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66" r:id="rId2"/>
    <p:sldId id="516" r:id="rId3"/>
    <p:sldId id="517" r:id="rId4"/>
    <p:sldId id="518" r:id="rId5"/>
    <p:sldId id="519" r:id="rId6"/>
    <p:sldId id="513" r:id="rId7"/>
    <p:sldId id="514" r:id="rId8"/>
    <p:sldId id="515" r:id="rId9"/>
    <p:sldId id="490" r:id="rId10"/>
    <p:sldId id="492" r:id="rId11"/>
    <p:sldId id="487" r:id="rId12"/>
    <p:sldId id="488" r:id="rId13"/>
    <p:sldId id="489" r:id="rId14"/>
    <p:sldId id="521" r:id="rId15"/>
    <p:sldId id="522" r:id="rId16"/>
    <p:sldId id="523" r:id="rId17"/>
    <p:sldId id="524" r:id="rId18"/>
    <p:sldId id="525" r:id="rId19"/>
    <p:sldId id="526" r:id="rId20"/>
    <p:sldId id="498" r:id="rId21"/>
    <p:sldId id="499" r:id="rId22"/>
    <p:sldId id="500" r:id="rId23"/>
    <p:sldId id="501" r:id="rId24"/>
    <p:sldId id="495" r:id="rId25"/>
    <p:sldId id="496" r:id="rId26"/>
    <p:sldId id="497" r:id="rId27"/>
    <p:sldId id="473" r:id="rId28"/>
    <p:sldId id="482" r:id="rId29"/>
    <p:sldId id="485" r:id="rId30"/>
    <p:sldId id="483" r:id="rId31"/>
    <p:sldId id="484" r:id="rId32"/>
    <p:sldId id="520" r:id="rId33"/>
    <p:sldId id="502" r:id="rId34"/>
    <p:sldId id="503" r:id="rId35"/>
    <p:sldId id="504" r:id="rId36"/>
    <p:sldId id="505" r:id="rId37"/>
    <p:sldId id="506" r:id="rId38"/>
    <p:sldId id="507" r:id="rId39"/>
    <p:sldId id="508" r:id="rId40"/>
    <p:sldId id="509" r:id="rId41"/>
    <p:sldId id="511" r:id="rId42"/>
    <p:sldId id="512" r:id="rId43"/>
    <p:sldId id="476" r:id="rId44"/>
    <p:sldId id="486" r:id="rId45"/>
    <p:sldId id="493" r:id="rId46"/>
    <p:sldId id="494" r:id="rId47"/>
  </p:sldIdLst>
  <p:sldSz cx="12192000" cy="6858000"/>
  <p:notesSz cx="6797675" cy="987425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7" autoAdjust="0"/>
    <p:restoredTop sz="73665" autoAdjust="0"/>
  </p:normalViewPr>
  <p:slideViewPr>
    <p:cSldViewPr snapToGrid="0">
      <p:cViewPr>
        <p:scale>
          <a:sx n="79" d="100"/>
          <a:sy n="79" d="100"/>
        </p:scale>
        <p:origin x="-222" y="120"/>
      </p:cViewPr>
      <p:guideLst>
        <p:guide orient="horz" pos="2160"/>
        <p:guide pos="3840"/>
      </p:guideLst>
    </p:cSldViewPr>
  </p:slideViewPr>
  <p:notesTextViewPr>
    <p:cViewPr>
      <p:scale>
        <a:sx n="1" d="1"/>
        <a:sy n="1" d="1"/>
      </p:scale>
      <p:origin x="0" y="0"/>
    </p:cViewPr>
  </p:notesTextViewPr>
  <p:sorterViewPr>
    <p:cViewPr>
      <p:scale>
        <a:sx n="80" d="100"/>
        <a:sy n="80" d="100"/>
      </p:scale>
      <p:origin x="0" y="-14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BB51D060-64A2-487E-ACE6-AD435AF1E78C}" type="datetimeFigureOut">
              <a:rPr lang="tr-TR" smtClean="0"/>
              <a:pPr/>
              <a:t>14.12.2022</a:t>
            </a:fld>
            <a:endParaRPr lang="tr-TR"/>
          </a:p>
        </p:txBody>
      </p:sp>
      <p:sp>
        <p:nvSpPr>
          <p:cNvPr id="4" name="Slayt Görüntüsü Yer Tutucusu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A3C77D68-E787-4E57-9BD1-968381C83699}" type="slidenum">
              <a:rPr lang="tr-TR" smtClean="0"/>
              <a:pPr/>
              <a:t>‹#›</a:t>
            </a:fld>
            <a:endParaRPr lang="tr-TR"/>
          </a:p>
        </p:txBody>
      </p:sp>
    </p:spTree>
    <p:extLst>
      <p:ext uri="{BB962C8B-B14F-4D97-AF65-F5344CB8AC3E}">
        <p14:creationId xmlns:p14="http://schemas.microsoft.com/office/powerpoint/2010/main" val="35067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r>
              <a:rPr lang="tr-TR" b="1" dirty="0" err="1" smtClean="0"/>
              <a:t>Slaytın</a:t>
            </a:r>
            <a:r>
              <a:rPr lang="tr-TR" b="1" dirty="0" smtClean="0"/>
              <a:t> anlatımı sırasında aşağıdaki sıra ile konulardan bahsediniz.)</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smtClean="0"/>
              <a:t>«Yeterli ve dengeli beslenme» kavramının tanımı yapılır</a:t>
            </a:r>
            <a:r>
              <a:rPr lang="tr-TR"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r-TR" dirty="0" smtClean="0"/>
              <a:t>Yeterli ve dengeli beslenen kişilerin nasıl olacakları izah edilerek yeterli</a:t>
            </a:r>
            <a:r>
              <a:rPr lang="tr-TR" baseline="0" dirty="0" smtClean="0"/>
              <a:t> ve dengeli beslenmenin </a:t>
            </a:r>
            <a:r>
              <a:rPr lang="tr-TR" dirty="0" smtClean="0"/>
              <a:t>yararlarının öğrencilerin akıllarında oluşması sağlanır</a:t>
            </a:r>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A3C77D68-E787-4E57-9BD1-968381C83699}" type="slidenum">
              <a:rPr lang="tr-TR" smtClean="0"/>
              <a:pPr/>
              <a:t>9</a:t>
            </a:fld>
            <a:endParaRPr lang="tr-TR"/>
          </a:p>
        </p:txBody>
      </p:sp>
    </p:spTree>
    <p:extLst>
      <p:ext uri="{BB962C8B-B14F-4D97-AF65-F5344CB8AC3E}">
        <p14:creationId xmlns:p14="http://schemas.microsoft.com/office/powerpoint/2010/main" val="149192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 (</a:t>
            </a:r>
            <a:r>
              <a:rPr lang="tr-TR" b="1" dirty="0" err="1" smtClean="0"/>
              <a:t>Slaytın</a:t>
            </a:r>
            <a:r>
              <a:rPr lang="tr-TR" b="1" dirty="0" smtClean="0"/>
              <a:t> anlatımı sırasında aşağıdaki sıra ile konulardan bahsediniz.)</a:t>
            </a:r>
          </a:p>
          <a:p>
            <a:pPr marL="228600" indent="-228600">
              <a:buFont typeface="+mj-lt"/>
              <a:buAutoNum type="arabicPeriod"/>
            </a:pPr>
            <a:r>
              <a:rPr lang="tr-TR" dirty="0" smtClean="0"/>
              <a:t>«Besinleri ve öğünlerimizi</a:t>
            </a:r>
            <a:r>
              <a:rPr lang="tr-TR" baseline="0" dirty="0" smtClean="0"/>
              <a:t> de öğrendik. O zaman gelin şimdi de besinlerimizi yemek tabağımızda görelim» ifadesi ile başlangıç yapılarak sağlıklı yemek tabağı öğrencilere anlatılır</a:t>
            </a:r>
          </a:p>
          <a:p>
            <a:pPr marL="228600" indent="-228600">
              <a:buFont typeface="+mj-lt"/>
              <a:buAutoNum type="arabicPeriod"/>
            </a:pPr>
            <a:r>
              <a:rPr lang="tr-TR" baseline="0" dirty="0" smtClean="0"/>
              <a:t>Öğrencilerin öğrenmiş oldukları besinleri yemek tabağında görmeleri ve bir öğünde hangi besinlerin yer alabileceğinin akıllarında oluşması sağlanır</a:t>
            </a:r>
          </a:p>
          <a:p>
            <a:endParaRPr lang="tr-TR" dirty="0" smtClean="0"/>
          </a:p>
        </p:txBody>
      </p:sp>
      <p:sp>
        <p:nvSpPr>
          <p:cNvPr id="4" name="Slayt Numarası Yer Tutucusu 3"/>
          <p:cNvSpPr>
            <a:spLocks noGrp="1"/>
          </p:cNvSpPr>
          <p:nvPr>
            <p:ph type="sldNum" sz="quarter" idx="5"/>
          </p:nvPr>
        </p:nvSpPr>
        <p:spPr/>
        <p:txBody>
          <a:bodyPr/>
          <a:lstStyle/>
          <a:p>
            <a:fld id="{7263C9D6-75A1-4A4B-A943-9038DC049405}" type="slidenum">
              <a:rPr lang="tr-TR" smtClean="0"/>
              <a:t>10</a:t>
            </a:fld>
            <a:endParaRPr lang="tr-TR"/>
          </a:p>
        </p:txBody>
      </p:sp>
    </p:spTree>
    <p:extLst>
      <p:ext uri="{BB962C8B-B14F-4D97-AF65-F5344CB8AC3E}">
        <p14:creationId xmlns:p14="http://schemas.microsoft.com/office/powerpoint/2010/main" val="134171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atin typeface="Times New Roman" pitchFamily="18" charset="0"/>
                <a:cs typeface="Times New Roman" pitchFamily="18" charset="0"/>
              </a:defRPr>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atin typeface="Times New Roman" pitchFamily="18" charset="0"/>
                <a:cs typeface="Times New Roman"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1143287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45364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335560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0" y="1678770"/>
            <a:ext cx="10515600" cy="575033"/>
          </a:xfrm>
        </p:spPr>
        <p:txBody>
          <a:bodyPr/>
          <a:lstStyle/>
          <a:p>
            <a:r>
              <a:rPr lang="tr-TR" smtClean="0"/>
              <a:t>Asıl başlık stili için tıklatın</a:t>
            </a:r>
            <a:endParaRPr lang="tr-TR"/>
          </a:p>
        </p:txBody>
      </p:sp>
      <p:sp>
        <p:nvSpPr>
          <p:cNvPr id="3" name="İçerik Yer Tutucusu 2"/>
          <p:cNvSpPr>
            <a:spLocks noGrp="1"/>
          </p:cNvSpPr>
          <p:nvPr>
            <p:ph idx="1"/>
          </p:nvPr>
        </p:nvSpPr>
        <p:spPr>
          <a:xfrm>
            <a:off x="0" y="2459866"/>
            <a:ext cx="12192000" cy="4398134"/>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2001429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3013964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2402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170473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65547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4191424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8757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C844093-C8C8-4BA2-BE7C-358EBA68166B}" type="datetimeFigureOut">
              <a:rPr lang="tr-TR" smtClean="0"/>
              <a:pPr/>
              <a:t>14.12.2022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D763B5-C271-4BE7-A700-886F5C36A9C5}" type="slidenum">
              <a:rPr lang="tr-TR" smtClean="0"/>
              <a:pPr/>
              <a:t>‹#›</a:t>
            </a:fld>
            <a:endParaRPr lang="tr-TR"/>
          </a:p>
        </p:txBody>
      </p:sp>
    </p:spTree>
    <p:extLst>
      <p:ext uri="{BB962C8B-B14F-4D97-AF65-F5344CB8AC3E}">
        <p14:creationId xmlns:p14="http://schemas.microsoft.com/office/powerpoint/2010/main" val="184529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itchFamily="18" charset="0"/>
                <a:cs typeface="Times New Roman" pitchFamily="18" charset="0"/>
              </a:defRPr>
            </a:lvl1pPr>
          </a:lstStyle>
          <a:p>
            <a:fld id="{5C844093-C8C8-4BA2-BE7C-358EBA68166B}" type="datetimeFigureOut">
              <a:rPr lang="tr-TR" smtClean="0"/>
              <a:pPr/>
              <a:t>14.12.2022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itchFamily="18" charset="0"/>
                <a:cs typeface="Times New Roman" pitchFamily="18" charset="0"/>
              </a:defRPr>
            </a:lvl1pPr>
          </a:lstStyle>
          <a:p>
            <a:fld id="{FFD763B5-C271-4BE7-A700-886F5C36A9C5}" type="slidenum">
              <a:rPr lang="tr-TR" smtClean="0"/>
              <a:pPr/>
              <a:t>‹#›</a:t>
            </a:fld>
            <a:endParaRPr lang="tr-TR"/>
          </a:p>
        </p:txBody>
      </p:sp>
    </p:spTree>
    <p:extLst>
      <p:ext uri="{BB962C8B-B14F-4D97-AF65-F5344CB8AC3E}">
        <p14:creationId xmlns:p14="http://schemas.microsoft.com/office/powerpoint/2010/main" val="216508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Times New Roman" pitchFamily="18" charset="0"/>
          <a:ea typeface="+mj-ea"/>
          <a:cs typeface="Times New Roman"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538" y="4644279"/>
            <a:ext cx="11186167" cy="1018033"/>
          </a:xfrm>
        </p:spPr>
        <p:txBody>
          <a:bodyPr>
            <a:noAutofit/>
          </a:bodyPr>
          <a:lstStyle/>
          <a:p>
            <a:r>
              <a:rPr lang="tr-TR" sz="7000" b="1" dirty="0" smtClean="0">
                <a:solidFill>
                  <a:srgbClr val="FF0000"/>
                </a:solidFill>
              </a:rPr>
              <a:t>__okul _. Sınıf Öğrenci ve Velilerine Yönelik Temel Rehberlik Sunumu</a:t>
            </a:r>
            <a:endParaRPr lang="tr-TR" sz="7000" b="1" dirty="0">
              <a:solidFill>
                <a:srgbClr val="FF0000"/>
              </a:solidFill>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 xmlns:a16="http://schemas.microsoft.com/office/drawing/2014/main" id="{E4D48EE4-5F81-5710-3DB6-679E1C89A1B8}"/>
              </a:ext>
            </a:extLst>
          </p:cNvPr>
          <p:cNvPicPr>
            <a:picLocks noChangeAspect="1"/>
          </p:cNvPicPr>
          <p:nvPr/>
        </p:nvPicPr>
        <p:blipFill>
          <a:blip r:embed="rId3"/>
          <a:stretch>
            <a:fillRect/>
          </a:stretch>
        </p:blipFill>
        <p:spPr>
          <a:xfrm>
            <a:off x="3549069" y="2617524"/>
            <a:ext cx="3981815" cy="3956180"/>
          </a:xfrm>
          <a:prstGeom prst="ellipse">
            <a:avLst/>
          </a:prstGeom>
        </p:spPr>
      </p:pic>
      <p:sp>
        <p:nvSpPr>
          <p:cNvPr id="7" name="Dikdörtgen 6">
            <a:extLst>
              <a:ext uri="{FF2B5EF4-FFF2-40B4-BE49-F238E27FC236}">
                <a16:creationId xmlns="" xmlns:a16="http://schemas.microsoft.com/office/drawing/2014/main" id="{119BFA17-5534-365F-A666-63037902241D}"/>
              </a:ext>
            </a:extLst>
          </p:cNvPr>
          <p:cNvSpPr/>
          <p:nvPr/>
        </p:nvSpPr>
        <p:spPr>
          <a:xfrm>
            <a:off x="1796228" y="2615610"/>
            <a:ext cx="3213063" cy="636072"/>
          </a:xfrm>
          <a:prstGeom prst="rect">
            <a:avLst/>
          </a:prstGeom>
        </p:spPr>
        <p:txBody>
          <a:bodyPr wrap="square">
            <a:spAutoFit/>
          </a:bodyPr>
          <a:lstStyle/>
          <a:p>
            <a:pPr algn="ctr">
              <a:spcBef>
                <a:spcPts val="375"/>
              </a:spcBef>
              <a:buSzPct val="85000"/>
              <a:buNone/>
            </a:pPr>
            <a:r>
              <a:rPr lang="tr-TR" altLang="tr-TR" sz="1600" b="1" dirty="0">
                <a:solidFill>
                  <a:schemeClr val="accent2">
                    <a:lumMod val="75000"/>
                  </a:schemeClr>
                </a:solidFill>
              </a:rPr>
              <a:t>Ekmek ve tahıllar </a:t>
            </a:r>
          </a:p>
          <a:p>
            <a:pPr algn="ctr">
              <a:spcBef>
                <a:spcPts val="375"/>
              </a:spcBef>
              <a:buSzPct val="85000"/>
              <a:buNone/>
            </a:pPr>
            <a:r>
              <a:rPr lang="tr-TR" altLang="tr-TR" sz="1600" b="1" dirty="0">
                <a:solidFill>
                  <a:schemeClr val="accent2">
                    <a:lumMod val="75000"/>
                  </a:schemeClr>
                </a:solidFill>
              </a:rPr>
              <a:t>grubu</a:t>
            </a:r>
          </a:p>
        </p:txBody>
      </p:sp>
      <p:sp>
        <p:nvSpPr>
          <p:cNvPr id="8" name="İçerik Yer Tutucusu 2">
            <a:extLst>
              <a:ext uri="{FF2B5EF4-FFF2-40B4-BE49-F238E27FC236}">
                <a16:creationId xmlns="" xmlns:a16="http://schemas.microsoft.com/office/drawing/2014/main" id="{8F3E5D3C-5027-2768-51B6-A399AD12F2CC}"/>
              </a:ext>
            </a:extLst>
          </p:cNvPr>
          <p:cNvSpPr txBox="1">
            <a:spLocks/>
          </p:cNvSpPr>
          <p:nvPr/>
        </p:nvSpPr>
        <p:spPr>
          <a:xfrm>
            <a:off x="6607032" y="2255570"/>
            <a:ext cx="1496009"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spcBef>
                <a:spcPts val="375"/>
              </a:spcBef>
              <a:buSzPct val="85000"/>
              <a:buFont typeface="Arial" pitchFamily="34" charset="0"/>
              <a:buNone/>
            </a:pPr>
            <a:r>
              <a:rPr lang="tr-TR" altLang="tr-TR" sz="1600" b="1" dirty="0">
                <a:solidFill>
                  <a:schemeClr val="accent1"/>
                </a:solidFill>
              </a:rPr>
              <a:t>Süt ve ürünleri grubu</a:t>
            </a:r>
          </a:p>
        </p:txBody>
      </p:sp>
      <p:sp>
        <p:nvSpPr>
          <p:cNvPr id="9" name="İçerik Yer Tutucusu 3">
            <a:extLst>
              <a:ext uri="{FF2B5EF4-FFF2-40B4-BE49-F238E27FC236}">
                <a16:creationId xmlns="" xmlns:a16="http://schemas.microsoft.com/office/drawing/2014/main" id="{131D53D3-9FCE-5743-6386-D5F4A8C7CA3D}"/>
              </a:ext>
            </a:extLst>
          </p:cNvPr>
          <p:cNvSpPr txBox="1">
            <a:spLocks/>
          </p:cNvSpPr>
          <p:nvPr/>
        </p:nvSpPr>
        <p:spPr>
          <a:xfrm>
            <a:off x="7793993" y="3499508"/>
            <a:ext cx="1655048" cy="17055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tr-TR" altLang="tr-TR" sz="1600" b="1" dirty="0">
                <a:solidFill>
                  <a:srgbClr val="7030A0"/>
                </a:solidFill>
              </a:rPr>
              <a:t>Et ve ürünleri, tavuk, balık, yumurta, kuru baklagiller ile yağlı tohumlar grubu</a:t>
            </a:r>
          </a:p>
        </p:txBody>
      </p:sp>
      <p:sp>
        <p:nvSpPr>
          <p:cNvPr id="10" name="Dikdörtgen 9">
            <a:extLst>
              <a:ext uri="{FF2B5EF4-FFF2-40B4-BE49-F238E27FC236}">
                <a16:creationId xmlns="" xmlns:a16="http://schemas.microsoft.com/office/drawing/2014/main" id="{1E81A7DC-5260-EB70-6F1C-CB5D071B6A19}"/>
              </a:ext>
            </a:extLst>
          </p:cNvPr>
          <p:cNvSpPr/>
          <p:nvPr/>
        </p:nvSpPr>
        <p:spPr>
          <a:xfrm>
            <a:off x="7530883" y="5714581"/>
            <a:ext cx="1454675" cy="636072"/>
          </a:xfrm>
          <a:prstGeom prst="rect">
            <a:avLst/>
          </a:prstGeom>
        </p:spPr>
        <p:txBody>
          <a:bodyPr wrap="square">
            <a:spAutoFit/>
          </a:bodyPr>
          <a:lstStyle/>
          <a:p>
            <a:pPr algn="ctr">
              <a:spcBef>
                <a:spcPts val="375"/>
              </a:spcBef>
              <a:buSzPct val="85000"/>
              <a:buNone/>
            </a:pPr>
            <a:r>
              <a:rPr lang="tr-TR" altLang="tr-TR" sz="1600" b="1" dirty="0">
                <a:solidFill>
                  <a:srgbClr val="EF19C1"/>
                </a:solidFill>
              </a:rPr>
              <a:t>Taze meyveler </a:t>
            </a:r>
          </a:p>
          <a:p>
            <a:pPr algn="ctr">
              <a:spcBef>
                <a:spcPts val="375"/>
              </a:spcBef>
              <a:buSzPct val="85000"/>
              <a:buNone/>
            </a:pPr>
            <a:r>
              <a:rPr lang="tr-TR" altLang="tr-TR" sz="1600" b="1" dirty="0">
                <a:solidFill>
                  <a:srgbClr val="EF19C1"/>
                </a:solidFill>
              </a:rPr>
              <a:t>grubu</a:t>
            </a:r>
          </a:p>
        </p:txBody>
      </p:sp>
      <p:sp>
        <p:nvSpPr>
          <p:cNvPr id="11" name="Dikdörtgen 10">
            <a:extLst>
              <a:ext uri="{FF2B5EF4-FFF2-40B4-BE49-F238E27FC236}">
                <a16:creationId xmlns="" xmlns:a16="http://schemas.microsoft.com/office/drawing/2014/main" id="{3BEE54A8-7BA9-B3D3-60D6-C3AFFAB8F47A}"/>
              </a:ext>
            </a:extLst>
          </p:cNvPr>
          <p:cNvSpPr/>
          <p:nvPr/>
        </p:nvSpPr>
        <p:spPr>
          <a:xfrm>
            <a:off x="1540932" y="5597845"/>
            <a:ext cx="2257345" cy="636072"/>
          </a:xfrm>
          <a:prstGeom prst="rect">
            <a:avLst/>
          </a:prstGeom>
        </p:spPr>
        <p:txBody>
          <a:bodyPr wrap="square">
            <a:spAutoFit/>
          </a:bodyPr>
          <a:lstStyle/>
          <a:p>
            <a:pPr algn="ctr">
              <a:spcBef>
                <a:spcPts val="375"/>
              </a:spcBef>
              <a:buSzPct val="85000"/>
              <a:buNone/>
            </a:pPr>
            <a:r>
              <a:rPr lang="tr-TR" altLang="tr-TR" sz="1600" b="1" dirty="0">
                <a:solidFill>
                  <a:srgbClr val="00B050"/>
                </a:solidFill>
              </a:rPr>
              <a:t>Taze sebzeler </a:t>
            </a:r>
          </a:p>
          <a:p>
            <a:pPr algn="ctr">
              <a:spcBef>
                <a:spcPts val="375"/>
              </a:spcBef>
              <a:buSzPct val="85000"/>
              <a:buNone/>
            </a:pPr>
            <a:r>
              <a:rPr lang="tr-TR" altLang="tr-TR" sz="1600" b="1" dirty="0">
                <a:solidFill>
                  <a:srgbClr val="00B050"/>
                </a:solidFill>
              </a:rPr>
              <a:t>grubu</a:t>
            </a:r>
          </a:p>
        </p:txBody>
      </p:sp>
      <p:grpSp>
        <p:nvGrpSpPr>
          <p:cNvPr id="12" name="Grup 11">
            <a:extLst>
              <a:ext uri="{FF2B5EF4-FFF2-40B4-BE49-F238E27FC236}">
                <a16:creationId xmlns="" xmlns:a16="http://schemas.microsoft.com/office/drawing/2014/main" id="{49A983D6-1745-F93C-1F42-13C7A5D27921}"/>
              </a:ext>
            </a:extLst>
          </p:cNvPr>
          <p:cNvGrpSpPr/>
          <p:nvPr/>
        </p:nvGrpSpPr>
        <p:grpSpPr>
          <a:xfrm>
            <a:off x="993017" y="2975650"/>
            <a:ext cx="803211" cy="1876632"/>
            <a:chOff x="323528" y="3068960"/>
            <a:chExt cx="941094" cy="2339417"/>
          </a:xfrm>
        </p:grpSpPr>
        <p:pic>
          <p:nvPicPr>
            <p:cNvPr id="13" name="Resim 12">
              <a:extLst>
                <a:ext uri="{FF2B5EF4-FFF2-40B4-BE49-F238E27FC236}">
                  <a16:creationId xmlns="" xmlns:a16="http://schemas.microsoft.com/office/drawing/2014/main" id="{AF58F51A-6C72-832B-2FC7-1F7B84453142}"/>
                </a:ext>
              </a:extLst>
            </p:cNvPr>
            <p:cNvPicPr>
              <a:picLocks noChangeAspect="1"/>
            </p:cNvPicPr>
            <p:nvPr/>
          </p:nvPicPr>
          <p:blipFill>
            <a:blip r:embed="rId4"/>
            <a:stretch>
              <a:fillRect/>
            </a:stretch>
          </p:blipFill>
          <p:spPr>
            <a:xfrm>
              <a:off x="323528" y="3068960"/>
              <a:ext cx="941094" cy="1862376"/>
            </a:xfrm>
            <a:prstGeom prst="rect">
              <a:avLst/>
            </a:prstGeom>
          </p:spPr>
        </p:pic>
        <p:sp>
          <p:nvSpPr>
            <p:cNvPr id="14" name="Dikdörtgen 13">
              <a:extLst>
                <a:ext uri="{FF2B5EF4-FFF2-40B4-BE49-F238E27FC236}">
                  <a16:creationId xmlns="" xmlns:a16="http://schemas.microsoft.com/office/drawing/2014/main" id="{11A91D5F-1F02-732A-4DBA-53B1D3B7DE27}"/>
                </a:ext>
              </a:extLst>
            </p:cNvPr>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a:solidFill>
                    <a:srgbClr val="00B0F0"/>
                  </a:solidFill>
                </a:rPr>
                <a:t>Su</a:t>
              </a:r>
              <a:endParaRPr lang="tr-TR" altLang="tr-TR" sz="2600" b="1" dirty="0">
                <a:solidFill>
                  <a:srgbClr val="00B0F0"/>
                </a:solidFill>
              </a:endParaRPr>
            </a:p>
          </p:txBody>
        </p:sp>
      </p:grpSp>
      <p:sp>
        <p:nvSpPr>
          <p:cNvPr id="16" name="Başlık 1">
            <a:extLst>
              <a:ext uri="{FF2B5EF4-FFF2-40B4-BE49-F238E27FC236}">
                <a16:creationId xmlns="" xmlns:a16="http://schemas.microsoft.com/office/drawing/2014/main" id="{7095A0B3-58BF-903B-9D36-C423E2A172EB}"/>
              </a:ext>
            </a:extLst>
          </p:cNvPr>
          <p:cNvSpPr txBox="1">
            <a:spLocks/>
          </p:cNvSpPr>
          <p:nvPr/>
        </p:nvSpPr>
        <p:spPr>
          <a:xfrm>
            <a:off x="3798277" y="1750487"/>
            <a:ext cx="3376126" cy="3999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b="1" dirty="0">
                <a:solidFill>
                  <a:srgbClr val="FFC000"/>
                </a:solidFill>
                <a:effectLst>
                  <a:outerShdw blurRad="38100" dist="38100" dir="2700000" algn="tl">
                    <a:srgbClr val="000000">
                      <a:alpha val="43137"/>
                    </a:srgbClr>
                  </a:outerShdw>
                </a:effectLst>
              </a:rPr>
              <a:t>Sağlıklı Yemek Tabağı</a:t>
            </a:r>
          </a:p>
        </p:txBody>
      </p:sp>
    </p:spTree>
    <p:extLst>
      <p:ext uri="{BB962C8B-B14F-4D97-AF65-F5344CB8AC3E}">
        <p14:creationId xmlns:p14="http://schemas.microsoft.com/office/powerpoint/2010/main" val="167382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Uyku Düzeni</a:t>
            </a:r>
            <a:endParaRPr lang="tr-TR" b="1" dirty="0">
              <a:solidFill>
                <a:srgbClr val="FF0000"/>
              </a:solidFill>
            </a:endParaRPr>
          </a:p>
        </p:txBody>
      </p:sp>
      <p:sp>
        <p:nvSpPr>
          <p:cNvPr id="4" name="İçerik Yer Tutucusu 3"/>
          <p:cNvSpPr>
            <a:spLocks noGrp="1"/>
          </p:cNvSpPr>
          <p:nvPr>
            <p:ph idx="1"/>
          </p:nvPr>
        </p:nvSpPr>
        <p:spPr>
          <a:xfrm>
            <a:off x="264694" y="2459866"/>
            <a:ext cx="11538285" cy="4398134"/>
          </a:xfrm>
        </p:spPr>
        <p:txBody>
          <a:bodyPr>
            <a:normAutofit/>
          </a:bodyPr>
          <a:lstStyle/>
          <a:p>
            <a:pPr marL="0" indent="0">
              <a:buNone/>
            </a:pPr>
            <a:r>
              <a:rPr lang="tr-TR" sz="2400" dirty="0" smtClean="0"/>
              <a:t>Dengeli ve düzenli </a:t>
            </a:r>
            <a:r>
              <a:rPr lang="tr-TR" sz="2400" dirty="0"/>
              <a:t>uyku, vücudun dinlenmesini ve beynin bir gün önce </a:t>
            </a:r>
            <a:r>
              <a:rPr lang="tr-TR" sz="2400" dirty="0" smtClean="0"/>
              <a:t>aldığı </a:t>
            </a:r>
            <a:r>
              <a:rPr lang="tr-TR" sz="2400" dirty="0"/>
              <a:t>bilgiyi işlemesini sağlar</a:t>
            </a:r>
            <a:r>
              <a:rPr lang="tr-TR" sz="2400" dirty="0" smtClean="0"/>
              <a:t>.</a:t>
            </a:r>
            <a:r>
              <a:rPr lang="tr-TR" sz="2400" dirty="0"/>
              <a:t> </a:t>
            </a:r>
            <a:r>
              <a:rPr lang="tr-TR" sz="2400" dirty="0" smtClean="0"/>
              <a:t>Düzenli </a:t>
            </a:r>
            <a:r>
              <a:rPr lang="tr-TR" sz="2400" dirty="0"/>
              <a:t>bir uyku </a:t>
            </a:r>
            <a:r>
              <a:rPr lang="tr-TR" sz="2400" dirty="0" smtClean="0"/>
              <a:t>için uyku rutini oluşturmak etkili olacaktır. Hafif </a:t>
            </a:r>
            <a:r>
              <a:rPr lang="tr-TR" sz="2400" dirty="0"/>
              <a:t>bir müzik dinlemek, kitap okumak ya da nefes egzersizleri yapmak </a:t>
            </a:r>
            <a:r>
              <a:rPr lang="tr-TR" sz="2400" dirty="0" smtClean="0"/>
              <a:t>gibi.</a:t>
            </a:r>
          </a:p>
          <a:p>
            <a:pPr marL="0" indent="0">
              <a:buNone/>
            </a:pPr>
            <a:r>
              <a:rPr lang="tr-TR" sz="2400" dirty="0" smtClean="0"/>
              <a:t> Çocuk </a:t>
            </a:r>
            <a:r>
              <a:rPr lang="tr-TR" sz="2400" dirty="0"/>
              <a:t>uyku sırasında büyümektedir. Çocuk ne kadar küçükse, büyüme o kadar hızlı, uyku ihtiyacı da o kadar </a:t>
            </a:r>
            <a:r>
              <a:rPr lang="tr-TR" sz="2400" dirty="0" smtClean="0"/>
              <a:t>fazladır. </a:t>
            </a:r>
          </a:p>
          <a:p>
            <a:pPr marL="0" indent="0">
              <a:buNone/>
            </a:pPr>
            <a:r>
              <a:rPr lang="tr-TR" sz="2400" dirty="0" smtClean="0"/>
              <a:t>6-12 yaş arası çocukların ortalama 10-11 saat uyumaları gerekmektedir.</a:t>
            </a:r>
            <a:endParaRPr lang="tr-TR" sz="2400" dirty="0"/>
          </a:p>
          <a:p>
            <a:pPr marL="0" indent="0">
              <a:buNone/>
            </a:pPr>
            <a:r>
              <a:rPr lang="tr-TR" sz="2400" dirty="0" smtClean="0"/>
              <a:t> </a:t>
            </a:r>
            <a:endParaRPr lang="tr-TR" sz="2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309" y="4910204"/>
            <a:ext cx="6475956" cy="1710200"/>
          </a:xfrm>
          <a:prstGeom prst="rect">
            <a:avLst/>
          </a:prstGeom>
        </p:spPr>
      </p:pic>
    </p:spTree>
    <p:extLst>
      <p:ext uri="{BB962C8B-B14F-4D97-AF65-F5344CB8AC3E}">
        <p14:creationId xmlns:p14="http://schemas.microsoft.com/office/powerpoint/2010/main" val="3285203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Uyku Düzeni</a:t>
            </a:r>
            <a:endParaRPr lang="tr-TR" dirty="0"/>
          </a:p>
        </p:txBody>
      </p:sp>
      <p:sp>
        <p:nvSpPr>
          <p:cNvPr id="3" name="İçerik Yer Tutucusu 2"/>
          <p:cNvSpPr>
            <a:spLocks noGrp="1"/>
          </p:cNvSpPr>
          <p:nvPr>
            <p:ph idx="1"/>
          </p:nvPr>
        </p:nvSpPr>
        <p:spPr>
          <a:xfrm>
            <a:off x="288758" y="2459866"/>
            <a:ext cx="11526253" cy="4398134"/>
          </a:xfrm>
        </p:spPr>
        <p:txBody>
          <a:bodyPr>
            <a:normAutofit/>
          </a:bodyPr>
          <a:lstStyle/>
          <a:p>
            <a:pPr marL="0" indent="0">
              <a:buNone/>
            </a:pPr>
            <a:r>
              <a:rPr lang="tr-TR" sz="2400" dirty="0" smtClean="0"/>
              <a:t>Çocukların uyuma zamanı mutlaka </a:t>
            </a:r>
            <a:r>
              <a:rPr lang="tr-TR" sz="2400" dirty="0"/>
              <a:t>gece 22.00’den önce </a:t>
            </a:r>
            <a:r>
              <a:rPr lang="tr-TR" sz="2400" dirty="0" smtClean="0"/>
              <a:t>olmalıdır.</a:t>
            </a:r>
          </a:p>
          <a:p>
            <a:pPr marL="0" indent="0">
              <a:buNone/>
            </a:pPr>
            <a:r>
              <a:rPr lang="tr-TR" sz="2400" dirty="0"/>
              <a:t> </a:t>
            </a:r>
            <a:r>
              <a:rPr lang="tr-TR" sz="2400" dirty="0" smtClean="0"/>
              <a:t>Çocuklarda uykunun sağlıklı olabilmesi için çocukların, </a:t>
            </a:r>
            <a:r>
              <a:rPr lang="tr-TR" sz="2400" dirty="0"/>
              <a:t>karanlık, sessiz</a:t>
            </a:r>
            <a:r>
              <a:rPr lang="tr-TR" sz="2400" dirty="0" smtClean="0"/>
              <a:t>,  </a:t>
            </a:r>
            <a:r>
              <a:rPr lang="tr-TR" sz="2400" dirty="0"/>
              <a:t>makul </a:t>
            </a:r>
            <a:r>
              <a:rPr lang="tr-TR" sz="2400" dirty="0" smtClean="0"/>
              <a:t>ısı(20 -22 °C) </a:t>
            </a:r>
            <a:r>
              <a:rPr lang="tr-TR" sz="2400" dirty="0"/>
              <a:t>ve </a:t>
            </a:r>
            <a:r>
              <a:rPr lang="tr-TR" sz="2400" dirty="0" smtClean="0"/>
              <a:t>rutubette(%40-60) ebeveynden </a:t>
            </a:r>
            <a:r>
              <a:rPr lang="tr-TR" sz="2400" dirty="0"/>
              <a:t>ayrı yatmaları önerilir</a:t>
            </a:r>
            <a:r>
              <a:rPr lang="tr-TR" sz="2400" dirty="0" smtClean="0"/>
              <a:t>.</a:t>
            </a:r>
          </a:p>
          <a:p>
            <a:pPr marL="0" indent="0">
              <a:buNone/>
            </a:pPr>
            <a:r>
              <a:rPr lang="tr-TR" sz="2400" dirty="0"/>
              <a:t>Televizyon, </a:t>
            </a:r>
            <a:r>
              <a:rPr lang="tr-TR" sz="2400" dirty="0" smtClean="0"/>
              <a:t>bilgisayar, </a:t>
            </a:r>
            <a:r>
              <a:rPr lang="tr-TR" sz="2400" dirty="0"/>
              <a:t>telefon ve tabletlerden gelen mavi ışık, </a:t>
            </a:r>
            <a:r>
              <a:rPr lang="tr-TR" sz="2400" dirty="0" smtClean="0"/>
              <a:t> </a:t>
            </a:r>
            <a:r>
              <a:rPr lang="tr-TR" sz="2400" dirty="0"/>
              <a:t>uykuyu geciktirir</a:t>
            </a:r>
            <a:r>
              <a:rPr lang="tr-TR" sz="2400" dirty="0" smtClean="0"/>
              <a:t>. Uyku saatinden en az 2 saat önce teknolojik cihaz kullanımı sonlandırılmalıdır. </a:t>
            </a:r>
            <a:r>
              <a:rPr lang="tr-TR" sz="2400" dirty="0"/>
              <a:t>Yatak odasında elektronik aletlerin olmaması, uyku kalitesini artıracaktır</a:t>
            </a:r>
            <a:r>
              <a:rPr lang="tr-TR" sz="2400" dirty="0" smtClean="0"/>
              <a:t>.</a:t>
            </a:r>
            <a:endParaRPr lang="tr-TR" sz="2400"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260" y="4729831"/>
            <a:ext cx="6212910" cy="2051755"/>
          </a:xfrm>
          <a:prstGeom prst="rect">
            <a:avLst/>
          </a:prstGeom>
        </p:spPr>
      </p:pic>
    </p:spTree>
    <p:extLst>
      <p:ext uri="{BB962C8B-B14F-4D97-AF65-F5344CB8AC3E}">
        <p14:creationId xmlns:p14="http://schemas.microsoft.com/office/powerpoint/2010/main" val="17622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rPr>
              <a:t>  Uyku </a:t>
            </a:r>
            <a:r>
              <a:rPr lang="tr-TR" b="1" dirty="0">
                <a:solidFill>
                  <a:srgbClr val="FF0000"/>
                </a:solidFill>
              </a:rPr>
              <a:t>Düzeni</a:t>
            </a:r>
            <a:endParaRPr lang="tr-TR" dirty="0"/>
          </a:p>
        </p:txBody>
      </p:sp>
      <p:sp>
        <p:nvSpPr>
          <p:cNvPr id="3" name="İçerik Yer Tutucusu 2"/>
          <p:cNvSpPr>
            <a:spLocks noGrp="1"/>
          </p:cNvSpPr>
          <p:nvPr>
            <p:ph idx="1"/>
          </p:nvPr>
        </p:nvSpPr>
        <p:spPr/>
        <p:txBody>
          <a:bodyPr/>
          <a:lstStyle/>
          <a:p>
            <a:pPr marL="0" indent="0">
              <a:buNone/>
            </a:pPr>
            <a:r>
              <a:rPr lang="tr-TR" dirty="0" smtClean="0"/>
              <a:t>       </a:t>
            </a:r>
            <a:r>
              <a:rPr lang="tr-TR" sz="2400" dirty="0" smtClean="0"/>
              <a:t>Dengeli ve düzenli uyuyan çocuklar;</a:t>
            </a:r>
          </a:p>
          <a:p>
            <a:r>
              <a:rPr lang="tr-TR" sz="2400" dirty="0" smtClean="0"/>
              <a:t>İyi bir dikkate sahip olur ve </a:t>
            </a:r>
            <a:r>
              <a:rPr lang="tr-TR" sz="2400" dirty="0"/>
              <a:t>motor beceri gerektiren görevleri doğru bir şekilde yerine getirir</a:t>
            </a:r>
            <a:r>
              <a:rPr lang="tr-TR" sz="2400" dirty="0" smtClean="0"/>
              <a:t>.</a:t>
            </a:r>
          </a:p>
          <a:p>
            <a:r>
              <a:rPr lang="tr-TR" sz="2400" dirty="0" smtClean="0"/>
              <a:t>Obeziteye yakalanma oranları daha düşüktür.</a:t>
            </a:r>
          </a:p>
          <a:p>
            <a:r>
              <a:rPr lang="tr-TR" sz="2400" dirty="0" smtClean="0"/>
              <a:t>Daha sağlıklı bir kalbe sahip olurlar.</a:t>
            </a:r>
          </a:p>
          <a:p>
            <a:r>
              <a:rPr lang="tr-TR" sz="2400" dirty="0" smtClean="0"/>
              <a:t>Daha </a:t>
            </a:r>
            <a:r>
              <a:rPr lang="tr-TR" sz="2400" dirty="0"/>
              <a:t>güçlü bir bağışıklık sistemine sahip olarak olası hastalıklara karşı </a:t>
            </a:r>
            <a:r>
              <a:rPr lang="tr-TR" sz="2400" dirty="0" smtClean="0"/>
              <a:t>daha dirençlidirler.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2722" y="4910203"/>
            <a:ext cx="2358371" cy="1652717"/>
          </a:xfrm>
          <a:prstGeom prst="rect">
            <a:avLst/>
          </a:prstGeom>
        </p:spPr>
      </p:pic>
    </p:spTree>
    <p:extLst>
      <p:ext uri="{BB962C8B-B14F-4D97-AF65-F5344CB8AC3E}">
        <p14:creationId xmlns:p14="http://schemas.microsoft.com/office/powerpoint/2010/main" val="1519611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Hedef Belirleme</a:t>
            </a:r>
            <a:endParaRPr lang="tr-TR" b="1" dirty="0">
              <a:solidFill>
                <a:srgbClr val="FF0000"/>
              </a:solidFill>
            </a:endParaRPr>
          </a:p>
        </p:txBody>
      </p:sp>
      <p:sp>
        <p:nvSpPr>
          <p:cNvPr id="5" name="İçerik Yer Tutucusu 4"/>
          <p:cNvSpPr>
            <a:spLocks noGrp="1"/>
          </p:cNvSpPr>
          <p:nvPr>
            <p:ph idx="1"/>
          </p:nvPr>
        </p:nvSpPr>
        <p:spPr/>
        <p:txBody>
          <a:bodyPr/>
          <a:lstStyle/>
          <a:p>
            <a:endParaRPr lang="tr-TR" dirty="0" smtClean="0"/>
          </a:p>
          <a:p>
            <a:pPr marL="0" indent="0">
              <a:buNone/>
            </a:pPr>
            <a:endParaRPr lang="tr-TR" dirty="0" smtClean="0"/>
          </a:p>
          <a:p>
            <a:pPr marL="0" indent="0">
              <a:buNone/>
            </a:pPr>
            <a:endParaRPr lang="tr-TR" dirty="0" smtClean="0"/>
          </a:p>
          <a:p>
            <a:r>
              <a:rPr lang="tr-TR" sz="2400" dirty="0" smtClean="0"/>
              <a:t>Hedefler öğrencinin doğru yoldan </a:t>
            </a:r>
          </a:p>
          <a:p>
            <a:pPr marL="0" indent="0">
              <a:buNone/>
            </a:pPr>
            <a:r>
              <a:rPr lang="tr-TR" sz="2400" dirty="0"/>
              <a:t> </a:t>
            </a:r>
            <a:r>
              <a:rPr lang="tr-TR" sz="2400" dirty="0" smtClean="0"/>
              <a:t> ayrılmamasını ve başarıya ulaşmasını </a:t>
            </a:r>
          </a:p>
          <a:p>
            <a:pPr marL="0" indent="0">
              <a:buNone/>
            </a:pPr>
            <a:r>
              <a:rPr lang="tr-TR" sz="2400" dirty="0"/>
              <a:t> </a:t>
            </a:r>
            <a:r>
              <a:rPr lang="tr-TR" sz="2400" dirty="0" smtClean="0"/>
              <a:t> sağlar.</a:t>
            </a:r>
          </a:p>
          <a:p>
            <a:pPr marL="0" indent="0">
              <a:buNone/>
            </a:pPr>
            <a:endParaRPr lang="tr-TR" sz="24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582695"/>
            <a:ext cx="6715125" cy="3552825"/>
          </a:xfrm>
          <a:prstGeom prst="rect">
            <a:avLst/>
          </a:prstGeom>
        </p:spPr>
      </p:pic>
    </p:spTree>
    <p:extLst>
      <p:ext uri="{BB962C8B-B14F-4D97-AF65-F5344CB8AC3E}">
        <p14:creationId xmlns:p14="http://schemas.microsoft.com/office/powerpoint/2010/main" val="403569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Hedef Belirleme</a:t>
            </a:r>
            <a:endParaRPr lang="tr-TR" b="1" dirty="0">
              <a:solidFill>
                <a:srgbClr val="FF0000"/>
              </a:solidFill>
            </a:endParaRPr>
          </a:p>
        </p:txBody>
      </p:sp>
      <p:sp>
        <p:nvSpPr>
          <p:cNvPr id="5" name="İçerik Yer Tutucusu 4"/>
          <p:cNvSpPr>
            <a:spLocks noGrp="1"/>
          </p:cNvSpPr>
          <p:nvPr>
            <p:ph idx="1"/>
          </p:nvPr>
        </p:nvSpPr>
        <p:spPr/>
        <p:txBody>
          <a:bodyPr/>
          <a:lstStyle/>
          <a:p>
            <a:endParaRPr lang="tr-TR" dirty="0" smtClean="0"/>
          </a:p>
          <a:p>
            <a:endParaRPr lang="tr-TR" dirty="0"/>
          </a:p>
          <a:p>
            <a:endParaRPr lang="tr-TR" dirty="0" smtClean="0"/>
          </a:p>
          <a:p>
            <a:r>
              <a:rPr lang="tr-TR" dirty="0" smtClean="0"/>
              <a:t>Hedeflere varma konusunda </a:t>
            </a:r>
          </a:p>
          <a:p>
            <a:pPr marL="0" indent="0">
              <a:buNone/>
            </a:pPr>
            <a:r>
              <a:rPr lang="tr-TR" dirty="0"/>
              <a:t> </a:t>
            </a:r>
            <a:r>
              <a:rPr lang="tr-TR" dirty="0" smtClean="0"/>
              <a:t> bir öğrenci zorlu yollardan da </a:t>
            </a:r>
          </a:p>
          <a:p>
            <a:pPr marL="0" indent="0">
              <a:buNone/>
            </a:pPr>
            <a:r>
              <a:rPr lang="tr-TR" dirty="0"/>
              <a:t> </a:t>
            </a:r>
            <a:r>
              <a:rPr lang="tr-TR" dirty="0" smtClean="0"/>
              <a:t> geçse başarıya ulaşacaktır.</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9429" y="2565707"/>
            <a:ext cx="4147711" cy="4403312"/>
          </a:xfrm>
          <a:prstGeom prst="rect">
            <a:avLst/>
          </a:prstGeom>
        </p:spPr>
      </p:pic>
    </p:spTree>
    <p:extLst>
      <p:ext uri="{BB962C8B-B14F-4D97-AF65-F5344CB8AC3E}">
        <p14:creationId xmlns:p14="http://schemas.microsoft.com/office/powerpoint/2010/main" val="424647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Hedef Belirleme</a:t>
            </a:r>
            <a:endParaRPr lang="tr-TR" b="1" dirty="0">
              <a:solidFill>
                <a:srgbClr val="FF0000"/>
              </a:solidFill>
            </a:endParaRPr>
          </a:p>
        </p:txBody>
      </p:sp>
      <p:sp>
        <p:nvSpPr>
          <p:cNvPr id="4" name="İçerik Yer Tutucusu 3"/>
          <p:cNvSpPr>
            <a:spLocks noGrp="1"/>
          </p:cNvSpPr>
          <p:nvPr>
            <p:ph idx="1"/>
          </p:nvPr>
        </p:nvSpPr>
        <p:spPr/>
        <p:txBody>
          <a:bodyPr/>
          <a:lstStyle/>
          <a:p>
            <a:r>
              <a:rPr lang="tr-TR" dirty="0"/>
              <a:t>Hedef;  kişinin kendisi için belirlediği somut, net, ulaşılabilir amaçlardır.</a:t>
            </a:r>
          </a:p>
          <a:p>
            <a:r>
              <a:rPr lang="tr-TR" dirty="0"/>
              <a:t>Hedef belirlemek önemlidir, çünkü hedefler kişinin başarı oranını artırmaktadır.</a:t>
            </a:r>
          </a:p>
          <a:p>
            <a:r>
              <a:rPr lang="tr-TR" dirty="0"/>
              <a:t>Hedefler kişinin ilgi ve yetenekleriyle uyumlu olmalıdır, kişinin gerçekten ne istediğini yansıtmalıdır. Gerçekçi, net, somut olmalıdır. </a:t>
            </a:r>
          </a:p>
          <a:p>
            <a:r>
              <a:rPr lang="tr-TR" dirty="0"/>
              <a:t>Hedeflere ulaşabilmek için tam olarak ne istediğimize karar vermeliyiz. Hedefleri olumlu dille ve yazılı ifade edip, görünür hale getirmeliyiz. </a:t>
            </a:r>
          </a:p>
          <a:p>
            <a:r>
              <a:rPr lang="tr-TR" dirty="0"/>
              <a:t>Hedefler kişiye özeldir, o yüzden kişi kendini iyi tanımalı ve ne istediğini bilmelidir. Hedefler gerçekleşmediğinde nedenini bulup, tekrar denemekten yılmamalı ve kişi motivasyonu düşürmemeli</a:t>
            </a:r>
            <a:r>
              <a:rPr lang="tr-TR" dirty="0" smtClean="0"/>
              <a:t>.</a:t>
            </a:r>
            <a:endParaRPr lang="tr-TR" dirty="0"/>
          </a:p>
        </p:txBody>
      </p:sp>
    </p:spTree>
    <p:extLst>
      <p:ext uri="{BB962C8B-B14F-4D97-AF65-F5344CB8AC3E}">
        <p14:creationId xmlns:p14="http://schemas.microsoft.com/office/powerpoint/2010/main" val="4251435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Motivasyon</a:t>
            </a:r>
            <a:endParaRPr lang="tr-TR" b="1" dirty="0">
              <a:solidFill>
                <a:srgbClr val="FF0000"/>
              </a:solidFill>
            </a:endParaRPr>
          </a:p>
        </p:txBody>
      </p:sp>
      <p:sp>
        <p:nvSpPr>
          <p:cNvPr id="5" name="İçerik Yer Tutucusu 4"/>
          <p:cNvSpPr>
            <a:spLocks noGrp="1"/>
          </p:cNvSpPr>
          <p:nvPr>
            <p:ph idx="1"/>
          </p:nvPr>
        </p:nvSpPr>
        <p:spPr/>
        <p:txBody>
          <a:bodyPr/>
          <a:lstStyle/>
          <a:p>
            <a:endParaRPr lang="tr-TR" dirty="0" smtClean="0"/>
          </a:p>
          <a:p>
            <a:pPr marL="0" indent="0">
              <a:buNone/>
            </a:pPr>
            <a:endParaRPr lang="tr-TR" dirty="0"/>
          </a:p>
          <a:p>
            <a:r>
              <a:rPr lang="tr-TR" sz="2400" dirty="0" smtClean="0"/>
              <a:t>Hedeflere ulaşmak zorlu bir yoldur.</a:t>
            </a:r>
          </a:p>
          <a:p>
            <a:r>
              <a:rPr lang="tr-TR" sz="2400" dirty="0" smtClean="0"/>
              <a:t>Bu zorlu yolda öğrencinin hedeflerine </a:t>
            </a:r>
          </a:p>
          <a:p>
            <a:pPr marL="0" indent="0">
              <a:buNone/>
            </a:pPr>
            <a:r>
              <a:rPr lang="tr-TR" sz="2400" dirty="0"/>
              <a:t> </a:t>
            </a:r>
            <a:r>
              <a:rPr lang="tr-TR" sz="2400" dirty="0" smtClean="0"/>
              <a:t>  ulaşmasını motivasyon sağlar.</a:t>
            </a:r>
          </a:p>
          <a:p>
            <a:pPr marL="0" indent="0">
              <a:buNone/>
            </a:pPr>
            <a:endParaRPr lang="tr-TR" dirty="0" smtClean="0"/>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856" y="2770497"/>
            <a:ext cx="6523144" cy="3532388"/>
          </a:xfrm>
          <a:prstGeom prst="rect">
            <a:avLst/>
          </a:prstGeom>
        </p:spPr>
      </p:pic>
    </p:spTree>
    <p:extLst>
      <p:ext uri="{BB962C8B-B14F-4D97-AF65-F5344CB8AC3E}">
        <p14:creationId xmlns:p14="http://schemas.microsoft.com/office/powerpoint/2010/main" val="409148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Motivasyon</a:t>
            </a:r>
            <a:endParaRPr lang="tr-TR" b="1" dirty="0">
              <a:solidFill>
                <a:srgbClr val="FF0000"/>
              </a:solidFill>
            </a:endParaRPr>
          </a:p>
        </p:txBody>
      </p:sp>
      <p:sp>
        <p:nvSpPr>
          <p:cNvPr id="5" name="İçerik Yer Tutucusu 4"/>
          <p:cNvSpPr>
            <a:spLocks noGrp="1"/>
          </p:cNvSpPr>
          <p:nvPr>
            <p:ph idx="1"/>
          </p:nvPr>
        </p:nvSpPr>
        <p:spPr/>
        <p:txBody>
          <a:bodyPr/>
          <a:lstStyle/>
          <a:p>
            <a:endParaRPr lang="tr-TR" dirty="0" smtClean="0"/>
          </a:p>
          <a:p>
            <a:r>
              <a:rPr lang="tr-TR" dirty="0" smtClean="0"/>
              <a:t>Motivasyonu yüksek öğrenci </a:t>
            </a:r>
          </a:p>
          <a:p>
            <a:pPr marL="0" indent="0">
              <a:buNone/>
            </a:pPr>
            <a:r>
              <a:rPr lang="tr-TR" dirty="0"/>
              <a:t> </a:t>
            </a:r>
            <a:r>
              <a:rPr lang="tr-TR" dirty="0" smtClean="0"/>
              <a:t>  kendini güvende hisseder.</a:t>
            </a:r>
          </a:p>
          <a:p>
            <a:r>
              <a:rPr lang="tr-TR" dirty="0" smtClean="0"/>
              <a:t>Öğrencinin performansını </a:t>
            </a:r>
          </a:p>
          <a:p>
            <a:pPr marL="0" indent="0">
              <a:buNone/>
            </a:pPr>
            <a:r>
              <a:rPr lang="tr-TR" dirty="0"/>
              <a:t> </a:t>
            </a:r>
            <a:r>
              <a:rPr lang="tr-TR" dirty="0" smtClean="0"/>
              <a:t>  ve başarısını artırır.</a:t>
            </a:r>
          </a:p>
          <a:p>
            <a:r>
              <a:rPr lang="tr-TR" dirty="0" smtClean="0"/>
              <a:t>Öğrencinin algı ve düşünce </a:t>
            </a:r>
          </a:p>
          <a:p>
            <a:pPr marL="0" indent="0">
              <a:buNone/>
            </a:pPr>
            <a:r>
              <a:rPr lang="tr-TR" dirty="0"/>
              <a:t> </a:t>
            </a:r>
            <a:r>
              <a:rPr lang="tr-TR" dirty="0" smtClean="0"/>
              <a:t>  yapısında odaklanmasını sağlar.</a:t>
            </a:r>
          </a:p>
          <a:p>
            <a:pPr marL="0" indent="0">
              <a:buNone/>
            </a:pPr>
            <a:endParaRPr lang="tr-TR" dirty="0" smtClean="0"/>
          </a:p>
          <a:p>
            <a:pPr marL="0" indent="0">
              <a:buNone/>
            </a:pP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90" y="2823006"/>
            <a:ext cx="6536581" cy="3671853"/>
          </a:xfrm>
          <a:prstGeom prst="rect">
            <a:avLst/>
          </a:prstGeom>
        </p:spPr>
      </p:pic>
    </p:spTree>
    <p:extLst>
      <p:ext uri="{BB962C8B-B14F-4D97-AF65-F5344CB8AC3E}">
        <p14:creationId xmlns:p14="http://schemas.microsoft.com/office/powerpoint/2010/main" val="325239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Motivasyon</a:t>
            </a:r>
            <a:endParaRPr lang="tr-TR" b="1" dirty="0">
              <a:solidFill>
                <a:srgbClr val="FF0000"/>
              </a:solidFill>
            </a:endParaRPr>
          </a:p>
        </p:txBody>
      </p:sp>
      <p:sp>
        <p:nvSpPr>
          <p:cNvPr id="4" name="İçerik Yer Tutucusu 3"/>
          <p:cNvSpPr>
            <a:spLocks noGrp="1"/>
          </p:cNvSpPr>
          <p:nvPr>
            <p:ph idx="1"/>
          </p:nvPr>
        </p:nvSpPr>
        <p:spPr/>
        <p:txBody>
          <a:bodyPr>
            <a:normAutofit fontScale="77500" lnSpcReduction="20000"/>
          </a:bodyPr>
          <a:lstStyle/>
          <a:p>
            <a:r>
              <a:rPr lang="tr-TR" dirty="0"/>
              <a:t>Motivasyon, bireyi harekete geçiren inanç, arzu, ihtiyaç ve korkularıdır.</a:t>
            </a:r>
          </a:p>
          <a:p>
            <a:r>
              <a:rPr lang="tr-TR" dirty="0"/>
              <a:t>Başarıyı olumlu yönde etkileyen motivasyon, öğrenmenin tetikçisidir.</a:t>
            </a:r>
          </a:p>
          <a:p>
            <a:r>
              <a:rPr lang="tr-TR" dirty="0"/>
              <a:t>Motivasyona sahip öğrencilerde derse hazır gelme, soru sorma, tartışmalara katılma, konu üzerinde odaklanma, güçlüklerden yılmama, ısrarlı ve kararlı olma gibi davranışlar gözlenir.</a:t>
            </a:r>
          </a:p>
          <a:p>
            <a:r>
              <a:rPr lang="tr-TR" dirty="0"/>
              <a:t>Hedeflerin belirlenmesinde her anne-baba çocuğunun özelliklerini iyi bilmeli ve ders ortamı hazırlarken de buna göre bir ortam hazırlamalıdır.</a:t>
            </a:r>
          </a:p>
          <a:p>
            <a:r>
              <a:rPr lang="tr-TR" dirty="0"/>
              <a:t>Evde çocuğun zihinsel ve ahlaki gelişimine uygun kitaplarla dolu bir kitaplığın bulunması faydalı olacaktır.</a:t>
            </a:r>
          </a:p>
          <a:p>
            <a:r>
              <a:rPr lang="tr-TR" dirty="0"/>
              <a:t>Sağlıklı bir uyku ve beslenme düzeni motivasyona olumlu katkıda bulunacaktır.</a:t>
            </a:r>
          </a:p>
          <a:p>
            <a:r>
              <a:rPr lang="tr-TR" dirty="0"/>
              <a:t>Kendisini duygusal anlamda güvende hisseden çocuk öğrenmeye daha çok motive olacaktır. İyi bir dinleyici olmak çocuğun kendisini güvende hissetmesini sağlayacaktır.</a:t>
            </a:r>
          </a:p>
          <a:p>
            <a:r>
              <a:rPr lang="tr-TR" dirty="0"/>
              <a:t>Aile içi sağlıklı bir iletişim ve huzurun varlığı öğrenmeye karşı olumlu anlamda destek sağlayacaktır.</a:t>
            </a:r>
          </a:p>
          <a:p>
            <a:r>
              <a:rPr lang="tr-TR" dirty="0"/>
              <a:t>Ulaşılabilir hedef ve amaçlar edinmesini ve cesaretlendirilmesi önemlidir</a:t>
            </a:r>
            <a:r>
              <a:rPr lang="tr-TR" dirty="0" smtClean="0"/>
              <a:t>.</a:t>
            </a:r>
            <a:endParaRPr lang="tr-TR" dirty="0"/>
          </a:p>
        </p:txBody>
      </p:sp>
    </p:spTree>
    <p:extLst>
      <p:ext uri="{BB962C8B-B14F-4D97-AF65-F5344CB8AC3E}">
        <p14:creationId xmlns:p14="http://schemas.microsoft.com/office/powerpoint/2010/main" val="270211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8758" y="1423851"/>
            <a:ext cx="10226842" cy="906917"/>
          </a:xfrm>
        </p:spPr>
        <p:txBody>
          <a:bodyPr>
            <a:normAutofit/>
          </a:bodyPr>
          <a:lstStyle/>
          <a:p>
            <a:r>
              <a:rPr lang="tr-TR" sz="4000" b="1" dirty="0">
                <a:solidFill>
                  <a:srgbClr val="FF0000"/>
                </a:solidFill>
              </a:rPr>
              <a:t>Zaman yönetimi hakkında…</a:t>
            </a:r>
          </a:p>
        </p:txBody>
      </p:sp>
      <p:sp>
        <p:nvSpPr>
          <p:cNvPr id="4" name="İçerik Yer Tutucusu 3"/>
          <p:cNvSpPr>
            <a:spLocks noGrp="1"/>
          </p:cNvSpPr>
          <p:nvPr>
            <p:ph idx="1"/>
          </p:nvPr>
        </p:nvSpPr>
        <p:spPr>
          <a:xfrm>
            <a:off x="386860" y="2295743"/>
            <a:ext cx="10297181" cy="4398134"/>
          </a:xfrm>
        </p:spPr>
        <p:txBody>
          <a:bodyPr>
            <a:normAutofit/>
          </a:bodyPr>
          <a:lstStyle/>
          <a:p>
            <a:pPr marL="0" indent="0" algn="just">
              <a:lnSpc>
                <a:spcPct val="160000"/>
              </a:lnSpc>
              <a:buNone/>
            </a:pPr>
            <a:endParaRPr lang="tr-TR" sz="1400" dirty="0"/>
          </a:p>
          <a:p>
            <a:pPr algn="just">
              <a:lnSpc>
                <a:spcPct val="160000"/>
              </a:lnSpc>
            </a:pPr>
            <a:r>
              <a:rPr lang="tr-TR" sz="1400" dirty="0" smtClean="0"/>
              <a:t>Günümüzde </a:t>
            </a:r>
            <a:r>
              <a:rPr lang="tr-TR" sz="1400" dirty="0"/>
              <a:t>o</a:t>
            </a:r>
            <a:r>
              <a:rPr lang="en-US" sz="1400" dirty="0" err="1"/>
              <a:t>kul</a:t>
            </a:r>
            <a:r>
              <a:rPr lang="en-US" sz="1400" dirty="0"/>
              <a:t> </a:t>
            </a:r>
            <a:r>
              <a:rPr lang="tr-TR" sz="1400" dirty="0"/>
              <a:t>,</a:t>
            </a:r>
            <a:r>
              <a:rPr lang="en-US" sz="1400" dirty="0" err="1"/>
              <a:t>etüt</a:t>
            </a:r>
            <a:r>
              <a:rPr lang="en-US" sz="1400" dirty="0"/>
              <a:t> </a:t>
            </a:r>
            <a:r>
              <a:rPr lang="en-US" sz="1400" dirty="0" err="1"/>
              <a:t>saatleri</a:t>
            </a:r>
            <a:r>
              <a:rPr lang="en-US" sz="1400" dirty="0"/>
              <a:t> </a:t>
            </a:r>
            <a:r>
              <a:rPr lang="en-US" sz="1400" dirty="0" err="1"/>
              <a:t>ve</a:t>
            </a:r>
            <a:r>
              <a:rPr lang="en-US" sz="1400" dirty="0"/>
              <a:t> </a:t>
            </a:r>
            <a:r>
              <a:rPr lang="en-US" sz="1400" dirty="0" err="1"/>
              <a:t>haftasonu</a:t>
            </a:r>
            <a:r>
              <a:rPr lang="en-US" sz="1400" dirty="0"/>
              <a:t> </a:t>
            </a:r>
            <a:r>
              <a:rPr lang="en-US" sz="1400" dirty="0" err="1"/>
              <a:t>kursları</a:t>
            </a:r>
            <a:r>
              <a:rPr lang="en-US" sz="1400" dirty="0"/>
              <a:t> </a:t>
            </a:r>
            <a:r>
              <a:rPr lang="en-US" sz="1400" dirty="0" err="1"/>
              <a:t>hep</a:t>
            </a:r>
            <a:r>
              <a:rPr lang="en-US" sz="1400" dirty="0"/>
              <a:t> </a:t>
            </a:r>
            <a:r>
              <a:rPr lang="en-US" sz="1400" dirty="0" err="1"/>
              <a:t>bir</a:t>
            </a:r>
            <a:r>
              <a:rPr lang="en-US" sz="1400" dirty="0"/>
              <a:t> </a:t>
            </a:r>
            <a:r>
              <a:rPr lang="en-US" sz="1400" dirty="0" err="1"/>
              <a:t>açığı</a:t>
            </a:r>
            <a:r>
              <a:rPr lang="en-US" sz="1400" dirty="0"/>
              <a:t> </a:t>
            </a:r>
            <a:r>
              <a:rPr lang="en-US" sz="1400" dirty="0" err="1"/>
              <a:t>kapatmaya</a:t>
            </a:r>
            <a:r>
              <a:rPr lang="en-US" sz="1400" dirty="0"/>
              <a:t> </a:t>
            </a:r>
            <a:r>
              <a:rPr lang="en-US" sz="1400" dirty="0" err="1"/>
              <a:t>yönelik</a:t>
            </a:r>
            <a:r>
              <a:rPr lang="en-US" sz="1400" dirty="0"/>
              <a:t> </a:t>
            </a:r>
            <a:r>
              <a:rPr lang="en-US" sz="1400" dirty="0" err="1"/>
              <a:t>olup</a:t>
            </a:r>
            <a:r>
              <a:rPr lang="en-US" sz="1400" dirty="0"/>
              <a:t> </a:t>
            </a:r>
            <a:r>
              <a:rPr lang="en-US" sz="1400" dirty="0" err="1"/>
              <a:t>çocukların</a:t>
            </a:r>
            <a:r>
              <a:rPr lang="en-US" sz="1400" dirty="0"/>
              <a:t> </a:t>
            </a:r>
            <a:r>
              <a:rPr lang="en-US" sz="1400" dirty="0" err="1"/>
              <a:t>zamanlarını</a:t>
            </a:r>
            <a:r>
              <a:rPr lang="en-US" sz="1400" dirty="0"/>
              <a:t> </a:t>
            </a:r>
            <a:r>
              <a:rPr lang="en-US" sz="1400" dirty="0" err="1"/>
              <a:t>büyük</a:t>
            </a:r>
            <a:r>
              <a:rPr lang="en-US" sz="1400" dirty="0"/>
              <a:t> </a:t>
            </a:r>
            <a:r>
              <a:rPr lang="en-US" sz="1400" dirty="0" err="1"/>
              <a:t>ölçüde</a:t>
            </a:r>
            <a:r>
              <a:rPr lang="en-US" sz="1400" dirty="0"/>
              <a:t> </a:t>
            </a:r>
            <a:r>
              <a:rPr lang="en-US" sz="1400" dirty="0" err="1"/>
              <a:t>kapsamaktadırlar</a:t>
            </a:r>
            <a:r>
              <a:rPr lang="en-US" sz="1400" dirty="0"/>
              <a:t>. </a:t>
            </a:r>
            <a:r>
              <a:rPr lang="en-US" sz="1400" dirty="0" err="1"/>
              <a:t>Birçok</a:t>
            </a:r>
            <a:r>
              <a:rPr lang="en-US" sz="1400" dirty="0"/>
              <a:t> </a:t>
            </a:r>
            <a:r>
              <a:rPr lang="en-US" sz="1400" dirty="0" err="1"/>
              <a:t>çocuğun</a:t>
            </a:r>
            <a:r>
              <a:rPr lang="en-US" sz="1400" dirty="0"/>
              <a:t> </a:t>
            </a:r>
            <a:r>
              <a:rPr lang="en-US" sz="1400" dirty="0" err="1"/>
              <a:t>randevu</a:t>
            </a:r>
            <a:r>
              <a:rPr lang="en-US" sz="1400" dirty="0"/>
              <a:t> </a:t>
            </a:r>
            <a:r>
              <a:rPr lang="en-US" sz="1400" dirty="0" err="1"/>
              <a:t>defteri</a:t>
            </a:r>
            <a:r>
              <a:rPr lang="en-US" sz="1400" dirty="0"/>
              <a:t> </a:t>
            </a:r>
            <a:r>
              <a:rPr lang="en-US" sz="1400" dirty="0" err="1"/>
              <a:t>tamamıyla</a:t>
            </a:r>
            <a:r>
              <a:rPr lang="en-US" sz="1400" dirty="0"/>
              <a:t> </a:t>
            </a:r>
            <a:r>
              <a:rPr lang="en-US" sz="1400" dirty="0" err="1"/>
              <a:t>bu</a:t>
            </a:r>
            <a:r>
              <a:rPr lang="en-US" sz="1400" dirty="0"/>
              <a:t> </a:t>
            </a:r>
            <a:r>
              <a:rPr lang="en-US" sz="1400" dirty="0" err="1"/>
              <a:t>tür</a:t>
            </a:r>
            <a:r>
              <a:rPr lang="en-US" sz="1400" dirty="0"/>
              <a:t> </a:t>
            </a:r>
            <a:r>
              <a:rPr lang="en-US" sz="1400" dirty="0" err="1"/>
              <a:t>etkinliklerle</a:t>
            </a:r>
            <a:r>
              <a:rPr lang="en-US" sz="1400" dirty="0"/>
              <a:t> </a:t>
            </a:r>
            <a:r>
              <a:rPr lang="en-US" sz="1400" dirty="0" err="1"/>
              <a:t>dol</a:t>
            </a:r>
            <a:r>
              <a:rPr lang="tr-TR" sz="1400" dirty="0" err="1"/>
              <a:t>udur</a:t>
            </a:r>
            <a:r>
              <a:rPr lang="tr-TR" sz="1400" dirty="0"/>
              <a:t>. </a:t>
            </a:r>
            <a:r>
              <a:rPr lang="en-US" sz="1400" dirty="0"/>
              <a:t>Her </a:t>
            </a:r>
            <a:r>
              <a:rPr lang="en-US" sz="1400" dirty="0" err="1"/>
              <a:t>çocuk</a:t>
            </a:r>
            <a:r>
              <a:rPr lang="en-US" sz="1400" dirty="0"/>
              <a:t> </a:t>
            </a:r>
            <a:r>
              <a:rPr lang="en-US" sz="1400" dirty="0" err="1"/>
              <a:t>hayaller</a:t>
            </a:r>
            <a:r>
              <a:rPr lang="tr-TR" sz="1400" dirty="0"/>
              <a:t>e</a:t>
            </a:r>
            <a:r>
              <a:rPr lang="en-US" sz="1400" dirty="0"/>
              <a:t> </a:t>
            </a:r>
            <a:r>
              <a:rPr lang="en-US" sz="1400" dirty="0" err="1"/>
              <a:t>ve</a:t>
            </a:r>
            <a:r>
              <a:rPr lang="en-US" sz="1400" dirty="0"/>
              <a:t> </a:t>
            </a:r>
            <a:r>
              <a:rPr lang="en-US" sz="1400" dirty="0" err="1"/>
              <a:t>oyun</a:t>
            </a:r>
            <a:r>
              <a:rPr lang="en-US" sz="1400" dirty="0"/>
              <a:t> </a:t>
            </a:r>
            <a:r>
              <a:rPr lang="en-US" sz="1400" dirty="0" err="1"/>
              <a:t>için</a:t>
            </a:r>
            <a:r>
              <a:rPr lang="en-US" sz="1400" dirty="0"/>
              <a:t> </a:t>
            </a:r>
            <a:r>
              <a:rPr lang="en-US" sz="1400" dirty="0" err="1"/>
              <a:t>planlanmamış</a:t>
            </a:r>
            <a:r>
              <a:rPr lang="en-US" sz="1400" dirty="0"/>
              <a:t> </a:t>
            </a:r>
            <a:r>
              <a:rPr lang="en-US" sz="1400" dirty="0" err="1"/>
              <a:t>zamana</a:t>
            </a:r>
            <a:r>
              <a:rPr lang="en-US" sz="1400" dirty="0"/>
              <a:t> </a:t>
            </a:r>
            <a:r>
              <a:rPr lang="en-US" sz="1400" dirty="0" err="1"/>
              <a:t>ihtiyaç</a:t>
            </a:r>
            <a:r>
              <a:rPr lang="en-US" sz="1400" dirty="0"/>
              <a:t> </a:t>
            </a:r>
            <a:r>
              <a:rPr lang="en-US" sz="1400" dirty="0" err="1"/>
              <a:t>duyar</a:t>
            </a:r>
            <a:r>
              <a:rPr lang="en-US" sz="1400" dirty="0"/>
              <a:t>. </a:t>
            </a:r>
          </a:p>
          <a:p>
            <a:pPr>
              <a:lnSpc>
                <a:spcPct val="200000"/>
              </a:lnSpc>
            </a:pPr>
            <a:r>
              <a:rPr lang="en-US" sz="1400" dirty="0" err="1"/>
              <a:t>Yetişkinlerde</a:t>
            </a:r>
            <a:r>
              <a:rPr lang="en-US" sz="1400" dirty="0"/>
              <a:t> </a:t>
            </a:r>
            <a:r>
              <a:rPr lang="en-US" sz="1400" dirty="0" err="1"/>
              <a:t>olduğu</a:t>
            </a:r>
            <a:r>
              <a:rPr lang="en-US" sz="1400" dirty="0"/>
              <a:t> </a:t>
            </a:r>
            <a:r>
              <a:rPr lang="en-US" sz="1400" dirty="0" err="1"/>
              <a:t>gibi</a:t>
            </a:r>
            <a:r>
              <a:rPr lang="en-US" sz="1400" dirty="0"/>
              <a:t> </a:t>
            </a:r>
            <a:r>
              <a:rPr lang="en-US" sz="1400" dirty="0" err="1"/>
              <a:t>çocuklarda</a:t>
            </a:r>
            <a:r>
              <a:rPr lang="en-US" sz="1400" dirty="0"/>
              <a:t> da </a:t>
            </a:r>
            <a:r>
              <a:rPr lang="en-US" sz="1400" dirty="0" err="1"/>
              <a:t>önceliklerin</a:t>
            </a:r>
            <a:r>
              <a:rPr lang="en-US" sz="1400" dirty="0"/>
              <a:t> </a:t>
            </a:r>
            <a:r>
              <a:rPr lang="en-US" sz="1400" dirty="0" err="1"/>
              <a:t>nerede</a:t>
            </a:r>
            <a:r>
              <a:rPr lang="en-US" sz="1400" dirty="0"/>
              <a:t> </a:t>
            </a:r>
            <a:r>
              <a:rPr lang="en-US" sz="1400" dirty="0" err="1"/>
              <a:t>olduğunu</a:t>
            </a:r>
            <a:r>
              <a:rPr lang="en-US" sz="1400" dirty="0"/>
              <a:t> </a:t>
            </a:r>
            <a:r>
              <a:rPr lang="en-US" sz="1400" dirty="0" err="1"/>
              <a:t>bulmak</a:t>
            </a:r>
            <a:r>
              <a:rPr lang="en-US" sz="1400" dirty="0"/>
              <a:t> </a:t>
            </a:r>
            <a:r>
              <a:rPr lang="en-US" sz="1400" dirty="0" err="1"/>
              <a:t>gerekir</a:t>
            </a:r>
            <a:r>
              <a:rPr lang="en-US" sz="1400" dirty="0"/>
              <a:t>.</a:t>
            </a:r>
            <a:endParaRPr lang="tr-TR" sz="1400" dirty="0"/>
          </a:p>
          <a:p>
            <a:pPr>
              <a:lnSpc>
                <a:spcPct val="200000"/>
              </a:lnSpc>
            </a:pPr>
            <a:r>
              <a:rPr lang="en-US" sz="1400" dirty="0" err="1"/>
              <a:t>Çocuğun</a:t>
            </a:r>
            <a:r>
              <a:rPr lang="tr-TR" sz="1400" dirty="0"/>
              <a:t>uzun</a:t>
            </a:r>
            <a:r>
              <a:rPr lang="en-US" sz="1400" dirty="0"/>
              <a:t> </a:t>
            </a:r>
            <a:r>
              <a:rPr lang="en-US" sz="1400" dirty="0" err="1"/>
              <a:t>yanı</a:t>
            </a:r>
            <a:r>
              <a:rPr lang="tr-TR" sz="1400" dirty="0" err="1"/>
              <a:t>na</a:t>
            </a:r>
            <a:r>
              <a:rPr lang="en-US" sz="1400" dirty="0"/>
              <a:t> </a:t>
            </a:r>
            <a:r>
              <a:rPr lang="en-US" sz="1400" dirty="0" err="1"/>
              <a:t>oturun</a:t>
            </a:r>
            <a:r>
              <a:rPr lang="en-US" sz="1400" dirty="0"/>
              <a:t> </a:t>
            </a:r>
            <a:r>
              <a:rPr lang="en-US" sz="1400" dirty="0" err="1"/>
              <a:t>ve</a:t>
            </a:r>
            <a:r>
              <a:rPr lang="en-US" sz="1400" dirty="0"/>
              <a:t> </a:t>
            </a:r>
            <a:r>
              <a:rPr lang="en-US" sz="1400" dirty="0" err="1"/>
              <a:t>çocuğunuzun</a:t>
            </a:r>
            <a:r>
              <a:rPr lang="en-US" sz="1400" dirty="0"/>
              <a:t> </a:t>
            </a:r>
            <a:r>
              <a:rPr lang="en-US" sz="1400" dirty="0" err="1"/>
              <a:t>zamanını</a:t>
            </a:r>
            <a:r>
              <a:rPr lang="en-US" sz="1400" dirty="0"/>
              <a:t> </a:t>
            </a:r>
            <a:r>
              <a:rPr lang="en-US" sz="1400" dirty="0" err="1"/>
              <a:t>geçirdiği</a:t>
            </a:r>
            <a:r>
              <a:rPr lang="en-US" sz="1400" dirty="0"/>
              <a:t> </a:t>
            </a:r>
            <a:r>
              <a:rPr lang="en-US" sz="1400" dirty="0" err="1"/>
              <a:t>tüm</a:t>
            </a:r>
            <a:r>
              <a:rPr lang="en-US" sz="1400" dirty="0"/>
              <a:t> </a:t>
            </a:r>
            <a:r>
              <a:rPr lang="en-US" sz="1400" dirty="0" err="1"/>
              <a:t>aktiviteleri</a:t>
            </a:r>
            <a:r>
              <a:rPr lang="en-US" sz="1400" dirty="0"/>
              <a:t> alt </a:t>
            </a:r>
            <a:r>
              <a:rPr lang="en-US" sz="1400" dirty="0" err="1"/>
              <a:t>alta</a:t>
            </a:r>
            <a:r>
              <a:rPr lang="en-US" sz="1400" dirty="0"/>
              <a:t> </a:t>
            </a:r>
            <a:r>
              <a:rPr lang="en-US" sz="1400" dirty="0" err="1"/>
              <a:t>yazın</a:t>
            </a:r>
            <a:r>
              <a:rPr lang="en-US" sz="1400" dirty="0"/>
              <a:t> </a:t>
            </a:r>
            <a:r>
              <a:rPr lang="en-US" sz="1400" dirty="0" err="1"/>
              <a:t>daha</a:t>
            </a:r>
            <a:r>
              <a:rPr lang="en-US" sz="1400" dirty="0"/>
              <a:t> </a:t>
            </a:r>
            <a:r>
              <a:rPr lang="en-US" sz="1400" dirty="0" err="1"/>
              <a:t>sonra</a:t>
            </a:r>
            <a:r>
              <a:rPr lang="en-US" sz="1400" dirty="0"/>
              <a:t> </a:t>
            </a:r>
            <a:r>
              <a:rPr lang="en-US" sz="1400" dirty="0" err="1"/>
              <a:t>bunları</a:t>
            </a:r>
            <a:r>
              <a:rPr lang="en-US" sz="1400" dirty="0"/>
              <a:t> </a:t>
            </a:r>
            <a:r>
              <a:rPr lang="en-US" sz="1400" dirty="0" err="1"/>
              <a:t>önemlilik</a:t>
            </a:r>
            <a:r>
              <a:rPr lang="en-US" sz="1400" dirty="0"/>
              <a:t> </a:t>
            </a:r>
            <a:r>
              <a:rPr lang="en-US" sz="1400" dirty="0" err="1"/>
              <a:t>sırasına</a:t>
            </a:r>
            <a:r>
              <a:rPr lang="en-US" sz="1400" dirty="0"/>
              <a:t> </a:t>
            </a:r>
            <a:r>
              <a:rPr lang="en-US" sz="1400" dirty="0" err="1"/>
              <a:t>göre</a:t>
            </a:r>
            <a:r>
              <a:rPr lang="en-US" sz="1400" dirty="0"/>
              <a:t> </a:t>
            </a:r>
            <a:r>
              <a:rPr lang="en-US" sz="1400" dirty="0" err="1"/>
              <a:t>sıralayın</a:t>
            </a:r>
            <a:r>
              <a:rPr lang="en-US" sz="1400" dirty="0"/>
              <a:t>.. Bu </a:t>
            </a:r>
            <a:r>
              <a:rPr lang="en-US" sz="1400" dirty="0" err="1"/>
              <a:t>sıralamada</a:t>
            </a:r>
            <a:r>
              <a:rPr lang="en-US" sz="1400" dirty="0"/>
              <a:t> </a:t>
            </a:r>
            <a:r>
              <a:rPr lang="en-US" sz="1400" dirty="0" err="1"/>
              <a:t>sadece</a:t>
            </a:r>
            <a:r>
              <a:rPr lang="en-US" sz="1400" dirty="0"/>
              <a:t> </a:t>
            </a:r>
            <a:r>
              <a:rPr lang="en-US" sz="1400" dirty="0" err="1"/>
              <a:t>sizin</a:t>
            </a:r>
            <a:r>
              <a:rPr lang="en-US" sz="1400" dirty="0"/>
              <a:t> </a:t>
            </a:r>
            <a:r>
              <a:rPr lang="en-US" sz="1400" dirty="0" err="1"/>
              <a:t>değil</a:t>
            </a:r>
            <a:r>
              <a:rPr lang="en-US" sz="1400" dirty="0"/>
              <a:t> </a:t>
            </a:r>
            <a:r>
              <a:rPr lang="en-US" sz="1400" dirty="0" err="1"/>
              <a:t>çocuğunuzun</a:t>
            </a:r>
            <a:r>
              <a:rPr lang="en-US" sz="1400" dirty="0"/>
              <a:t> da </a:t>
            </a:r>
            <a:r>
              <a:rPr lang="en-US" sz="1400" dirty="0" err="1"/>
              <a:t>bakış</a:t>
            </a:r>
            <a:r>
              <a:rPr lang="en-US" sz="1400" dirty="0"/>
              <a:t> </a:t>
            </a:r>
            <a:r>
              <a:rPr lang="en-US" sz="1400" dirty="0" err="1"/>
              <a:t>açısına</a:t>
            </a:r>
            <a:r>
              <a:rPr lang="en-US" sz="1400" dirty="0"/>
              <a:t> </a:t>
            </a:r>
            <a:r>
              <a:rPr lang="en-US" sz="1400" dirty="0" err="1"/>
              <a:t>önem</a:t>
            </a:r>
            <a:r>
              <a:rPr lang="en-US" sz="1400" dirty="0"/>
              <a:t> </a:t>
            </a:r>
            <a:r>
              <a:rPr lang="en-US" sz="1400" dirty="0" err="1"/>
              <a:t>verin</a:t>
            </a:r>
            <a:r>
              <a:rPr lang="en-US" sz="1400" dirty="0"/>
              <a:t>. </a:t>
            </a:r>
            <a:r>
              <a:rPr lang="en-US" sz="1400" dirty="0" err="1"/>
              <a:t>Neyi</a:t>
            </a:r>
            <a:r>
              <a:rPr lang="en-US" sz="1400" dirty="0"/>
              <a:t> </a:t>
            </a:r>
            <a:r>
              <a:rPr lang="en-US" sz="1400" dirty="0" err="1"/>
              <a:t>severek</a:t>
            </a:r>
            <a:r>
              <a:rPr lang="en-US" sz="1400" dirty="0"/>
              <a:t> </a:t>
            </a:r>
            <a:r>
              <a:rPr lang="en-US" sz="1400" dirty="0" err="1"/>
              <a:t>yapar</a:t>
            </a:r>
            <a:r>
              <a:rPr lang="en-US" sz="1400" dirty="0"/>
              <a:t>? Ne </a:t>
            </a:r>
            <a:r>
              <a:rPr lang="en-US" sz="1400" dirty="0" err="1"/>
              <a:t>onun</a:t>
            </a:r>
            <a:r>
              <a:rPr lang="en-US" sz="1400" dirty="0"/>
              <a:t> </a:t>
            </a:r>
            <a:r>
              <a:rPr lang="en-US" sz="1400" dirty="0" err="1"/>
              <a:t>için</a:t>
            </a:r>
            <a:r>
              <a:rPr lang="en-US" sz="1400" dirty="0"/>
              <a:t> </a:t>
            </a:r>
            <a:r>
              <a:rPr lang="en-US" sz="1400" dirty="0" err="1"/>
              <a:t>önemlidir</a:t>
            </a:r>
            <a:r>
              <a:rPr lang="en-US" sz="1400" dirty="0"/>
              <a:t>?</a:t>
            </a:r>
            <a:endParaRPr lang="tr-TR" sz="1400" dirty="0"/>
          </a:p>
          <a:p>
            <a:pPr marL="0" indent="0">
              <a:lnSpc>
                <a:spcPct val="200000"/>
              </a:lnSpc>
              <a:buNone/>
            </a:pPr>
            <a:endParaRPr lang="en-US" sz="1600" dirty="0">
              <a:latin typeface="Comic Sans MS" pitchFamily="66" charset="0"/>
            </a:endParaRPr>
          </a:p>
          <a:p>
            <a:pPr marL="0" indent="0" algn="just">
              <a:lnSpc>
                <a:spcPct val="160000"/>
              </a:lnSpc>
              <a:buNone/>
            </a:pPr>
            <a:endParaRPr lang="en-US" sz="1800" dirty="0"/>
          </a:p>
          <a:p>
            <a:endParaRPr lang="tr-TR" sz="1400" dirty="0"/>
          </a:p>
          <a:p>
            <a:pPr marL="0" indent="0">
              <a:lnSpc>
                <a:spcPct val="200000"/>
              </a:lnSpc>
              <a:buNone/>
            </a:pPr>
            <a:endParaRPr lang="en-US" sz="1600" dirty="0">
              <a:latin typeface="Comic Sans MS" pitchFamily="66" charset="0"/>
            </a:endParaRPr>
          </a:p>
          <a:p>
            <a:pPr marL="0" indent="0" algn="just">
              <a:lnSpc>
                <a:spcPct val="160000"/>
              </a:lnSpc>
              <a:buNone/>
            </a:pPr>
            <a:endParaRPr lang="en-US" sz="1800" dirty="0"/>
          </a:p>
          <a:p>
            <a:endParaRPr lang="tr-TR" dirty="0"/>
          </a:p>
        </p:txBody>
      </p:sp>
    </p:spTree>
    <p:extLst>
      <p:ext uri="{BB962C8B-B14F-4D97-AF65-F5344CB8AC3E}">
        <p14:creationId xmlns:p14="http://schemas.microsoft.com/office/powerpoint/2010/main" val="802685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Ders Çalışırken Doğru Bilinen Yanlışlar</a:t>
            </a:r>
            <a:endParaRPr lang="tr-TR" b="1" dirty="0">
              <a:solidFill>
                <a:srgbClr val="FF0000"/>
              </a:solidFill>
            </a:endParaRPr>
          </a:p>
        </p:txBody>
      </p:sp>
      <p:sp>
        <p:nvSpPr>
          <p:cNvPr id="4" name="İçerik Yer Tutucusu 3"/>
          <p:cNvSpPr>
            <a:spLocks noGrp="1"/>
          </p:cNvSpPr>
          <p:nvPr>
            <p:ph idx="1"/>
          </p:nvPr>
        </p:nvSpPr>
        <p:spPr/>
        <p:txBody>
          <a:bodyPr/>
          <a:lstStyle/>
          <a:p>
            <a:pPr marL="0" indent="0">
              <a:buNone/>
            </a:pPr>
            <a:r>
              <a:rPr lang="tr-TR" b="1" u="sng" dirty="0" smtClean="0"/>
              <a:t>Okulda Başarılı Olmak İçin;</a:t>
            </a:r>
          </a:p>
          <a:p>
            <a:pPr marL="0" indent="0" algn="ctr">
              <a:buNone/>
            </a:pPr>
            <a:endParaRPr lang="tr-TR" dirty="0"/>
          </a:p>
          <a:p>
            <a:pPr marL="12700">
              <a:lnSpc>
                <a:spcPct val="100000"/>
              </a:lnSpc>
              <a:spcBef>
                <a:spcPts val="335"/>
              </a:spcBef>
              <a:tabLst>
                <a:tab pos="304165" algn="l"/>
              </a:tabLst>
            </a:pPr>
            <a:r>
              <a:rPr lang="tr-TR" sz="2400" dirty="0"/>
              <a:t>Derste tüm dikkatini derse vermelisin. </a:t>
            </a:r>
          </a:p>
          <a:p>
            <a:pPr marL="12700">
              <a:lnSpc>
                <a:spcPct val="100000"/>
              </a:lnSpc>
              <a:spcBef>
                <a:spcPts val="335"/>
              </a:spcBef>
              <a:tabLst>
                <a:tab pos="304165" algn="l"/>
              </a:tabLst>
            </a:pPr>
            <a:r>
              <a:rPr lang="tr-TR" sz="2400" dirty="0"/>
              <a:t>Derste anlamadıklarını mutlaka öğretmenine sormalısın.</a:t>
            </a:r>
          </a:p>
          <a:p>
            <a:pPr marL="12700">
              <a:lnSpc>
                <a:spcPct val="100000"/>
              </a:lnSpc>
              <a:spcBef>
                <a:spcPts val="335"/>
              </a:spcBef>
              <a:tabLst>
                <a:tab pos="304165" algn="l"/>
              </a:tabLst>
            </a:pPr>
            <a:r>
              <a:rPr lang="tr-TR" sz="2400" dirty="0"/>
              <a:t>Derste dersin dışında başka bir şeyle ilgilenmemelisin.</a:t>
            </a:r>
          </a:p>
          <a:p>
            <a:pPr marL="12700">
              <a:lnSpc>
                <a:spcPct val="100000"/>
              </a:lnSpc>
              <a:spcBef>
                <a:spcPts val="335"/>
              </a:spcBef>
              <a:tabLst>
                <a:tab pos="304165" algn="l"/>
              </a:tabLst>
            </a:pPr>
            <a:r>
              <a:rPr lang="tr-TR" sz="2400" dirty="0"/>
              <a:t>Ödevlerini zamanında yapmalısın.</a:t>
            </a:r>
          </a:p>
          <a:p>
            <a:pPr marL="12700">
              <a:lnSpc>
                <a:spcPct val="100000"/>
              </a:lnSpc>
              <a:spcBef>
                <a:spcPts val="335"/>
              </a:spcBef>
              <a:tabLst>
                <a:tab pos="304165" algn="l"/>
              </a:tabLst>
            </a:pPr>
            <a:r>
              <a:rPr lang="tr-TR" sz="2400" dirty="0"/>
              <a:t>Okula uykunu almış, kahvaltını yapmış olarak gelmelisin. </a:t>
            </a:r>
          </a:p>
          <a:p>
            <a:pPr marL="12700">
              <a:lnSpc>
                <a:spcPct val="100000"/>
              </a:lnSpc>
              <a:spcBef>
                <a:spcPts val="335"/>
              </a:spcBef>
              <a:tabLst>
                <a:tab pos="304165" algn="l"/>
              </a:tabLst>
            </a:pPr>
            <a:r>
              <a:rPr lang="tr-TR" sz="2400" dirty="0"/>
              <a:t>Teneffüslerde dinlenmeyi unutmamalısın.</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811" y="3296889"/>
            <a:ext cx="2143125" cy="2143125"/>
          </a:xfrm>
          <a:prstGeom prst="rect">
            <a:avLst/>
          </a:prstGeom>
        </p:spPr>
      </p:pic>
    </p:spTree>
    <p:extLst>
      <p:ext uri="{BB962C8B-B14F-4D97-AF65-F5344CB8AC3E}">
        <p14:creationId xmlns:p14="http://schemas.microsoft.com/office/powerpoint/2010/main" val="3463476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Ders Çalışırken Doğru Bilinen Yanlışlar</a:t>
            </a:r>
            <a:endParaRPr lang="tr-TR" dirty="0"/>
          </a:p>
        </p:txBody>
      </p:sp>
      <p:sp>
        <p:nvSpPr>
          <p:cNvPr id="3" name="İçerik Yer Tutucusu 2"/>
          <p:cNvSpPr>
            <a:spLocks noGrp="1"/>
          </p:cNvSpPr>
          <p:nvPr>
            <p:ph idx="1"/>
          </p:nvPr>
        </p:nvSpPr>
        <p:spPr>
          <a:xfrm>
            <a:off x="324854" y="2459866"/>
            <a:ext cx="11285620" cy="4398134"/>
          </a:xfrm>
        </p:spPr>
        <p:txBody>
          <a:bodyPr>
            <a:normAutofit/>
          </a:bodyPr>
          <a:lstStyle/>
          <a:p>
            <a:pPr marL="0" indent="0">
              <a:buNone/>
            </a:pPr>
            <a:endParaRPr lang="tr-TR" sz="2400" b="1" u="sng" dirty="0" smtClean="0"/>
          </a:p>
          <a:p>
            <a:pPr marL="0" indent="0">
              <a:buNone/>
            </a:pPr>
            <a:endParaRPr lang="tr-TR" sz="2400" b="1" u="sng" dirty="0"/>
          </a:p>
          <a:p>
            <a:pPr marL="0" indent="0">
              <a:buNone/>
            </a:pPr>
            <a:endParaRPr lang="tr-TR" sz="2400" b="1" u="sng" dirty="0" smtClean="0"/>
          </a:p>
          <a:p>
            <a:pPr marL="0" indent="0">
              <a:buNone/>
            </a:pPr>
            <a:endParaRPr lang="tr-TR" sz="2400" b="1" u="sng" dirty="0"/>
          </a:p>
          <a:p>
            <a:pPr marL="0" indent="0">
              <a:buNone/>
            </a:pPr>
            <a:r>
              <a:rPr lang="tr-TR" sz="2400" b="1" u="sng" dirty="0" smtClean="0"/>
              <a:t>Derslerde </a:t>
            </a:r>
            <a:r>
              <a:rPr lang="tr-TR" sz="2400" b="1" u="sng" dirty="0" smtClean="0"/>
              <a:t>Başarılı Olmanın Yolları: Evde  Ders Çalışma Önerileri</a:t>
            </a:r>
          </a:p>
          <a:p>
            <a:pPr marL="0" indent="0">
              <a:buNone/>
            </a:pPr>
            <a:r>
              <a:rPr lang="tr-TR" sz="2000" dirty="0"/>
              <a:t>Okuldan eve dönünce biraz dinlendikten sonra ödevlerini yapmaya başlamalısın. Ödevlerini uyku saatine yakın zamanlara bırakmamalısın. </a:t>
            </a:r>
            <a:endParaRPr lang="tr-TR" sz="2000" dirty="0" smtClean="0"/>
          </a:p>
          <a:p>
            <a:pPr marL="0" indent="0">
              <a:buNone/>
            </a:pPr>
            <a:r>
              <a:rPr lang="tr-TR" sz="2000" dirty="0"/>
              <a:t>Ödevini yaparken etrafta dikkatini dağıtan nesneler olmamalı. Oyuncaklar, telefon, tablet, bilgisayar gibi…</a:t>
            </a:r>
          </a:p>
          <a:p>
            <a:pPr marL="12065" marR="5080" indent="0" algn="just">
              <a:lnSpc>
                <a:spcPct val="100000"/>
              </a:lnSpc>
              <a:spcBef>
                <a:spcPts val="95"/>
              </a:spcBef>
              <a:buNone/>
            </a:pPr>
            <a:r>
              <a:rPr lang="tr-TR" sz="2000" dirty="0"/>
              <a:t>Ödevinle ilgili olan tüm eşyaları ödeve başlamadan önce yanında hazır bulundurmalısın</a:t>
            </a:r>
            <a:r>
              <a:rPr lang="tr-TR" sz="2000" dirty="0" smtClean="0"/>
              <a:t>.</a:t>
            </a:r>
          </a:p>
          <a:p>
            <a:pPr marL="12065" marR="5080" indent="0" algn="just">
              <a:lnSpc>
                <a:spcPct val="100000"/>
              </a:lnSpc>
              <a:spcBef>
                <a:spcPts val="95"/>
              </a:spcBef>
              <a:buNone/>
            </a:pPr>
            <a:r>
              <a:rPr lang="tr-TR" sz="2000" dirty="0"/>
              <a:t>Ödevlerini masa başında yapmalısın. Derslerde başarılı olmak için; TV  karşısında, yatarak, rahatsız oturma pozisyonlarında  ders çalışmaktan kaçınılmalısın.</a:t>
            </a:r>
          </a:p>
          <a:p>
            <a:pPr marL="12065" marR="5080" indent="0" algn="just">
              <a:lnSpc>
                <a:spcPct val="100000"/>
              </a:lnSpc>
              <a:spcBef>
                <a:spcPts val="95"/>
              </a:spcBef>
              <a:buNone/>
            </a:pPr>
            <a:endParaRPr lang="tr-TR" dirty="0">
              <a:latin typeface="Verdana"/>
              <a:cs typeface="Verdana"/>
            </a:endParaRPr>
          </a:p>
          <a:p>
            <a:pPr>
              <a:lnSpc>
                <a:spcPct val="100000"/>
              </a:lnSpc>
            </a:pPr>
            <a:endParaRPr lang="tr-TR" dirty="0"/>
          </a:p>
          <a:p>
            <a:pPr marL="0" indent="0">
              <a:buNone/>
            </a:pPr>
            <a:endParaRPr lang="tr-TR" dirty="0">
              <a:latin typeface="Verdana"/>
              <a:cs typeface="Verdana"/>
            </a:endParaRP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993" y="2760172"/>
            <a:ext cx="2896377" cy="1448189"/>
          </a:xfrm>
          <a:prstGeom prst="rect">
            <a:avLst/>
          </a:prstGeom>
        </p:spPr>
      </p:pic>
    </p:spTree>
    <p:extLst>
      <p:ext uri="{BB962C8B-B14F-4D97-AF65-F5344CB8AC3E}">
        <p14:creationId xmlns:p14="http://schemas.microsoft.com/office/powerpoint/2010/main" val="536310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Ders Çalışırken Doğru Bilinen Yanlışlar</a:t>
            </a:r>
            <a:endParaRPr lang="tr-TR" dirty="0"/>
          </a:p>
        </p:txBody>
      </p:sp>
      <p:sp>
        <p:nvSpPr>
          <p:cNvPr id="3" name="İçerik Yer Tutucusu 2"/>
          <p:cNvSpPr>
            <a:spLocks noGrp="1"/>
          </p:cNvSpPr>
          <p:nvPr>
            <p:ph idx="1"/>
          </p:nvPr>
        </p:nvSpPr>
        <p:spPr>
          <a:xfrm>
            <a:off x="415636" y="2459866"/>
            <a:ext cx="11776364" cy="4398134"/>
          </a:xfrm>
        </p:spPr>
        <p:txBody>
          <a:bodyPr>
            <a:normAutofit/>
          </a:bodyPr>
          <a:lstStyle/>
          <a:p>
            <a:pPr marL="0" indent="0">
              <a:buNone/>
            </a:pPr>
            <a:r>
              <a:rPr lang="tr-TR" sz="2400" b="1" dirty="0" smtClean="0"/>
              <a:t>Okul Başarısını Etkileyen Faktörler</a:t>
            </a:r>
          </a:p>
          <a:p>
            <a:r>
              <a:rPr lang="tr-TR" sz="2000" dirty="0" smtClean="0"/>
              <a:t>Öğrencinin </a:t>
            </a:r>
            <a:r>
              <a:rPr lang="tr-TR" sz="2000" dirty="0"/>
              <a:t>derse olan </a:t>
            </a:r>
            <a:r>
              <a:rPr lang="tr-TR" sz="2000" dirty="0" smtClean="0"/>
              <a:t>ilgisi</a:t>
            </a:r>
          </a:p>
          <a:p>
            <a:r>
              <a:rPr lang="tr-TR" sz="2000" dirty="0" smtClean="0"/>
              <a:t>Öğrencinin </a:t>
            </a:r>
            <a:r>
              <a:rPr lang="tr-TR" sz="2000" dirty="0"/>
              <a:t>zihinsel </a:t>
            </a:r>
            <a:r>
              <a:rPr lang="tr-TR" sz="2000" dirty="0" smtClean="0"/>
              <a:t>becerileri</a:t>
            </a:r>
          </a:p>
          <a:p>
            <a:r>
              <a:rPr lang="tr-TR" sz="2000" dirty="0" smtClean="0"/>
              <a:t>Doğru </a:t>
            </a:r>
            <a:r>
              <a:rPr lang="tr-TR" sz="2000" dirty="0"/>
              <a:t>yönlendirme</a:t>
            </a:r>
          </a:p>
          <a:p>
            <a:pPr marL="0" marR="5080" indent="0" algn="just">
              <a:lnSpc>
                <a:spcPct val="112599"/>
              </a:lnSpc>
              <a:buNone/>
            </a:pPr>
            <a:r>
              <a:rPr lang="tr-TR" sz="2000" dirty="0"/>
              <a:t>Okul başarısını etkileyen faktörler arasında –Eğer DEHB, </a:t>
            </a:r>
            <a:r>
              <a:rPr lang="tr-TR" sz="2000" dirty="0" err="1"/>
              <a:t>Disleksi</a:t>
            </a:r>
            <a:r>
              <a:rPr lang="tr-TR" sz="2000" dirty="0"/>
              <a:t> gibi problemler yoksa- öğrencinin  derslere olan ilgisi önemli role sahiptir. Çocuğunuzun zihinsel becerileri ve ilgi alanları bazı  derslerde başarılı olmasına, bazı derslerde ise başarısız olmasına sebep olabilir. Aslında bu olası bir  durumdur.</a:t>
            </a:r>
          </a:p>
          <a:p>
            <a:pPr marL="0" marR="5080" indent="0" algn="just">
              <a:lnSpc>
                <a:spcPct val="112599"/>
              </a:lnSpc>
              <a:buNone/>
            </a:pPr>
            <a:r>
              <a:rPr lang="tr-TR" sz="2000" dirty="0">
                <a:solidFill>
                  <a:srgbClr val="FF0000"/>
                </a:solidFill>
              </a:rPr>
              <a:t>ÖRNEK: </a:t>
            </a:r>
            <a:r>
              <a:rPr lang="tr-TR" sz="2000" dirty="0"/>
              <a:t>Türkçe, hayat bilgisi gibi sözel derslerde başarılı olan bir öğrenci matematik dersinde isteksiz ve başarısız olabilir. Tam tersi de olabileceği gibi her  alanda başarılı öğrenciler de vardır.</a:t>
            </a:r>
          </a:p>
          <a:p>
            <a:pPr marL="0" indent="0">
              <a:buNone/>
            </a:pPr>
            <a:endParaRPr lang="tr-TR" b="1" dirty="0"/>
          </a:p>
        </p:txBody>
      </p:sp>
    </p:spTree>
    <p:extLst>
      <p:ext uri="{BB962C8B-B14F-4D97-AF65-F5344CB8AC3E}">
        <p14:creationId xmlns:p14="http://schemas.microsoft.com/office/powerpoint/2010/main" val="1706136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0790" y="1678770"/>
            <a:ext cx="10515600" cy="575033"/>
          </a:xfrm>
        </p:spPr>
        <p:txBody>
          <a:bodyPr>
            <a:noAutofit/>
          </a:bodyPr>
          <a:lstStyle/>
          <a:p>
            <a:r>
              <a:rPr lang="tr-TR" sz="3600" b="1" dirty="0">
                <a:solidFill>
                  <a:srgbClr val="FF0000"/>
                </a:solidFill>
              </a:rPr>
              <a:t>Ders Çalışırken Doğru Bilinen Yanlışlar</a:t>
            </a:r>
            <a:endParaRPr lang="tr-TR" sz="3600" dirty="0"/>
          </a:p>
        </p:txBody>
      </p:sp>
      <p:sp>
        <p:nvSpPr>
          <p:cNvPr id="3" name="İçerik Yer Tutucusu 2"/>
          <p:cNvSpPr>
            <a:spLocks noGrp="1"/>
          </p:cNvSpPr>
          <p:nvPr>
            <p:ph idx="1"/>
          </p:nvPr>
        </p:nvSpPr>
        <p:spPr>
          <a:xfrm>
            <a:off x="187036" y="2459866"/>
            <a:ext cx="12004964" cy="4398134"/>
          </a:xfrm>
        </p:spPr>
        <p:txBody>
          <a:bodyPr>
            <a:normAutofit fontScale="92500" lnSpcReduction="10000"/>
          </a:bodyPr>
          <a:lstStyle/>
          <a:p>
            <a:pPr marL="0" indent="0" algn="ctr">
              <a:lnSpc>
                <a:spcPct val="100000"/>
              </a:lnSpc>
              <a:spcBef>
                <a:spcPts val="120"/>
              </a:spcBef>
              <a:buNone/>
            </a:pPr>
            <a:r>
              <a:rPr lang="tr-TR" sz="2400" b="1" dirty="0">
                <a:solidFill>
                  <a:srgbClr val="FF0000"/>
                </a:solidFill>
              </a:rPr>
              <a:t>ÖNEMLİ OLAN:</a:t>
            </a:r>
          </a:p>
          <a:p>
            <a:pPr marL="129539" marR="121920" indent="0" algn="just">
              <a:lnSpc>
                <a:spcPct val="117700"/>
              </a:lnSpc>
              <a:buNone/>
            </a:pPr>
            <a:r>
              <a:rPr lang="tr-TR" sz="2600" dirty="0"/>
              <a:t>Öğrencinin başarılı olduğu alanları erken tespit edip doğru yönlendirme yapmaktır.  “Matematik dersinde başarılısın, Türkçe dersinde neden zayıfsın? İstesen yaparsın, istemiyorsun…” Şeklinde moral bozucu yaklaşımlar doğru değildir.</a:t>
            </a:r>
          </a:p>
          <a:p>
            <a:pPr>
              <a:lnSpc>
                <a:spcPct val="100000"/>
              </a:lnSpc>
              <a:spcBef>
                <a:spcPts val="5"/>
              </a:spcBef>
            </a:pPr>
            <a:endParaRPr lang="tr-TR" sz="3100" dirty="0"/>
          </a:p>
          <a:p>
            <a:pPr marL="0" indent="0" algn="ctr">
              <a:lnSpc>
                <a:spcPct val="100000"/>
              </a:lnSpc>
              <a:buNone/>
            </a:pPr>
            <a:r>
              <a:rPr lang="tr-TR" sz="2600" b="1" dirty="0">
                <a:solidFill>
                  <a:srgbClr val="FF0000"/>
                </a:solidFill>
              </a:rPr>
              <a:t>BUNUN YERİNE:</a:t>
            </a:r>
          </a:p>
          <a:p>
            <a:pPr marL="0" marR="5080" indent="0" algn="just">
              <a:lnSpc>
                <a:spcPct val="117700"/>
              </a:lnSpc>
              <a:buNone/>
            </a:pPr>
            <a:r>
              <a:rPr lang="tr-TR" sz="2600" dirty="0"/>
              <a:t>Başarısız olunan derslerdeki başarısızlığın sebeplerini araştırmak daha doğrudur. Kaçırılmış konular mı  var, anlaşılmayan kısımlar mı var, konulara karşı ilgi düzeyi ne durumda? Tüm bu sorulara yanıt  ararken aslında çocuğa dersi sevdirebileceğiniz yeni yöntemler de keşfetmiş olacaksınız. Dersi sevmek,  başarıyı beraberinde getirecektir.</a:t>
            </a:r>
          </a:p>
          <a:p>
            <a:endParaRPr lang="tr-TR" dirty="0"/>
          </a:p>
        </p:txBody>
      </p:sp>
    </p:spTree>
    <p:extLst>
      <p:ext uri="{BB962C8B-B14F-4D97-AF65-F5344CB8AC3E}">
        <p14:creationId xmlns:p14="http://schemas.microsoft.com/office/powerpoint/2010/main" val="3092764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6884" y="1435883"/>
            <a:ext cx="10515600" cy="906917"/>
          </a:xfrm>
        </p:spPr>
        <p:txBody>
          <a:bodyPr/>
          <a:lstStyle/>
          <a:p>
            <a:r>
              <a:rPr lang="tr-TR" b="1" dirty="0" smtClean="0">
                <a:solidFill>
                  <a:srgbClr val="FF0000"/>
                </a:solidFill>
              </a:rPr>
              <a:t>Dikkat nasıl dağılır, nasıl toplanır?</a:t>
            </a:r>
            <a:endParaRPr lang="tr-TR" b="1" dirty="0">
              <a:solidFill>
                <a:srgbClr val="FF0000"/>
              </a:solidFill>
            </a:endParaRPr>
          </a:p>
        </p:txBody>
      </p:sp>
      <p:sp>
        <p:nvSpPr>
          <p:cNvPr id="4" name="İçerik Yer Tutucusu 3"/>
          <p:cNvSpPr>
            <a:spLocks noGrp="1"/>
          </p:cNvSpPr>
          <p:nvPr>
            <p:ph idx="1"/>
          </p:nvPr>
        </p:nvSpPr>
        <p:spPr/>
        <p:txBody>
          <a:bodyPr>
            <a:normAutofit fontScale="92500" lnSpcReduction="10000"/>
          </a:bodyPr>
          <a:lstStyle/>
          <a:p>
            <a:pPr marL="0" indent="0">
              <a:buNone/>
            </a:pPr>
            <a:r>
              <a:rPr lang="tr-TR" dirty="0" smtClean="0"/>
              <a:t>  Öncelikle şunu bilmeliyiz ki dikkat dağınıklığı, dikkat eksikliğinden farklıdır.</a:t>
            </a:r>
          </a:p>
          <a:p>
            <a:r>
              <a:rPr lang="tr-TR" dirty="0" smtClean="0"/>
              <a:t>Dikkat dağınıklığı</a:t>
            </a:r>
            <a:r>
              <a:rPr lang="tr-TR" dirty="0"/>
              <a:t> </a:t>
            </a:r>
            <a:r>
              <a:rPr lang="tr-TR" dirty="0" smtClean="0"/>
              <a:t>bir </a:t>
            </a:r>
            <a:r>
              <a:rPr lang="tr-TR" dirty="0"/>
              <a:t>işi yaparken ve ya düşünürken dikkati toparlayıp işe tam konsantre olamama </a:t>
            </a:r>
            <a:r>
              <a:rPr lang="tr-TR" dirty="0" smtClean="0"/>
              <a:t>durumudur. </a:t>
            </a:r>
            <a:r>
              <a:rPr lang="tr-TR" dirty="0"/>
              <a:t>Dikkat eksikliği </a:t>
            </a:r>
            <a:r>
              <a:rPr lang="tr-TR" dirty="0" smtClean="0"/>
              <a:t>ise erken </a:t>
            </a:r>
            <a:r>
              <a:rPr lang="tr-TR" dirty="0"/>
              <a:t>çocukluk yaşlarından itibaren gözlemlenebilen, dikkat süresinin kısalığı, dürtülerin yeterince kontrol edilememesi ve aşırı hareketlilik gibi belirtilerle </a:t>
            </a:r>
            <a:r>
              <a:rPr lang="tr-TR" dirty="0" smtClean="0"/>
              <a:t>kendini belli eder.</a:t>
            </a:r>
          </a:p>
          <a:p>
            <a:r>
              <a:rPr lang="tr-TR" dirty="0"/>
              <a:t>Dikkat Eksikliği ve </a:t>
            </a:r>
            <a:r>
              <a:rPr lang="tr-TR" dirty="0" err="1"/>
              <a:t>Hiperaktivite</a:t>
            </a:r>
            <a:r>
              <a:rPr lang="tr-TR" dirty="0"/>
              <a:t> Bozukluğu (DEHB) teşhisi konulan çocuklarda genelde </a:t>
            </a:r>
            <a:r>
              <a:rPr lang="tr-TR" dirty="0" smtClean="0"/>
              <a:t>ilaç </a:t>
            </a:r>
            <a:r>
              <a:rPr lang="tr-TR" dirty="0"/>
              <a:t>tedavi süreçleri uygulanırken, dikkat dağınıklığı ilaç kullanmaksızın, çeşitli dikkat ve konsantrasyon çalışmaları ile normal düzeye getirilebilmektedir</a:t>
            </a:r>
            <a:r>
              <a:rPr lang="tr-TR" dirty="0" smtClean="0"/>
              <a:t>.</a:t>
            </a:r>
          </a:p>
          <a:p>
            <a:r>
              <a:rPr lang="tr-TR" dirty="0"/>
              <a:t>Her dikkat dağınıklığı şikayeti için ilaç kullanımı gerekmemektedir. İlaçlı dikkat dağınıklığı tedavisi için karar vermeden önce problemin düzeyine bakılmasını şarttır. Dikkat dağınıklığı olan kişilerin ilgisiz kaldıkları alanla ilgili desteklenmeleri dikkat dağınıklığını büyük oranda azaltır.</a:t>
            </a:r>
          </a:p>
          <a:p>
            <a:endParaRPr lang="tr-TR" dirty="0" smtClean="0"/>
          </a:p>
        </p:txBody>
      </p:sp>
    </p:spTree>
    <p:extLst>
      <p:ext uri="{BB962C8B-B14F-4D97-AF65-F5344CB8AC3E}">
        <p14:creationId xmlns:p14="http://schemas.microsoft.com/office/powerpoint/2010/main" val="887175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0790" y="1702833"/>
            <a:ext cx="10515600" cy="575033"/>
          </a:xfrm>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a:xfrm>
            <a:off x="436418" y="2459866"/>
            <a:ext cx="11755582" cy="4398134"/>
          </a:xfrm>
        </p:spPr>
        <p:txBody>
          <a:bodyPr>
            <a:normAutofit/>
          </a:bodyPr>
          <a:lstStyle/>
          <a:p>
            <a:pPr marL="0" indent="0">
              <a:buNone/>
            </a:pPr>
            <a:r>
              <a:rPr lang="tr-TR" sz="2400" b="1" dirty="0"/>
              <a:t>Dikkat dağınıklığının </a:t>
            </a:r>
            <a:r>
              <a:rPr lang="tr-TR" sz="2400" b="1" dirty="0" smtClean="0"/>
              <a:t>belirtileri şunlardır;</a:t>
            </a:r>
          </a:p>
          <a:p>
            <a:pPr marL="0" indent="0">
              <a:spcBef>
                <a:spcPts val="0"/>
              </a:spcBef>
              <a:buNone/>
            </a:pPr>
            <a:r>
              <a:rPr lang="tr-TR" sz="2400" dirty="0" smtClean="0"/>
              <a:t>-Dersi </a:t>
            </a:r>
            <a:r>
              <a:rPr lang="tr-TR" sz="2400" dirty="0"/>
              <a:t>uzun süre dinleyememek</a:t>
            </a:r>
            <a:r>
              <a:rPr lang="tr-TR" sz="2400" dirty="0" smtClean="0"/>
              <a:t>,</a:t>
            </a:r>
            <a:r>
              <a:rPr lang="tr-TR" sz="2400" dirty="0"/>
              <a:t/>
            </a:r>
            <a:br>
              <a:rPr lang="tr-TR" sz="2400" dirty="0"/>
            </a:br>
            <a:r>
              <a:rPr lang="tr-TR" sz="2400" dirty="0" smtClean="0"/>
              <a:t>-Öğretmene </a:t>
            </a:r>
            <a:r>
              <a:rPr lang="tr-TR" sz="2400" dirty="0"/>
              <a:t>odaklanmakta güçlük çekme,</a:t>
            </a:r>
            <a:br>
              <a:rPr lang="tr-TR" sz="2400" dirty="0"/>
            </a:br>
            <a:r>
              <a:rPr lang="tr-TR" sz="2400" dirty="0" smtClean="0"/>
              <a:t>-Farklı </a:t>
            </a:r>
            <a:r>
              <a:rPr lang="tr-TR" sz="2400" dirty="0"/>
              <a:t>uyaranlara karşı dikkatin çabuk </a:t>
            </a:r>
            <a:r>
              <a:rPr lang="tr-TR" sz="2400" dirty="0" smtClean="0"/>
              <a:t>kayması,</a:t>
            </a:r>
          </a:p>
          <a:p>
            <a:pPr marL="0" indent="0">
              <a:spcBef>
                <a:spcPts val="0"/>
              </a:spcBef>
              <a:buNone/>
            </a:pPr>
            <a:r>
              <a:rPr lang="tr-TR" sz="2400" dirty="0" smtClean="0"/>
              <a:t>-Bir </a:t>
            </a:r>
            <a:r>
              <a:rPr lang="tr-TR" sz="2400" dirty="0"/>
              <a:t>görevi sürdürmede ve ödev yapmakta sorun yaşanması,</a:t>
            </a:r>
            <a:br>
              <a:rPr lang="tr-TR" sz="2400" dirty="0"/>
            </a:br>
            <a:r>
              <a:rPr lang="tr-TR" sz="2400" dirty="0" smtClean="0"/>
              <a:t>-Uzun </a:t>
            </a:r>
            <a:r>
              <a:rPr lang="tr-TR" sz="2400" dirty="0"/>
              <a:t>süre aynı görevin sürdürülememesi,</a:t>
            </a:r>
            <a:br>
              <a:rPr lang="tr-TR" sz="2400" dirty="0"/>
            </a:br>
            <a:r>
              <a:rPr lang="tr-TR" sz="2400" dirty="0" smtClean="0"/>
              <a:t>-Yapılan </a:t>
            </a:r>
            <a:r>
              <a:rPr lang="tr-TR" sz="2400" dirty="0"/>
              <a:t>görevlerin eksik gerçekleştirilmesi,</a:t>
            </a:r>
            <a:br>
              <a:rPr lang="tr-TR" sz="2400" dirty="0"/>
            </a:br>
            <a:r>
              <a:rPr lang="tr-TR" sz="2400" dirty="0" smtClean="0"/>
              <a:t>-Okul </a:t>
            </a:r>
            <a:r>
              <a:rPr lang="tr-TR" sz="2400" dirty="0"/>
              <a:t>başarısında düşüklük, düzensizlik</a:t>
            </a:r>
            <a:br>
              <a:rPr lang="tr-TR" sz="2400" dirty="0"/>
            </a:br>
            <a:r>
              <a:rPr lang="tr-TR" sz="2400" dirty="0" smtClean="0"/>
              <a:t>-Sorumluluk </a:t>
            </a:r>
            <a:r>
              <a:rPr lang="tr-TR" sz="2400" dirty="0"/>
              <a:t>alamama </a:t>
            </a:r>
            <a:endParaRPr lang="tr-TR" sz="2400" dirty="0" smtClean="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79493" y="2362193"/>
            <a:ext cx="3206663" cy="3363790"/>
          </a:xfrm>
          <a:prstGeom prst="rect">
            <a:avLst/>
          </a:prstGeom>
        </p:spPr>
      </p:pic>
    </p:spTree>
    <p:extLst>
      <p:ext uri="{BB962C8B-B14F-4D97-AF65-F5344CB8AC3E}">
        <p14:creationId xmlns:p14="http://schemas.microsoft.com/office/powerpoint/2010/main" val="794781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FF0000"/>
                </a:solidFill>
              </a:rPr>
              <a:t>Dikkat nasıl dağılır, nasıl toplanır?</a:t>
            </a:r>
            <a:endParaRPr lang="tr-TR" dirty="0"/>
          </a:p>
        </p:txBody>
      </p:sp>
      <p:sp>
        <p:nvSpPr>
          <p:cNvPr id="3" name="İçerik Yer Tutucusu 2"/>
          <p:cNvSpPr>
            <a:spLocks noGrp="1"/>
          </p:cNvSpPr>
          <p:nvPr>
            <p:ph idx="1"/>
          </p:nvPr>
        </p:nvSpPr>
        <p:spPr/>
        <p:txBody>
          <a:bodyPr>
            <a:normAutofit/>
          </a:bodyPr>
          <a:lstStyle/>
          <a:p>
            <a:r>
              <a:rPr lang="tr-TR" sz="1800" dirty="0"/>
              <a:t>Çocuklarda yaşanan dikkat dağınıklıkları genelde stres ve </a:t>
            </a:r>
            <a:r>
              <a:rPr lang="tr-TR" sz="1800" dirty="0" smtClean="0"/>
              <a:t>uyaran eksikliği durumlarıyla </a:t>
            </a:r>
            <a:r>
              <a:rPr lang="tr-TR" sz="1800" dirty="0"/>
              <a:t>ortaya çıkar. Çocukların hoşlandıkları, kendilerini iyi hissettikleri işlerde oldukça dikkatliyken tam tersi durumlarda dikkatlerini toplamakta güçlük yaşadıklarını </a:t>
            </a:r>
            <a:r>
              <a:rPr lang="tr-TR" sz="1800" dirty="0" smtClean="0"/>
              <a:t>gözlemlemek </a:t>
            </a:r>
            <a:r>
              <a:rPr lang="tr-TR" sz="1800" dirty="0"/>
              <a:t>mümkündür</a:t>
            </a:r>
            <a:r>
              <a:rPr lang="tr-TR" sz="1800" dirty="0" smtClean="0"/>
              <a:t>.</a:t>
            </a:r>
          </a:p>
          <a:p>
            <a:r>
              <a:rPr lang="tr-TR" sz="1800" dirty="0"/>
              <a:t> </a:t>
            </a:r>
            <a:r>
              <a:rPr lang="tr-TR" sz="1800" dirty="0" smtClean="0"/>
              <a:t>Bunun yanı sıra; düzenli uyku, dengeli beslenme,</a:t>
            </a:r>
            <a:r>
              <a:rPr lang="tr-TR" sz="1800" dirty="0"/>
              <a:t> </a:t>
            </a:r>
            <a:r>
              <a:rPr lang="tr-TR" sz="1800" dirty="0" smtClean="0"/>
              <a:t>dikkat </a:t>
            </a:r>
            <a:r>
              <a:rPr lang="tr-TR" sz="1800" dirty="0"/>
              <a:t>süresini uzatmak amacıyla bazı dikkat egzersizleri </a:t>
            </a:r>
            <a:r>
              <a:rPr lang="tr-TR" sz="1800" dirty="0" smtClean="0"/>
              <a:t>yapmak, gereksiz görsel ve işitsel uyaranları ortadan kaldırmak ( dersle ilgili olmayan materyallerin kaldırılması, arka fonda </a:t>
            </a:r>
            <a:r>
              <a:rPr lang="tr-TR" sz="1800" dirty="0" err="1" smtClean="0"/>
              <a:t>tv</a:t>
            </a:r>
            <a:r>
              <a:rPr lang="tr-TR" sz="1800" dirty="0" smtClean="0"/>
              <a:t> çalışması gibi)</a:t>
            </a:r>
            <a:endParaRPr lang="tr-TR" sz="1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5275" y="4045078"/>
            <a:ext cx="4228024" cy="2662607"/>
          </a:xfrm>
          <a:prstGeom prst="rect">
            <a:avLst/>
          </a:prstGeom>
        </p:spPr>
      </p:pic>
    </p:spTree>
    <p:extLst>
      <p:ext uri="{BB962C8B-B14F-4D97-AF65-F5344CB8AC3E}">
        <p14:creationId xmlns:p14="http://schemas.microsoft.com/office/powerpoint/2010/main" val="395884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2192000" cy="949235"/>
          </a:xfrm>
        </p:spPr>
        <p:txBody>
          <a:bodyPr>
            <a:noAutofit/>
          </a:bodyPr>
          <a:lstStyle/>
          <a:p>
            <a:r>
              <a:rPr lang="tr-TR" sz="3500" b="1" dirty="0" err="1" smtClean="0">
                <a:solidFill>
                  <a:srgbClr val="FF0000"/>
                </a:solidFill>
              </a:rPr>
              <a:t>Psikososyal</a:t>
            </a:r>
            <a:r>
              <a:rPr lang="tr-TR" sz="3500" b="1" dirty="0" smtClean="0">
                <a:solidFill>
                  <a:srgbClr val="FF0000"/>
                </a:solidFill>
              </a:rPr>
              <a:t> Gelişim Dönemi Hakkında Kısa Bilgilendirmeler</a:t>
            </a:r>
            <a:endParaRPr lang="tr-TR" sz="3500" b="1" dirty="0">
              <a:solidFill>
                <a:srgbClr val="FF0000"/>
              </a:solidFill>
            </a:endParaRPr>
          </a:p>
        </p:txBody>
      </p:sp>
      <p:sp>
        <p:nvSpPr>
          <p:cNvPr id="4" name="İçerik Yer Tutucusu 3"/>
          <p:cNvSpPr>
            <a:spLocks noGrp="1"/>
          </p:cNvSpPr>
          <p:nvPr>
            <p:ph idx="1"/>
          </p:nvPr>
        </p:nvSpPr>
        <p:spPr/>
        <p:txBody>
          <a:bodyPr>
            <a:normAutofit/>
          </a:bodyPr>
          <a:lstStyle/>
          <a:p>
            <a:r>
              <a:rPr lang="tr-TR" dirty="0" smtClean="0">
                <a:solidFill>
                  <a:srgbClr val="FF0000"/>
                </a:solidFill>
              </a:rPr>
              <a:t>OKUL ÇAĞI DÖNEMİ (BAŞARIYA YA DA AŞAĞILIK DUYGUSU)</a:t>
            </a:r>
          </a:p>
          <a:p>
            <a:pPr marL="0" indent="0">
              <a:buNone/>
            </a:pPr>
            <a:r>
              <a:rPr lang="tr-TR" dirty="0" smtClean="0"/>
              <a:t>5-11 Yaş arası, ilköğretim çağını kapsayan dönemdir.</a:t>
            </a:r>
          </a:p>
          <a:p>
            <a:pPr marL="0" indent="0">
              <a:buNone/>
            </a:pPr>
            <a:r>
              <a:rPr lang="tr-TR" dirty="0" smtClean="0"/>
              <a:t>Bu dönemde çocuklar başarıya önem vermeye ve başarılarıyla gurur duymaya başlar.</a:t>
            </a:r>
          </a:p>
          <a:p>
            <a:pPr marL="0" indent="0">
              <a:buNone/>
            </a:pPr>
            <a:r>
              <a:rPr lang="tr-TR" dirty="0"/>
              <a:t>Bu dönemi </a:t>
            </a:r>
            <a:r>
              <a:rPr lang="tr-TR" dirty="0" smtClean="0"/>
              <a:t>sağlıklı </a:t>
            </a:r>
            <a:r>
              <a:rPr lang="tr-TR" dirty="0"/>
              <a:t>geçiren çocuklar aşağılık kompleksleri </a:t>
            </a:r>
            <a:r>
              <a:rPr lang="tr-TR" dirty="0" smtClean="0"/>
              <a:t>geliştirmez. </a:t>
            </a:r>
            <a:r>
              <a:rPr lang="tr-TR" dirty="0"/>
              <a:t>K</a:t>
            </a:r>
            <a:r>
              <a:rPr lang="tr-TR" dirty="0" smtClean="0"/>
              <a:t>endileriyle barışık, özgüveni yüksek </a:t>
            </a:r>
            <a:r>
              <a:rPr lang="tr-TR" dirty="0"/>
              <a:t>ve yeterlilik duygusu içerisinde </a:t>
            </a:r>
            <a:r>
              <a:rPr lang="tr-TR" dirty="0" smtClean="0"/>
              <a:t>olurlar. Bu </a:t>
            </a:r>
            <a:r>
              <a:rPr lang="tr-TR" dirty="0"/>
              <a:t>dönem iyi geçirilmemişse </a:t>
            </a:r>
            <a:r>
              <a:rPr lang="tr-TR" dirty="0" smtClean="0"/>
              <a:t>kişi </a:t>
            </a:r>
            <a:r>
              <a:rPr lang="tr-TR" dirty="0"/>
              <a:t>bağımlı, çekingen, </a:t>
            </a:r>
            <a:r>
              <a:rPr lang="tr-TR" dirty="0" smtClean="0"/>
              <a:t>aşağılık kompleksi yaşayan, yetersiz hisseden </a:t>
            </a:r>
            <a:r>
              <a:rPr lang="tr-TR" dirty="0"/>
              <a:t>ve </a:t>
            </a:r>
            <a:r>
              <a:rPr lang="tr-TR" dirty="0" smtClean="0"/>
              <a:t>özgüveni eksik bir birey olabilir ve bu </a:t>
            </a:r>
            <a:r>
              <a:rPr lang="tr-TR" dirty="0"/>
              <a:t>duyguların yerleşik hale gelme ihtimali </a:t>
            </a:r>
            <a:r>
              <a:rPr lang="tr-TR" dirty="0" smtClean="0"/>
              <a:t>vardır.</a:t>
            </a:r>
          </a:p>
          <a:p>
            <a:pPr marL="0" indent="0">
              <a:buNone/>
            </a:pPr>
            <a:endParaRPr lang="tr-TR" dirty="0">
              <a:solidFill>
                <a:srgbClr val="FF0000"/>
              </a:solidFill>
            </a:endParaRPr>
          </a:p>
        </p:txBody>
      </p:sp>
    </p:spTree>
    <p:extLst>
      <p:ext uri="{BB962C8B-B14F-4D97-AF65-F5344CB8AC3E}">
        <p14:creationId xmlns:p14="http://schemas.microsoft.com/office/powerpoint/2010/main" val="4041867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Okul çağı döneminin sağlıklı geçmesi için:</a:t>
            </a:r>
            <a:endParaRPr lang="tr-TR" dirty="0">
              <a:solidFill>
                <a:srgbClr val="FF0000"/>
              </a:solidFill>
            </a:endParaRPr>
          </a:p>
        </p:txBody>
      </p:sp>
      <p:sp>
        <p:nvSpPr>
          <p:cNvPr id="3" name="İçerik Yer Tutucusu 2"/>
          <p:cNvSpPr>
            <a:spLocks noGrp="1"/>
          </p:cNvSpPr>
          <p:nvPr>
            <p:ph idx="1"/>
          </p:nvPr>
        </p:nvSpPr>
        <p:spPr>
          <a:xfrm>
            <a:off x="0" y="2459865"/>
            <a:ext cx="12192000" cy="5665825"/>
          </a:xfrm>
        </p:spPr>
        <p:txBody>
          <a:bodyPr>
            <a:normAutofit/>
          </a:bodyPr>
          <a:lstStyle/>
          <a:p>
            <a:pPr marL="0" indent="0">
              <a:buNone/>
            </a:pPr>
            <a:r>
              <a:rPr lang="tr-TR" sz="2400" dirty="0" smtClean="0"/>
              <a:t>Bu dönemde okul başarısı çok önemlidir. Çocuğun yaptığı çalışmalar pekiştirilmeli, doğru yaptığı başarılı olduğu kısımlarda mutlaka olumlu geribildirimler verilmelidir. Yaşına ve becerilerine uygun görevler verilerek başarı duygusunu tatması sağlanmalıdır.</a:t>
            </a:r>
            <a:r>
              <a:rPr lang="tr-TR" sz="2400" dirty="0"/>
              <a:t> Çocuk görevi parçalara bölünce daha kolay yapabilir. İlkokul dönemindeki başarı, gelecekteki akademik başarı için çok önemlidir. Çocuk kimse ile kıyaslanmamalı, bireysel olarak değerlendirilmelidir.</a:t>
            </a:r>
            <a:r>
              <a:rPr lang="tr-TR" sz="2400" dirty="0" smtClean="0"/>
              <a:t> Bu sayede çocukta öğrenme isteği oluşacak, öğrenme hevesi canlı tutulacaktır</a:t>
            </a:r>
            <a:r>
              <a:rPr lang="tr-TR" sz="2400" dirty="0" smtClean="0"/>
              <a:t>.</a:t>
            </a:r>
          </a:p>
          <a:p>
            <a:pPr marL="0" indent="0">
              <a:buNone/>
            </a:pPr>
            <a:endParaRPr lang="tr-TR" sz="2000"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286" y="4689752"/>
            <a:ext cx="4139852" cy="2168247"/>
          </a:xfrm>
          <a:prstGeom prst="rect">
            <a:avLst/>
          </a:prstGeom>
        </p:spPr>
      </p:pic>
    </p:spTree>
    <p:extLst>
      <p:ext uri="{BB962C8B-B14F-4D97-AF65-F5344CB8AC3E}">
        <p14:creationId xmlns:p14="http://schemas.microsoft.com/office/powerpoint/2010/main" val="302998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endParaRPr lang="tr-TR" dirty="0"/>
          </a:p>
        </p:txBody>
      </p:sp>
      <p:sp>
        <p:nvSpPr>
          <p:cNvPr id="3" name="İçerik Yer Tutucusu 2"/>
          <p:cNvSpPr>
            <a:spLocks noGrp="1"/>
          </p:cNvSpPr>
          <p:nvPr>
            <p:ph idx="1"/>
          </p:nvPr>
        </p:nvSpPr>
        <p:spPr>
          <a:xfrm>
            <a:off x="228600" y="2459866"/>
            <a:ext cx="11963400" cy="4398134"/>
          </a:xfrm>
        </p:spPr>
        <p:txBody>
          <a:bodyPr>
            <a:normAutofit/>
          </a:bodyPr>
          <a:lstStyle/>
          <a:p>
            <a:pPr marL="0" indent="0">
              <a:buNone/>
            </a:pPr>
            <a:r>
              <a:rPr lang="tr-TR" sz="2400" dirty="0"/>
              <a:t>Örnek: </a:t>
            </a:r>
            <a:r>
              <a:rPr lang="tr-TR" sz="2400" dirty="0" smtClean="0"/>
              <a:t>2</a:t>
            </a:r>
            <a:r>
              <a:rPr lang="tr-TR" sz="2400" dirty="0"/>
              <a:t>. sınıfta çocukların çoğu okullu havasına girerler, kendilerini daha olgun ve okula ait hissederler. </a:t>
            </a:r>
            <a:r>
              <a:rPr lang="tr-TR" sz="2400" dirty="0" smtClean="0"/>
              <a:t> </a:t>
            </a:r>
            <a:r>
              <a:rPr lang="tr-TR" sz="2400" dirty="0"/>
              <a:t>Konuşmaktan ve dinlenilmekten hoşlanırlar. 2. Sınıf öğrencileri çok organize değillerdir. Kafalarından bir çok şey geçer ve bu yüzden dikkatleri çok çabuk dağılır, sürekli eşyalarını kaybederler</a:t>
            </a:r>
            <a:r>
              <a:rPr lang="tr-TR" sz="2400" dirty="0" smtClean="0"/>
              <a:t>. Organize olmak konusunda yardıma ihtiyaçları vardır. Veliler </a:t>
            </a:r>
            <a:r>
              <a:rPr lang="tr-TR" sz="2400" dirty="0"/>
              <a:t>ödevindeki hataları gözden </a:t>
            </a:r>
            <a:r>
              <a:rPr lang="tr-TR" sz="2400" dirty="0" smtClean="0"/>
              <a:t>geçirmeli, </a:t>
            </a:r>
            <a:r>
              <a:rPr lang="tr-TR" sz="2400" dirty="0"/>
              <a:t>fakat yanlışlarını </a:t>
            </a:r>
            <a:r>
              <a:rPr lang="tr-TR" sz="2400" dirty="0" smtClean="0"/>
              <a:t>düzeltmemeli, </a:t>
            </a:r>
            <a:r>
              <a:rPr lang="tr-TR" sz="2400" dirty="0"/>
              <a:t>bunun yerine düzeltmesi gereken hatalarını </a:t>
            </a:r>
            <a:r>
              <a:rPr lang="tr-TR" sz="2400" dirty="0" smtClean="0"/>
              <a:t>göstermeli, </a:t>
            </a:r>
            <a:r>
              <a:rPr lang="tr-TR" sz="2400" dirty="0"/>
              <a:t>yeniden denemesini ya da açık uçlu sorular sorarak hatalarını </a:t>
            </a:r>
            <a:r>
              <a:rPr lang="tr-TR" sz="2400" dirty="0" smtClean="0"/>
              <a:t>fark etmesini sağlamalıdır. </a:t>
            </a:r>
            <a:endParaRPr lang="tr-TR" sz="2400" dirty="0"/>
          </a:p>
        </p:txBody>
      </p:sp>
    </p:spTree>
    <p:extLst>
      <p:ext uri="{BB962C8B-B14F-4D97-AF65-F5344CB8AC3E}">
        <p14:creationId xmlns:p14="http://schemas.microsoft.com/office/powerpoint/2010/main" val="298757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1263" y="1520103"/>
            <a:ext cx="10515600" cy="906917"/>
          </a:xfrm>
        </p:spPr>
        <p:txBody>
          <a:bodyPr>
            <a:normAutofit fontScale="90000"/>
          </a:bodyPr>
          <a:lstStyle/>
          <a:p>
            <a:r>
              <a:rPr lang="tr-TR" dirty="0" smtClean="0"/>
              <a:t/>
            </a:r>
            <a:br>
              <a:rPr lang="tr-TR" dirty="0" smtClean="0"/>
            </a:br>
            <a:r>
              <a:rPr lang="tr-TR" b="1" dirty="0">
                <a:solidFill>
                  <a:srgbClr val="FF0000"/>
                </a:solidFill>
              </a:rPr>
              <a:t>Zaman yönetimi hakkında…</a:t>
            </a:r>
          </a:p>
        </p:txBody>
      </p:sp>
      <p:sp>
        <p:nvSpPr>
          <p:cNvPr id="4" name="İçerik Yer Tutucusu 3"/>
          <p:cNvSpPr>
            <a:spLocks noGrp="1"/>
          </p:cNvSpPr>
          <p:nvPr>
            <p:ph idx="1"/>
          </p:nvPr>
        </p:nvSpPr>
        <p:spPr>
          <a:xfrm>
            <a:off x="726831" y="2459866"/>
            <a:ext cx="9800493" cy="4398134"/>
          </a:xfrm>
        </p:spPr>
        <p:txBody>
          <a:bodyPr>
            <a:normAutofit/>
          </a:bodyPr>
          <a:lstStyle/>
          <a:p>
            <a:pPr marL="0" indent="0" algn="just">
              <a:lnSpc>
                <a:spcPct val="140000"/>
              </a:lnSpc>
              <a:buNone/>
            </a:pPr>
            <a:r>
              <a:rPr lang="en-US" sz="1050" b="1" u="sng" dirty="0" err="1"/>
              <a:t>Okul</a:t>
            </a:r>
            <a:r>
              <a:rPr lang="en-US" sz="1050" b="1" u="sng" dirty="0"/>
              <a:t> </a:t>
            </a:r>
            <a:r>
              <a:rPr lang="en-US" sz="1050" b="1" u="sng" dirty="0" err="1"/>
              <a:t>Çocuğu</a:t>
            </a:r>
            <a:r>
              <a:rPr lang="en-US" sz="1050" b="1" u="sng" dirty="0"/>
              <a:t> </a:t>
            </a:r>
            <a:r>
              <a:rPr lang="en-US" sz="1050" b="1" u="sng" dirty="0" err="1"/>
              <a:t>İçin</a:t>
            </a:r>
            <a:r>
              <a:rPr lang="en-US" sz="1050" b="1" u="sng" dirty="0"/>
              <a:t> </a:t>
            </a:r>
            <a:r>
              <a:rPr lang="en-US" sz="1050" b="1" u="sng" dirty="0" err="1"/>
              <a:t>Zaman</a:t>
            </a:r>
            <a:r>
              <a:rPr lang="en-US" sz="1050" b="1" u="sng" dirty="0"/>
              <a:t> </a:t>
            </a:r>
            <a:r>
              <a:rPr lang="en-US" sz="1050" b="1" u="sng" dirty="0" err="1"/>
              <a:t>Yönetimi</a:t>
            </a:r>
            <a:endParaRPr lang="en-US" sz="1050" b="1" u="sng" dirty="0"/>
          </a:p>
          <a:p>
            <a:pPr marL="0" indent="0" algn="just">
              <a:lnSpc>
                <a:spcPct val="140000"/>
              </a:lnSpc>
              <a:buNone/>
            </a:pPr>
            <a:r>
              <a:rPr lang="en-US" sz="1050" dirty="0" err="1"/>
              <a:t>Bazı</a:t>
            </a:r>
            <a:r>
              <a:rPr lang="en-US" sz="1050" dirty="0"/>
              <a:t> </a:t>
            </a:r>
            <a:r>
              <a:rPr lang="en-US" sz="1050" dirty="0" err="1"/>
              <a:t>çocukların</a:t>
            </a:r>
            <a:r>
              <a:rPr lang="en-US" sz="1050" dirty="0"/>
              <a:t> </a:t>
            </a:r>
            <a:r>
              <a:rPr lang="tr-TR" sz="1050" dirty="0"/>
              <a:t>e</a:t>
            </a:r>
            <a:r>
              <a:rPr lang="en-US" sz="1050" dirty="0"/>
              <a:t>v </a:t>
            </a:r>
            <a:r>
              <a:rPr lang="en-US" sz="1050" dirty="0" err="1"/>
              <a:t>ödevleri</a:t>
            </a:r>
            <a:r>
              <a:rPr lang="en-US" sz="1050" dirty="0"/>
              <a:t> </a:t>
            </a:r>
            <a:r>
              <a:rPr lang="en-US" sz="1050" dirty="0" err="1"/>
              <a:t>saatlerce</a:t>
            </a:r>
            <a:r>
              <a:rPr lang="en-US" sz="1050" dirty="0"/>
              <a:t> </a:t>
            </a:r>
            <a:r>
              <a:rPr lang="en-US" sz="1050" dirty="0" err="1"/>
              <a:t>sürer</a:t>
            </a:r>
            <a:r>
              <a:rPr lang="en-US" sz="1050" dirty="0"/>
              <a:t> </a:t>
            </a:r>
            <a:r>
              <a:rPr lang="en-US" sz="1050" dirty="0" err="1"/>
              <a:t>çünkü</a:t>
            </a:r>
            <a:r>
              <a:rPr lang="en-US" sz="1050" dirty="0"/>
              <a:t> </a:t>
            </a:r>
            <a:r>
              <a:rPr lang="en-US" sz="1050" dirty="0" err="1"/>
              <a:t>arada</a:t>
            </a:r>
            <a:r>
              <a:rPr lang="en-US" sz="1050" dirty="0"/>
              <a:t> </a:t>
            </a:r>
            <a:r>
              <a:rPr lang="en-US" sz="1050" dirty="0" err="1"/>
              <a:t>ya</a:t>
            </a:r>
            <a:r>
              <a:rPr lang="en-US" sz="1050" dirty="0"/>
              <a:t> </a:t>
            </a:r>
            <a:r>
              <a:rPr lang="en-US" sz="1050" dirty="0" err="1"/>
              <a:t>karınları</a:t>
            </a:r>
            <a:r>
              <a:rPr lang="en-US" sz="1050" dirty="0"/>
              <a:t> </a:t>
            </a:r>
            <a:r>
              <a:rPr lang="en-US" sz="1050" dirty="0" err="1"/>
              <a:t>acıkır</a:t>
            </a:r>
            <a:r>
              <a:rPr lang="en-US" sz="1050" dirty="0"/>
              <a:t> </a:t>
            </a:r>
            <a:r>
              <a:rPr lang="en-US" sz="1050" dirty="0" err="1"/>
              <a:t>ya</a:t>
            </a:r>
            <a:r>
              <a:rPr lang="en-US" sz="1050" dirty="0"/>
              <a:t> da </a:t>
            </a:r>
            <a:r>
              <a:rPr lang="en-US" sz="1050" dirty="0" err="1"/>
              <a:t>tuvalete</a:t>
            </a:r>
            <a:r>
              <a:rPr lang="en-US" sz="1050" dirty="0"/>
              <a:t> </a:t>
            </a:r>
            <a:r>
              <a:rPr lang="en-US" sz="1050" dirty="0" err="1"/>
              <a:t>gitmeleri</a:t>
            </a:r>
            <a:r>
              <a:rPr lang="en-US" sz="1050" dirty="0"/>
              <a:t> </a:t>
            </a:r>
            <a:r>
              <a:rPr lang="en-US" sz="1050" dirty="0" err="1"/>
              <a:t>gerekir</a:t>
            </a:r>
            <a:r>
              <a:rPr lang="en-US" sz="1050" dirty="0"/>
              <a:t>. </a:t>
            </a:r>
            <a:r>
              <a:rPr lang="en-US" sz="1050" dirty="0" err="1"/>
              <a:t>Yazı</a:t>
            </a:r>
            <a:r>
              <a:rPr lang="en-US" sz="1050" dirty="0"/>
              <a:t> </a:t>
            </a:r>
            <a:r>
              <a:rPr lang="en-US" sz="1050" dirty="0" err="1"/>
              <a:t>yazmak</a:t>
            </a:r>
            <a:r>
              <a:rPr lang="en-US" sz="1050" dirty="0"/>
              <a:t> </a:t>
            </a:r>
            <a:r>
              <a:rPr lang="en-US" sz="1050" dirty="0" err="1"/>
              <a:t>yerine</a:t>
            </a:r>
            <a:r>
              <a:rPr lang="en-US" sz="1050" dirty="0"/>
              <a:t> </a:t>
            </a:r>
            <a:r>
              <a:rPr lang="tr-TR" sz="1050" dirty="0"/>
              <a:t>yapboz </a:t>
            </a:r>
            <a:r>
              <a:rPr lang="en-US" sz="1050" dirty="0" err="1"/>
              <a:t>yapmak</a:t>
            </a:r>
            <a:r>
              <a:rPr lang="en-US" sz="1050" dirty="0"/>
              <a:t> </a:t>
            </a:r>
            <a:r>
              <a:rPr lang="en-US" sz="1050" dirty="0" err="1"/>
              <a:t>veya</a:t>
            </a:r>
            <a:r>
              <a:rPr lang="en-US" sz="1050" dirty="0"/>
              <a:t> </a:t>
            </a:r>
            <a:r>
              <a:rPr lang="en-US" sz="1050" dirty="0" err="1"/>
              <a:t>bir</a:t>
            </a:r>
            <a:r>
              <a:rPr lang="en-US" sz="1050" dirty="0"/>
              <a:t> </a:t>
            </a:r>
            <a:r>
              <a:rPr lang="en-US" sz="1050" dirty="0" err="1"/>
              <a:t>kitabın</a:t>
            </a:r>
            <a:r>
              <a:rPr lang="en-US" sz="1050" dirty="0"/>
              <a:t> </a:t>
            </a:r>
            <a:r>
              <a:rPr lang="en-US" sz="1050" dirty="0" err="1"/>
              <a:t>sayfalarını</a:t>
            </a:r>
            <a:r>
              <a:rPr lang="en-US" sz="1050" dirty="0"/>
              <a:t> </a:t>
            </a:r>
            <a:r>
              <a:rPr lang="en-US" sz="1050" dirty="0" err="1"/>
              <a:t>çevirmek</a:t>
            </a:r>
            <a:r>
              <a:rPr lang="en-US" sz="1050" dirty="0"/>
              <a:t> </a:t>
            </a:r>
            <a:r>
              <a:rPr lang="en-US" sz="1050" dirty="0" err="1"/>
              <a:t>daha</a:t>
            </a:r>
            <a:r>
              <a:rPr lang="en-US" sz="1050" dirty="0"/>
              <a:t> </a:t>
            </a:r>
            <a:r>
              <a:rPr lang="tr-TR" sz="1050" dirty="0"/>
              <a:t>cazip gelir</a:t>
            </a:r>
            <a:r>
              <a:rPr lang="en-US" sz="1050" dirty="0"/>
              <a:t>. </a:t>
            </a:r>
            <a:r>
              <a:rPr lang="en-US" sz="1050" dirty="0" err="1"/>
              <a:t>İki</a:t>
            </a:r>
            <a:r>
              <a:rPr lang="en-US" sz="1050" dirty="0"/>
              <a:t> </a:t>
            </a:r>
            <a:r>
              <a:rPr lang="en-US" sz="1050" dirty="0" err="1"/>
              <a:t>saat</a:t>
            </a:r>
            <a:r>
              <a:rPr lang="en-US" sz="1050" dirty="0"/>
              <a:t> </a:t>
            </a:r>
            <a:r>
              <a:rPr lang="en-US" sz="1050" dirty="0" err="1"/>
              <a:t>sonunda</a:t>
            </a:r>
            <a:r>
              <a:rPr lang="en-US" sz="1050" dirty="0"/>
              <a:t> </a:t>
            </a:r>
            <a:r>
              <a:rPr lang="en-US" sz="1050" dirty="0" err="1"/>
              <a:t>ev</a:t>
            </a:r>
            <a:r>
              <a:rPr lang="en-US" sz="1050" dirty="0"/>
              <a:t> </a:t>
            </a:r>
            <a:r>
              <a:rPr lang="en-US" sz="1050" dirty="0" err="1"/>
              <a:t>ödevleri</a:t>
            </a:r>
            <a:r>
              <a:rPr lang="en-US" sz="1050" dirty="0"/>
              <a:t> </a:t>
            </a:r>
            <a:r>
              <a:rPr lang="en-US" sz="1050" dirty="0" err="1"/>
              <a:t>hala</a:t>
            </a:r>
            <a:r>
              <a:rPr lang="en-US" sz="1050" dirty="0"/>
              <a:t> </a:t>
            </a:r>
            <a:r>
              <a:rPr lang="en-US" sz="1050" dirty="0" err="1"/>
              <a:t>bitmemiştir</a:t>
            </a:r>
            <a:r>
              <a:rPr lang="en-US" sz="1050" dirty="0"/>
              <a:t> </a:t>
            </a:r>
            <a:r>
              <a:rPr lang="en-US" sz="1050" dirty="0" err="1"/>
              <a:t>ve</a:t>
            </a:r>
            <a:r>
              <a:rPr lang="en-US" sz="1050" dirty="0"/>
              <a:t> </a:t>
            </a:r>
            <a:r>
              <a:rPr lang="en-US" sz="1050" dirty="0" err="1"/>
              <a:t>çocuk</a:t>
            </a:r>
            <a:r>
              <a:rPr lang="en-US" sz="1050" dirty="0"/>
              <a:t> </a:t>
            </a:r>
            <a:r>
              <a:rPr lang="en-US" sz="1050" dirty="0" err="1"/>
              <a:t>doğal</a:t>
            </a:r>
            <a:r>
              <a:rPr lang="en-US" sz="1050" dirty="0"/>
              <a:t> </a:t>
            </a:r>
            <a:r>
              <a:rPr lang="en-US" sz="1050" dirty="0" err="1"/>
              <a:t>olarak</a:t>
            </a:r>
            <a:r>
              <a:rPr lang="en-US" sz="1050" dirty="0"/>
              <a:t> </a:t>
            </a:r>
            <a:r>
              <a:rPr lang="tr-TR" sz="1050" dirty="0"/>
              <a:t>sıkılır. Ç</a:t>
            </a:r>
            <a:r>
              <a:rPr lang="en-US" sz="1050" dirty="0" err="1"/>
              <a:t>ünkü</a:t>
            </a:r>
            <a:r>
              <a:rPr lang="en-US" sz="1050" dirty="0"/>
              <a:t> </a:t>
            </a:r>
            <a:r>
              <a:rPr lang="en-US" sz="1050" dirty="0" err="1"/>
              <a:t>daha</a:t>
            </a:r>
            <a:r>
              <a:rPr lang="en-US" sz="1050" dirty="0"/>
              <a:t> </a:t>
            </a:r>
            <a:r>
              <a:rPr lang="en-US" sz="1050" dirty="0" err="1"/>
              <a:t>yapması</a:t>
            </a:r>
            <a:r>
              <a:rPr lang="en-US" sz="1050" dirty="0"/>
              <a:t> </a:t>
            </a:r>
            <a:r>
              <a:rPr lang="en-US" sz="1050" dirty="0" err="1"/>
              <a:t>gereken</a:t>
            </a:r>
            <a:r>
              <a:rPr lang="en-US" sz="1050" dirty="0"/>
              <a:t> </a:t>
            </a:r>
            <a:r>
              <a:rPr lang="en-US" sz="1050" dirty="0" err="1"/>
              <a:t>çok</a:t>
            </a:r>
            <a:r>
              <a:rPr lang="en-US" sz="1050" dirty="0"/>
              <a:t> </a:t>
            </a:r>
            <a:r>
              <a:rPr lang="en-US" sz="1050" dirty="0" err="1"/>
              <a:t>fazla</a:t>
            </a:r>
            <a:r>
              <a:rPr lang="en-US" sz="1050" dirty="0"/>
              <a:t> </a:t>
            </a:r>
            <a:r>
              <a:rPr lang="en-US" sz="1050" dirty="0" err="1"/>
              <a:t>ödev</a:t>
            </a:r>
            <a:r>
              <a:rPr lang="en-US" sz="1050" dirty="0"/>
              <a:t> </a:t>
            </a:r>
            <a:r>
              <a:rPr lang="en-US" sz="1050" dirty="0" err="1"/>
              <a:t>vardır</a:t>
            </a:r>
            <a:r>
              <a:rPr lang="en-US" sz="1050" dirty="0"/>
              <a:t>. </a:t>
            </a:r>
            <a:r>
              <a:rPr lang="en-US" sz="1050" dirty="0" err="1"/>
              <a:t>Oyun</a:t>
            </a:r>
            <a:r>
              <a:rPr lang="en-US" sz="1050" dirty="0"/>
              <a:t> </a:t>
            </a:r>
            <a:r>
              <a:rPr lang="en-US" sz="1050" dirty="0" err="1"/>
              <a:t>için</a:t>
            </a:r>
            <a:r>
              <a:rPr lang="en-US" sz="1050" dirty="0"/>
              <a:t> </a:t>
            </a:r>
            <a:r>
              <a:rPr lang="en-US" sz="1050" dirty="0" err="1"/>
              <a:t>gerekli</a:t>
            </a:r>
            <a:r>
              <a:rPr lang="en-US" sz="1050" dirty="0"/>
              <a:t> </a:t>
            </a:r>
            <a:r>
              <a:rPr lang="en-US" sz="1050" dirty="0" err="1"/>
              <a:t>olan</a:t>
            </a:r>
            <a:r>
              <a:rPr lang="en-US" sz="1050" dirty="0"/>
              <a:t> </a:t>
            </a:r>
            <a:r>
              <a:rPr lang="en-US" sz="1050" dirty="0" err="1"/>
              <a:t>boş</a:t>
            </a:r>
            <a:r>
              <a:rPr lang="en-US" sz="1050" dirty="0"/>
              <a:t> </a:t>
            </a:r>
            <a:r>
              <a:rPr lang="en-US" sz="1050" dirty="0" err="1"/>
              <a:t>zaman</a:t>
            </a:r>
            <a:r>
              <a:rPr lang="en-US" sz="1050" dirty="0"/>
              <a:t> </a:t>
            </a:r>
            <a:r>
              <a:rPr lang="en-US" sz="1050" dirty="0" err="1"/>
              <a:t>yan</a:t>
            </a:r>
            <a:r>
              <a:rPr lang="en-US" sz="1050" dirty="0"/>
              <a:t> </a:t>
            </a:r>
            <a:r>
              <a:rPr lang="en-US" sz="1050" dirty="0" err="1"/>
              <a:t>etkinliklerle</a:t>
            </a:r>
            <a:r>
              <a:rPr lang="en-US" sz="1050" dirty="0"/>
              <a:t> </a:t>
            </a:r>
            <a:r>
              <a:rPr lang="en-US" sz="1050" dirty="0" err="1"/>
              <a:t>harcanmıştır</a:t>
            </a:r>
            <a:r>
              <a:rPr lang="en-US" sz="1050" dirty="0"/>
              <a:t>. </a:t>
            </a:r>
            <a:r>
              <a:rPr lang="tr-TR" sz="1050" dirty="0"/>
              <a:t>İşte zaman yönetimi tam da burada devreye girer. Bu durumun yaşanmaması için zaman yönetimi nasıl yapılmalı;</a:t>
            </a:r>
            <a:endParaRPr lang="en-US" sz="1050" dirty="0"/>
          </a:p>
          <a:p>
            <a:r>
              <a:rPr lang="en-US" sz="1050" dirty="0" err="1"/>
              <a:t>Önceden</a:t>
            </a:r>
            <a:r>
              <a:rPr lang="en-US" sz="1050" dirty="0"/>
              <a:t> </a:t>
            </a:r>
            <a:r>
              <a:rPr lang="en-US" sz="1050" dirty="0" err="1"/>
              <a:t>ev</a:t>
            </a:r>
            <a:r>
              <a:rPr lang="en-US" sz="1050" dirty="0"/>
              <a:t> </a:t>
            </a:r>
            <a:r>
              <a:rPr lang="en-US" sz="1050" dirty="0" err="1"/>
              <a:t>ödevleri</a:t>
            </a:r>
            <a:r>
              <a:rPr lang="en-US" sz="1050" dirty="0"/>
              <a:t> </a:t>
            </a:r>
            <a:r>
              <a:rPr lang="en-US" sz="1050" dirty="0" err="1"/>
              <a:t>için</a:t>
            </a:r>
            <a:r>
              <a:rPr lang="en-US" sz="1050" dirty="0"/>
              <a:t> </a:t>
            </a:r>
            <a:r>
              <a:rPr lang="en-US" sz="1050" dirty="0" err="1"/>
              <a:t>hazırlık</a:t>
            </a:r>
            <a:r>
              <a:rPr lang="en-US" sz="1050" dirty="0"/>
              <a:t> </a:t>
            </a:r>
            <a:r>
              <a:rPr lang="en-US" sz="1050" dirty="0" err="1"/>
              <a:t>yapın</a:t>
            </a:r>
            <a:r>
              <a:rPr lang="en-US" sz="1050" dirty="0"/>
              <a:t> </a:t>
            </a:r>
            <a:r>
              <a:rPr lang="en-US" sz="1050" dirty="0" err="1"/>
              <a:t>defterler</a:t>
            </a:r>
            <a:r>
              <a:rPr lang="en-US" sz="1050" dirty="0"/>
              <a:t> </a:t>
            </a:r>
            <a:r>
              <a:rPr lang="en-US" sz="1050" dirty="0" err="1"/>
              <a:t>hazır</a:t>
            </a:r>
            <a:r>
              <a:rPr lang="en-US" sz="1050" dirty="0"/>
              <a:t> </a:t>
            </a:r>
            <a:r>
              <a:rPr lang="en-US" sz="1050" dirty="0" err="1"/>
              <a:t>masada</a:t>
            </a:r>
            <a:r>
              <a:rPr lang="en-US" sz="1050" dirty="0"/>
              <a:t> </a:t>
            </a:r>
            <a:r>
              <a:rPr lang="en-US" sz="1050" dirty="0" err="1"/>
              <a:t>olmalı</a:t>
            </a:r>
            <a:r>
              <a:rPr lang="en-US" sz="1050" dirty="0"/>
              <a:t>, </a:t>
            </a:r>
            <a:r>
              <a:rPr lang="en-US" sz="1050" dirty="0" err="1"/>
              <a:t>kalemlerin</a:t>
            </a:r>
            <a:r>
              <a:rPr lang="en-US" sz="1050" dirty="0"/>
              <a:t> </a:t>
            </a:r>
            <a:r>
              <a:rPr lang="en-US" sz="1050" dirty="0" err="1"/>
              <a:t>uçları</a:t>
            </a:r>
            <a:r>
              <a:rPr lang="en-US" sz="1050" dirty="0"/>
              <a:t> </a:t>
            </a:r>
            <a:r>
              <a:rPr lang="en-US" sz="1050" dirty="0" err="1"/>
              <a:t>açık</a:t>
            </a:r>
            <a:r>
              <a:rPr lang="en-US" sz="1050" dirty="0"/>
              <a:t> </a:t>
            </a:r>
            <a:r>
              <a:rPr lang="en-US" sz="1050" dirty="0" err="1"/>
              <a:t>olmalı</a:t>
            </a:r>
            <a:r>
              <a:rPr lang="en-US" sz="1050" dirty="0"/>
              <a:t> </a:t>
            </a:r>
            <a:r>
              <a:rPr lang="en-US" sz="1050" dirty="0" err="1"/>
              <a:t>ve</a:t>
            </a:r>
            <a:r>
              <a:rPr lang="en-US" sz="1050" dirty="0"/>
              <a:t> </a:t>
            </a:r>
            <a:r>
              <a:rPr lang="en-US" sz="1050" dirty="0" err="1"/>
              <a:t>ödeve</a:t>
            </a:r>
            <a:r>
              <a:rPr lang="en-US" sz="1050" dirty="0"/>
              <a:t> </a:t>
            </a:r>
            <a:r>
              <a:rPr lang="en-US" sz="1050" dirty="0" err="1"/>
              <a:t>başlamadan</a:t>
            </a:r>
            <a:r>
              <a:rPr lang="en-US" sz="1050" dirty="0"/>
              <a:t> </a:t>
            </a:r>
            <a:r>
              <a:rPr lang="en-US" sz="1050" dirty="0" err="1"/>
              <a:t>önce</a:t>
            </a:r>
            <a:r>
              <a:rPr lang="en-US" sz="1050" dirty="0"/>
              <a:t> </a:t>
            </a:r>
            <a:r>
              <a:rPr lang="en-US" sz="1050" dirty="0" err="1"/>
              <a:t>çocuk</a:t>
            </a:r>
            <a:r>
              <a:rPr lang="en-US" sz="1050" dirty="0"/>
              <a:t> ne </a:t>
            </a:r>
            <a:r>
              <a:rPr lang="en-US" sz="1050" dirty="0" err="1"/>
              <a:t>yapması</a:t>
            </a:r>
            <a:r>
              <a:rPr lang="en-US" sz="1050" dirty="0"/>
              <a:t> </a:t>
            </a:r>
            <a:r>
              <a:rPr lang="en-US" sz="1050" dirty="0" err="1"/>
              <a:t>gerektiğini</a:t>
            </a:r>
            <a:r>
              <a:rPr lang="en-US" sz="1050" dirty="0"/>
              <a:t> </a:t>
            </a:r>
            <a:r>
              <a:rPr lang="en-US" sz="1050" dirty="0" err="1"/>
              <a:t>bilmelidir</a:t>
            </a:r>
            <a:r>
              <a:rPr lang="en-US" sz="1050" dirty="0"/>
              <a:t>. </a:t>
            </a:r>
          </a:p>
          <a:p>
            <a:r>
              <a:rPr lang="en-US" sz="1050" dirty="0" err="1"/>
              <a:t>Çocuğun</a:t>
            </a:r>
            <a:r>
              <a:rPr lang="en-US" sz="1050" dirty="0"/>
              <a:t> </a:t>
            </a:r>
            <a:r>
              <a:rPr lang="en-US" sz="1050" dirty="0" err="1"/>
              <a:t>ders</a:t>
            </a:r>
            <a:r>
              <a:rPr lang="en-US" sz="1050" dirty="0"/>
              <a:t> </a:t>
            </a:r>
            <a:r>
              <a:rPr lang="en-US" sz="1050" dirty="0" err="1"/>
              <a:t>çalıştığı</a:t>
            </a:r>
            <a:r>
              <a:rPr lang="en-US" sz="1050" dirty="0"/>
              <a:t> </a:t>
            </a:r>
            <a:r>
              <a:rPr lang="en-US" sz="1050" dirty="0" err="1"/>
              <a:t>çalışma</a:t>
            </a:r>
            <a:r>
              <a:rPr lang="en-US" sz="1050" dirty="0"/>
              <a:t> </a:t>
            </a:r>
            <a:r>
              <a:rPr lang="en-US" sz="1050" dirty="0" err="1"/>
              <a:t>atmosferi</a:t>
            </a:r>
            <a:r>
              <a:rPr lang="en-US" sz="1050" dirty="0"/>
              <a:t> </a:t>
            </a:r>
            <a:r>
              <a:rPr lang="en-US" sz="1050" dirty="0" err="1"/>
              <a:t>az</a:t>
            </a:r>
            <a:r>
              <a:rPr lang="en-US" sz="1050" dirty="0"/>
              <a:t> </a:t>
            </a:r>
            <a:r>
              <a:rPr lang="en-US" sz="1050" dirty="0" err="1"/>
              <a:t>uyaranın</a:t>
            </a:r>
            <a:r>
              <a:rPr lang="en-US" sz="1050" dirty="0"/>
              <a:t> </a:t>
            </a:r>
            <a:r>
              <a:rPr lang="en-US" sz="1050" dirty="0" err="1"/>
              <a:t>olduğu</a:t>
            </a:r>
            <a:r>
              <a:rPr lang="en-US" sz="1050" dirty="0"/>
              <a:t> </a:t>
            </a:r>
            <a:r>
              <a:rPr lang="en-US" sz="1050" dirty="0" err="1"/>
              <a:t>bir</a:t>
            </a:r>
            <a:r>
              <a:rPr lang="en-US" sz="1050" dirty="0"/>
              <a:t> </a:t>
            </a:r>
            <a:r>
              <a:rPr lang="en-US" sz="1050" dirty="0" err="1"/>
              <a:t>ortam</a:t>
            </a:r>
            <a:r>
              <a:rPr lang="en-US" sz="1050" dirty="0"/>
              <a:t> </a:t>
            </a:r>
            <a:r>
              <a:rPr lang="en-US" sz="1050" dirty="0" err="1"/>
              <a:t>olmalıdır</a:t>
            </a:r>
            <a:r>
              <a:rPr lang="en-US" sz="1050" dirty="0"/>
              <a:t>. </a:t>
            </a:r>
            <a:endParaRPr lang="tr-TR" sz="1050" dirty="0"/>
          </a:p>
          <a:p>
            <a:pPr marL="0" indent="0">
              <a:buNone/>
            </a:pPr>
            <a:endParaRPr lang="tr-TR" sz="1800" dirty="0">
              <a:latin typeface="Comic Sans MS" pitchFamily="66" charset="0"/>
            </a:endParaRPr>
          </a:p>
          <a:p>
            <a:pPr marL="0" indent="0">
              <a:buNone/>
            </a:pPr>
            <a:endParaRPr lang="tr-TR" dirty="0">
              <a:latin typeface="Comic Sans MS" pitchFamily="66"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312694"/>
            <a:ext cx="6200383" cy="2432572"/>
          </a:xfrm>
          <a:prstGeom prst="rect">
            <a:avLst/>
          </a:prstGeom>
        </p:spPr>
      </p:pic>
    </p:spTree>
    <p:extLst>
      <p:ext uri="{BB962C8B-B14F-4D97-AF65-F5344CB8AC3E}">
        <p14:creationId xmlns:p14="http://schemas.microsoft.com/office/powerpoint/2010/main" val="102948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sağlıklı geçmesi için:</a:t>
            </a:r>
            <a:endParaRPr lang="tr-TR" dirty="0"/>
          </a:p>
        </p:txBody>
      </p:sp>
      <p:sp>
        <p:nvSpPr>
          <p:cNvPr id="3" name="İçerik Yer Tutucusu 2"/>
          <p:cNvSpPr>
            <a:spLocks noGrp="1"/>
          </p:cNvSpPr>
          <p:nvPr>
            <p:ph idx="1"/>
          </p:nvPr>
        </p:nvSpPr>
        <p:spPr>
          <a:xfrm>
            <a:off x="264694" y="2459866"/>
            <a:ext cx="11927305" cy="4398134"/>
          </a:xfrm>
        </p:spPr>
        <p:txBody>
          <a:bodyPr>
            <a:normAutofit/>
          </a:bodyPr>
          <a:lstStyle/>
          <a:p>
            <a:r>
              <a:rPr lang="tr-TR" sz="2400" dirty="0"/>
              <a:t>Oyun, artık bu dönemde sadece eğlence amaçlı olmamalı, çocuklar bir şeyler ortaya çıkarmalı, başarmalı ve yaptıkları başkalarınca da değerli bulunmalıdır. </a:t>
            </a:r>
            <a:r>
              <a:rPr lang="tr-TR" sz="2400" dirty="0" smtClean="0"/>
              <a:t>Ders çalışma ortamlarında </a:t>
            </a:r>
            <a:r>
              <a:rPr lang="tr-TR" sz="2400" dirty="0"/>
              <a:t>ders ve oyun dengeli bir şekilde yer aldığında çocuklar araç gereç kullanmayı, sebat etmeyi, üretmeyi ve bununla ilgili kuralları öğrenir  ve okul ortamına daha kolaylıkla uyum sağlar. </a:t>
            </a:r>
            <a:endParaRPr lang="tr-TR" sz="2400" dirty="0" smtClean="0"/>
          </a:p>
          <a:p>
            <a:pPr marL="0" indent="0">
              <a:buNone/>
            </a:pPr>
            <a:r>
              <a:rPr lang="tr-TR" sz="2400" dirty="0" smtClean="0"/>
              <a:t>2.Sınıf öğrencilerinin dikkat süreleri 20-30 </a:t>
            </a:r>
            <a:r>
              <a:rPr lang="tr-TR" sz="2400" dirty="0" err="1" smtClean="0"/>
              <a:t>dk</a:t>
            </a:r>
            <a:r>
              <a:rPr lang="tr-TR" sz="2400" dirty="0" smtClean="0"/>
              <a:t> ile sınırlıdır. Bu yüzden ders çalışma süreleri ve yapılacak etkinlikler bu süre aralığına uygun  seçilmelidir. Çocuklarla fiziksel ve motor becerilerini aktif bir şekilde kullanabilecekleri oyunlar, bilim ve sanat etkinlikleri yapılmalıdır.</a:t>
            </a:r>
            <a:endParaRPr lang="tr-TR" sz="2400" dirty="0"/>
          </a:p>
        </p:txBody>
      </p:sp>
    </p:spTree>
    <p:extLst>
      <p:ext uri="{BB962C8B-B14F-4D97-AF65-F5344CB8AC3E}">
        <p14:creationId xmlns:p14="http://schemas.microsoft.com/office/powerpoint/2010/main" val="52646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FF0000"/>
                </a:solidFill>
              </a:rPr>
              <a:t>Okul çağı döneminin sağlıklı geçmesi için:</a:t>
            </a:r>
            <a:endParaRPr lang="tr-TR" dirty="0"/>
          </a:p>
        </p:txBody>
      </p:sp>
      <p:sp>
        <p:nvSpPr>
          <p:cNvPr id="3" name="İçerik Yer Tutucusu 2"/>
          <p:cNvSpPr>
            <a:spLocks noGrp="1"/>
          </p:cNvSpPr>
          <p:nvPr>
            <p:ph idx="1"/>
          </p:nvPr>
        </p:nvSpPr>
        <p:spPr/>
        <p:txBody>
          <a:bodyPr/>
          <a:lstStyle/>
          <a:p>
            <a:r>
              <a:rPr lang="tr-TR" dirty="0"/>
              <a:t>Bu dönemin en önemli kısmı çocuğun ebeveyn ile yaptığı özdeşim ve okulla beraber sosyalliğin getirmiş olduğu toplumsal rolün güçlenmesidir</a:t>
            </a:r>
            <a:r>
              <a:rPr lang="tr-TR" dirty="0" smtClean="0"/>
              <a:t>. Çocuk hemcinsi olan ebeveynle özdeşim kurar ve ebeveyni model alır.</a:t>
            </a:r>
          </a:p>
          <a:p>
            <a:r>
              <a:rPr lang="tr-TR" dirty="0" smtClean="0"/>
              <a:t>Velinin çocuğa yapmasını istediği davranışları söylemesinden ziyade doğru örnek olarak göstermesi önemlidir.</a:t>
            </a:r>
            <a:r>
              <a:rPr lang="tr-TR" dirty="0"/>
              <a:t> Dünya küçükler ve büyüklerden oluşur ve çocuklar yetişkinlerin yol göstermesini beklerler. Örneklere gereksinim </a:t>
            </a:r>
            <a:r>
              <a:rPr lang="tr-TR" dirty="0" smtClean="0"/>
              <a:t>duyarlar. Örneğin 2. sınıf öğrencisi öfkelendiğinde bağıran bir ebeveyn görüyorsa o da öfkelendiğinde bağırıp çağıracaktır.</a:t>
            </a:r>
          </a:p>
        </p:txBody>
      </p:sp>
    </p:spTree>
    <p:extLst>
      <p:ext uri="{BB962C8B-B14F-4D97-AF65-F5344CB8AC3E}">
        <p14:creationId xmlns:p14="http://schemas.microsoft.com/office/powerpoint/2010/main" val="3991961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Arkadaşlık İlişkileri</a:t>
            </a:r>
            <a:endParaRPr lang="tr-TR" b="1" dirty="0">
              <a:solidFill>
                <a:srgbClr val="FF0000"/>
              </a:solidFill>
            </a:endParaRPr>
          </a:p>
        </p:txBody>
      </p:sp>
      <p:sp>
        <p:nvSpPr>
          <p:cNvPr id="4" name="İçerik Yer Tutucusu 3"/>
          <p:cNvSpPr>
            <a:spLocks noGrp="1"/>
          </p:cNvSpPr>
          <p:nvPr>
            <p:ph idx="1"/>
          </p:nvPr>
        </p:nvSpPr>
        <p:spPr>
          <a:xfrm>
            <a:off x="206062" y="2491297"/>
            <a:ext cx="11075831" cy="3735091"/>
          </a:xfrm>
        </p:spPr>
        <p:txBody>
          <a:bodyPr>
            <a:noAutofit/>
          </a:bodyPr>
          <a:lstStyle/>
          <a:p>
            <a:pPr marL="0" indent="0">
              <a:buNone/>
            </a:pPr>
            <a:r>
              <a:rPr lang="tr-TR" sz="2400" dirty="0"/>
              <a:t>2. sınıfta ilişkiler genellikle o anki ihtiyaçlara dayanır. 2. sınıf öğrencileri 1. sınıfta olduğu kadar çok kavga etmezler, fakat dışlama çok yaygındır. Grup oyunları çok organize olmamasına rağmen, birçok çocuk bir grubun parçası olmamak ya da grup içindeki </a:t>
            </a:r>
            <a:r>
              <a:rPr lang="tr-TR" sz="2400" dirty="0" smtClean="0"/>
              <a:t>statüleri </a:t>
            </a:r>
            <a:r>
              <a:rPr lang="tr-TR" sz="2400" dirty="0"/>
              <a:t>konusunda endişe duyarlar. Birbirlerini sürekli izleyerek kimin kurallara uyup uymadığını, ya da kimin adil davranıp davranmadığını takip ederler. Çocuğunuzun arkadaşlık ilişkileri konusunda hassas olmanız önemlidir. Ancak bazı çocukların çok fazla yakın arkadaşı yoktur, ve bu durum onları rahatsız etmez. Çocuğunuz mutlu görünüyorsa ve sınıf arkadaşlarıyla iyi geçiniyorsa endişelenmenize gerek yoktur.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5484" y="5430197"/>
            <a:ext cx="3369500" cy="1135953"/>
          </a:xfrm>
          <a:prstGeom prst="rect">
            <a:avLst/>
          </a:prstGeom>
        </p:spPr>
      </p:pic>
    </p:spTree>
    <p:extLst>
      <p:ext uri="{BB962C8B-B14F-4D97-AF65-F5344CB8AC3E}">
        <p14:creationId xmlns:p14="http://schemas.microsoft.com/office/powerpoint/2010/main" val="150122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                     Akran </a:t>
            </a:r>
            <a:r>
              <a:rPr lang="tr-TR" b="1" dirty="0" smtClean="0">
                <a:solidFill>
                  <a:srgbClr val="FF0000"/>
                </a:solidFill>
              </a:rPr>
              <a:t>mı Zorba mı?</a:t>
            </a:r>
            <a:endParaRPr lang="tr-TR" b="1" dirty="0">
              <a:solidFill>
                <a:srgbClr val="FF0000"/>
              </a:solidFill>
            </a:endParaRPr>
          </a:p>
        </p:txBody>
      </p:sp>
      <p:sp>
        <p:nvSpPr>
          <p:cNvPr id="4" name="İçerik Yer Tutucusu 3"/>
          <p:cNvSpPr>
            <a:spLocks noGrp="1"/>
          </p:cNvSpPr>
          <p:nvPr>
            <p:ph idx="1"/>
          </p:nvPr>
        </p:nvSpPr>
        <p:spPr>
          <a:xfrm>
            <a:off x="565484" y="2459866"/>
            <a:ext cx="11626516" cy="4398134"/>
          </a:xfrm>
        </p:spPr>
        <p:txBody>
          <a:bodyPr>
            <a:normAutofit/>
          </a:bodyPr>
          <a:lstStyle/>
          <a:p>
            <a:pPr marL="0" indent="0">
              <a:buNone/>
            </a:pPr>
            <a:r>
              <a:rPr lang="tr-TR" dirty="0" smtClean="0"/>
              <a:t>                                       Zorbalık </a:t>
            </a:r>
            <a:r>
              <a:rPr lang="tr-TR" dirty="0" smtClean="0"/>
              <a:t>Nedir? </a:t>
            </a:r>
          </a:p>
          <a:p>
            <a:pPr marL="0" indent="0">
              <a:buNone/>
            </a:pPr>
            <a:r>
              <a:rPr lang="tr-TR" dirty="0" smtClean="0"/>
              <a:t>                                  Zorbalık </a:t>
            </a:r>
            <a:r>
              <a:rPr lang="tr-TR" dirty="0" smtClean="0"/>
              <a:t>kime yönelik?</a:t>
            </a:r>
          </a:p>
          <a:p>
            <a:pPr marL="0" indent="0">
              <a:buNone/>
            </a:pPr>
            <a:r>
              <a:rPr lang="tr-TR" dirty="0" smtClean="0"/>
              <a:t>                                   Zorbalık </a:t>
            </a:r>
            <a:r>
              <a:rPr lang="tr-TR" dirty="0" smtClean="0"/>
              <a:t>nerede olur?</a:t>
            </a:r>
          </a:p>
          <a:p>
            <a:pPr marL="0" indent="0">
              <a:buNone/>
            </a:pPr>
            <a:r>
              <a:rPr lang="tr-TR" dirty="0" smtClean="0"/>
              <a:t>                       Zorbalığı </a:t>
            </a:r>
            <a:r>
              <a:rPr lang="tr-TR" dirty="0" smtClean="0"/>
              <a:t>önlemek için ne yapmalıyız?</a:t>
            </a:r>
            <a:r>
              <a:rPr lang="tr-TR" dirty="0"/>
              <a:t/>
            </a:r>
            <a:br>
              <a:rPr lang="tr-TR" dirty="0"/>
            </a:b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1961" y="4543742"/>
            <a:ext cx="4028291" cy="1962583"/>
          </a:xfrm>
          <a:prstGeom prst="rect">
            <a:avLst/>
          </a:prstGeom>
        </p:spPr>
      </p:pic>
    </p:spTree>
    <p:extLst>
      <p:ext uri="{BB962C8B-B14F-4D97-AF65-F5344CB8AC3E}">
        <p14:creationId xmlns:p14="http://schemas.microsoft.com/office/powerpoint/2010/main" val="21099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a:xfrm>
            <a:off x="0" y="2459866"/>
            <a:ext cx="12192000" cy="4398134"/>
          </a:xfrm>
        </p:spPr>
        <p:txBody>
          <a:bodyPr>
            <a:normAutofit/>
          </a:bodyPr>
          <a:lstStyle/>
          <a:p>
            <a:pPr marL="0" indent="0">
              <a:buNone/>
            </a:pPr>
            <a:endParaRPr lang="tr-TR" dirty="0"/>
          </a:p>
          <a:p>
            <a:pPr marL="0" indent="0">
              <a:buNone/>
            </a:pPr>
            <a:r>
              <a:rPr lang="tr-TR" b="1" dirty="0"/>
              <a:t>Akran zorbalığı</a:t>
            </a:r>
            <a:r>
              <a:rPr lang="tr-TR" dirty="0"/>
              <a:t>, okullarda bir ya da birkaç çocuğun bir başka çocuğa karşı yaptığı saldırgan davranışlar olarak tanımlanmaktadır.</a:t>
            </a:r>
          </a:p>
          <a:p>
            <a:pPr marL="0" indent="0">
              <a:buNone/>
            </a:pPr>
            <a:r>
              <a:rPr lang="tr-TR" dirty="0" smtClean="0"/>
              <a:t>Bir </a:t>
            </a:r>
            <a:r>
              <a:rPr lang="tr-TR" dirty="0"/>
              <a:t>davranışın akran zorbalığı olarak tanımlanması için </a:t>
            </a:r>
            <a:r>
              <a:rPr lang="tr-TR" dirty="0" smtClean="0"/>
              <a:t>davranışın </a:t>
            </a:r>
            <a:r>
              <a:rPr lang="tr-TR" b="1" dirty="0" smtClean="0"/>
              <a:t>üç </a:t>
            </a:r>
            <a:r>
              <a:rPr lang="tr-TR" b="1" dirty="0"/>
              <a:t>temel </a:t>
            </a:r>
            <a:r>
              <a:rPr lang="tr-TR" b="1" dirty="0" smtClean="0"/>
              <a:t>özelliği vardır.</a:t>
            </a:r>
            <a:endParaRPr lang="tr-TR" dirty="0"/>
          </a:p>
          <a:p>
            <a:pPr marL="0" indent="0">
              <a:buNone/>
            </a:pPr>
            <a:r>
              <a:rPr lang="tr-TR" dirty="0" smtClean="0"/>
              <a:t>1- </a:t>
            </a:r>
            <a:r>
              <a:rPr lang="tr-TR" b="1" dirty="0" smtClean="0"/>
              <a:t>zarar </a:t>
            </a:r>
            <a:r>
              <a:rPr lang="tr-TR" b="1" dirty="0"/>
              <a:t>verme niyetiyle kasıtlı </a:t>
            </a:r>
            <a:r>
              <a:rPr lang="tr-TR" dirty="0"/>
              <a:t>olarak yapılması </a:t>
            </a:r>
          </a:p>
          <a:p>
            <a:pPr marL="0" indent="0">
              <a:buNone/>
            </a:pPr>
            <a:r>
              <a:rPr lang="tr-TR" dirty="0" smtClean="0"/>
              <a:t>2- </a:t>
            </a:r>
            <a:r>
              <a:rPr lang="tr-TR" b="1" dirty="0" smtClean="0"/>
              <a:t>tekrarlaması </a:t>
            </a:r>
            <a:r>
              <a:rPr lang="tr-TR" b="1" dirty="0"/>
              <a:t>ve sürekli </a:t>
            </a:r>
            <a:r>
              <a:rPr lang="tr-TR" dirty="0"/>
              <a:t>olması</a:t>
            </a:r>
          </a:p>
          <a:p>
            <a:pPr marL="0" indent="0">
              <a:buNone/>
            </a:pPr>
            <a:r>
              <a:rPr lang="tr-TR" dirty="0" smtClean="0"/>
              <a:t>3- Çocuklar </a:t>
            </a:r>
            <a:r>
              <a:rPr lang="tr-TR" dirty="0"/>
              <a:t>arasında </a:t>
            </a:r>
            <a:r>
              <a:rPr lang="tr-TR" b="1" dirty="0"/>
              <a:t>güç dengesizliği</a:t>
            </a:r>
            <a:r>
              <a:rPr lang="tr-TR" dirty="0"/>
              <a:t>nin olması </a:t>
            </a:r>
            <a:r>
              <a:rPr lang="tr-TR" dirty="0" smtClean="0"/>
              <a:t> </a:t>
            </a:r>
            <a:endParaRPr lang="tr-TR" dirty="0"/>
          </a:p>
        </p:txBody>
      </p:sp>
    </p:spTree>
    <p:extLst>
      <p:ext uri="{BB962C8B-B14F-4D97-AF65-F5344CB8AC3E}">
        <p14:creationId xmlns:p14="http://schemas.microsoft.com/office/powerpoint/2010/main" val="1241324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a:p>
            <a:r>
              <a:rPr lang="tr-TR" dirty="0"/>
              <a:t>Sınıf</a:t>
            </a:r>
          </a:p>
          <a:p>
            <a:r>
              <a:rPr lang="tr-TR" dirty="0" smtClean="0"/>
              <a:t>Okul bahçesi</a:t>
            </a:r>
          </a:p>
          <a:p>
            <a:r>
              <a:rPr lang="tr-TR" dirty="0" smtClean="0"/>
              <a:t>Yemekhane </a:t>
            </a:r>
            <a:endParaRPr lang="tr-TR" dirty="0"/>
          </a:p>
          <a:p>
            <a:r>
              <a:rPr lang="tr-TR" dirty="0" smtClean="0"/>
              <a:t>Tuvaletler</a:t>
            </a:r>
          </a:p>
          <a:p>
            <a:r>
              <a:rPr lang="tr-TR" dirty="0" smtClean="0"/>
              <a:t>Servis </a:t>
            </a:r>
            <a:endParaRPr lang="tr-TR" dirty="0"/>
          </a:p>
          <a:p>
            <a:pPr marL="0" indent="0">
              <a:buNone/>
            </a:pP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u="sng" dirty="0" smtClean="0"/>
              <a:t>Zorbalık nerede görülür?</a:t>
            </a:r>
          </a:p>
          <a:p>
            <a:pPr marL="0" indent="0" algn="just">
              <a:buFont typeface="Arial" panose="020B0604020202020204" pitchFamily="34" charset="0"/>
              <a:buNone/>
            </a:pPr>
            <a:endParaRPr lang="tr-TR" dirty="0"/>
          </a:p>
        </p:txBody>
      </p:sp>
    </p:spTree>
    <p:extLst>
      <p:ext uri="{BB962C8B-B14F-4D97-AF65-F5344CB8AC3E}">
        <p14:creationId xmlns:p14="http://schemas.microsoft.com/office/powerpoint/2010/main" val="1341204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534" y="1415226"/>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p:txBody>
      </p:sp>
      <p:sp>
        <p:nvSpPr>
          <p:cNvPr id="5" name="Metin kutusu 4"/>
          <p:cNvSpPr txBox="1"/>
          <p:nvPr/>
        </p:nvSpPr>
        <p:spPr>
          <a:xfrm>
            <a:off x="3730366" y="3205616"/>
            <a:ext cx="4451860" cy="523220"/>
          </a:xfrm>
          <a:prstGeom prst="rect">
            <a:avLst/>
          </a:prstGeom>
          <a:noFill/>
          <a:ln w="28575">
            <a:solidFill>
              <a:schemeClr val="accent1"/>
            </a:solidFill>
          </a:ln>
        </p:spPr>
        <p:txBody>
          <a:bodyPr wrap="none" rtlCol="0">
            <a:spAutoFit/>
          </a:bodyPr>
          <a:lstStyle/>
          <a:p>
            <a:r>
              <a:rPr lang="tr-TR" sz="2800" b="1" dirty="0" smtClean="0">
                <a:latin typeface="AR CENA" panose="02000000000000000000" pitchFamily="2" charset="0"/>
              </a:rPr>
              <a:t>Zorbalığa Maruz Kalanlar</a:t>
            </a:r>
            <a:endParaRPr lang="tr-TR" sz="2800" b="1" dirty="0">
              <a:latin typeface="AR CENA" panose="02000000000000000000" pitchFamily="2" charset="0"/>
            </a:endParaRPr>
          </a:p>
        </p:txBody>
      </p:sp>
      <p:sp>
        <p:nvSpPr>
          <p:cNvPr id="7" name="Metin kutusu 6"/>
          <p:cNvSpPr txBox="1"/>
          <p:nvPr/>
        </p:nvSpPr>
        <p:spPr>
          <a:xfrm>
            <a:off x="807084" y="6153113"/>
            <a:ext cx="3172663" cy="523220"/>
          </a:xfrm>
          <a:prstGeom prst="rect">
            <a:avLst/>
          </a:prstGeom>
          <a:noFill/>
          <a:ln w="28575">
            <a:solidFill>
              <a:schemeClr val="accent1"/>
            </a:solidFill>
          </a:ln>
        </p:spPr>
        <p:txBody>
          <a:bodyPr wrap="none" rtlCol="0">
            <a:spAutoFit/>
          </a:bodyPr>
          <a:lstStyle/>
          <a:p>
            <a:r>
              <a:rPr lang="tr-TR" sz="2800" b="1" dirty="0" smtClean="0">
                <a:latin typeface="AR CENA" panose="02000000000000000000" pitchFamily="2" charset="0"/>
              </a:rPr>
              <a:t>Zorbalık Yapanlar</a:t>
            </a:r>
            <a:endParaRPr lang="tr-TR" sz="2800" b="1" dirty="0">
              <a:latin typeface="AR CENA" panose="02000000000000000000" pitchFamily="2" charset="0"/>
            </a:endParaRPr>
          </a:p>
        </p:txBody>
      </p:sp>
      <p:sp>
        <p:nvSpPr>
          <p:cNvPr id="8" name="Metin kutusu 7"/>
          <p:cNvSpPr txBox="1"/>
          <p:nvPr/>
        </p:nvSpPr>
        <p:spPr>
          <a:xfrm>
            <a:off x="8431608" y="6153113"/>
            <a:ext cx="1548822" cy="523220"/>
          </a:xfrm>
          <a:prstGeom prst="rect">
            <a:avLst/>
          </a:prstGeom>
          <a:noFill/>
          <a:ln w="28575">
            <a:solidFill>
              <a:schemeClr val="accent1"/>
            </a:solidFill>
          </a:ln>
        </p:spPr>
        <p:txBody>
          <a:bodyPr wrap="none" rtlCol="0">
            <a:spAutoFit/>
          </a:bodyPr>
          <a:lstStyle/>
          <a:p>
            <a:r>
              <a:rPr lang="tr-TR" sz="2800" b="1" dirty="0" smtClean="0">
                <a:latin typeface="AR CENA" panose="02000000000000000000" pitchFamily="2" charset="0"/>
              </a:rPr>
              <a:t>Tanıklar</a:t>
            </a:r>
            <a:endParaRPr lang="tr-TR" sz="2800" b="1" dirty="0">
              <a:latin typeface="AR CENA" panose="02000000000000000000" pitchFamily="2" charset="0"/>
            </a:endParaRPr>
          </a:p>
        </p:txBody>
      </p:sp>
      <p:cxnSp>
        <p:nvCxnSpPr>
          <p:cNvPr id="9" name="Düz Ok Bağlayıcısı 8"/>
          <p:cNvCxnSpPr/>
          <p:nvPr/>
        </p:nvCxnSpPr>
        <p:spPr>
          <a:xfrm>
            <a:off x="5795157" y="3717148"/>
            <a:ext cx="2529445" cy="2686047"/>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H="1">
            <a:off x="3979747" y="3728836"/>
            <a:ext cx="1815410" cy="2674359"/>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3979749" y="6414723"/>
            <a:ext cx="4451859" cy="0"/>
          </a:xfrm>
          <a:prstGeom prst="straightConnector1">
            <a:avLst/>
          </a:prstGeom>
          <a:ln w="53975">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Metin kutusu 24"/>
          <p:cNvSpPr txBox="1"/>
          <p:nvPr/>
        </p:nvSpPr>
        <p:spPr>
          <a:xfrm>
            <a:off x="4253169" y="2332058"/>
            <a:ext cx="3450368" cy="584775"/>
          </a:xfrm>
          <a:prstGeom prst="rect">
            <a:avLst/>
          </a:prstGeom>
          <a:noFill/>
        </p:spPr>
        <p:txBody>
          <a:bodyPr wrap="none" rtlCol="0">
            <a:spAutoFit/>
          </a:bodyPr>
          <a:lstStyle/>
          <a:p>
            <a:r>
              <a:rPr lang="tr-TR" sz="3200" b="1" u="sng" dirty="0" smtClean="0"/>
              <a:t>Mağduriyet Üçgeni</a:t>
            </a:r>
            <a:endParaRPr lang="tr-TR" sz="3200" b="1" u="sng" dirty="0"/>
          </a:p>
        </p:txBody>
      </p:sp>
    </p:spTree>
    <p:extLst>
      <p:ext uri="{BB962C8B-B14F-4D97-AF65-F5344CB8AC3E}">
        <p14:creationId xmlns:p14="http://schemas.microsoft.com/office/powerpoint/2010/main" val="95561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smtClean="0"/>
              <a:t>Zorbalık Uyarı İşaretleri</a:t>
            </a:r>
          </a:p>
          <a:p>
            <a:pPr marL="0" indent="0" algn="just">
              <a:buFont typeface="Arial" panose="020B0604020202020204" pitchFamily="34" charset="0"/>
              <a:buNone/>
            </a:pPr>
            <a:r>
              <a:rPr lang="tr-TR" b="1" dirty="0" smtClean="0"/>
              <a:t>Zorbalık Yapan Çocuklar;</a:t>
            </a:r>
            <a:endParaRPr lang="tr-TR" dirty="0" smtClean="0"/>
          </a:p>
          <a:p>
            <a:pPr algn="just"/>
            <a:r>
              <a:rPr lang="tr-TR" dirty="0" smtClean="0"/>
              <a:t>Diğer çocuklar üzerinde hakimiyet kurma isteği</a:t>
            </a:r>
          </a:p>
          <a:p>
            <a:pPr algn="just"/>
            <a:r>
              <a:rPr lang="tr-TR" dirty="0" smtClean="0"/>
              <a:t>Diğerlerinin </a:t>
            </a:r>
            <a:r>
              <a:rPr lang="tr-TR" dirty="0"/>
              <a:t>duygularına karşı duyarsız </a:t>
            </a:r>
            <a:r>
              <a:rPr lang="tr-TR" dirty="0" smtClean="0"/>
              <a:t>olma</a:t>
            </a:r>
          </a:p>
          <a:p>
            <a:pPr algn="just"/>
            <a:r>
              <a:rPr lang="tr-TR" dirty="0" err="1" smtClean="0"/>
              <a:t>Dürtüsel</a:t>
            </a:r>
            <a:r>
              <a:rPr lang="tr-TR" dirty="0" smtClean="0"/>
              <a:t>, agresif ve kolayca kızgın olma</a:t>
            </a:r>
            <a:endParaRPr lang="tr-TR" dirty="0"/>
          </a:p>
          <a:p>
            <a:r>
              <a:rPr lang="tr-TR" dirty="0"/>
              <a:t>Yetişkinlere karşı itaatsiz davranışlarda </a:t>
            </a:r>
            <a:r>
              <a:rPr lang="tr-TR" dirty="0" smtClean="0"/>
              <a:t>bulunma</a:t>
            </a:r>
            <a:endParaRPr lang="tr-TR" dirty="0"/>
          </a:p>
          <a:p>
            <a:r>
              <a:rPr lang="tr-TR" dirty="0" smtClean="0"/>
              <a:t>Okul </a:t>
            </a:r>
            <a:r>
              <a:rPr lang="tr-TR" dirty="0"/>
              <a:t>dışındaki ortamlarda da saldırganca </a:t>
            </a:r>
            <a:r>
              <a:rPr lang="tr-TR" dirty="0" smtClean="0"/>
              <a:t>davranma.</a:t>
            </a:r>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1153021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smtClean="0"/>
              <a:t>Zorbalık Uyarı İşaretleri</a:t>
            </a:r>
          </a:p>
          <a:p>
            <a:pPr marL="0" indent="0" algn="just">
              <a:buFont typeface="Arial" panose="020B0604020202020204" pitchFamily="34" charset="0"/>
              <a:buNone/>
            </a:pPr>
            <a:r>
              <a:rPr lang="tr-TR" b="1" dirty="0" smtClean="0"/>
              <a:t>Zorbalığa Maruz Kalan Çocuklar;</a:t>
            </a:r>
            <a:endParaRPr lang="tr-TR" dirty="0" smtClean="0"/>
          </a:p>
          <a:p>
            <a:r>
              <a:rPr lang="tr-TR" dirty="0" smtClean="0"/>
              <a:t>Yırtık, hasar görmüş, eksik kitap, giysi, diğer eşyaların olması</a:t>
            </a:r>
          </a:p>
          <a:p>
            <a:r>
              <a:rPr lang="tr-TR" dirty="0" smtClean="0"/>
              <a:t>Az sayıda arkadaşının olması</a:t>
            </a:r>
          </a:p>
          <a:p>
            <a:r>
              <a:rPr lang="tr-TR" dirty="0" smtClean="0"/>
              <a:t>Okuldaki performansının zayıflaması</a:t>
            </a:r>
          </a:p>
          <a:p>
            <a:r>
              <a:rPr lang="tr-TR" dirty="0" smtClean="0"/>
              <a:t>Fiziksel problemlerden sık sık şikayet etme</a:t>
            </a:r>
            <a:endParaRPr lang="tr-TR" dirty="0"/>
          </a:p>
          <a:p>
            <a:r>
              <a:rPr lang="tr-TR" dirty="0"/>
              <a:t>Çekingen, içe kapanık, itaatkar olma</a:t>
            </a:r>
          </a:p>
          <a:p>
            <a:r>
              <a:rPr lang="tr-TR" dirty="0" smtClean="0"/>
              <a:t>Düşük </a:t>
            </a:r>
            <a:r>
              <a:rPr lang="tr-TR" dirty="0"/>
              <a:t>özgüven</a:t>
            </a:r>
          </a:p>
          <a:p>
            <a:r>
              <a:rPr lang="tr-TR" dirty="0" smtClean="0"/>
              <a:t>Sosyal </a:t>
            </a:r>
            <a:r>
              <a:rPr lang="tr-TR" dirty="0"/>
              <a:t>ortamlarda endişeli, kaygılı, güvensiz davranışlar sergileme</a:t>
            </a:r>
          </a:p>
          <a:p>
            <a:endParaRPr lang="tr-TR" dirty="0"/>
          </a:p>
          <a:p>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1104013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smtClean="0"/>
              <a:t>Zorbalığa maruz kalan öğrenciler neden anlatmaz?</a:t>
            </a:r>
          </a:p>
          <a:p>
            <a:pPr marL="0" indent="0" algn="ctr">
              <a:buFont typeface="Arial" panose="020B0604020202020204" pitchFamily="34" charset="0"/>
              <a:buNone/>
            </a:pPr>
            <a:endParaRPr lang="tr-TR" b="1" i="1" dirty="0" smtClean="0">
              <a:solidFill>
                <a:srgbClr val="0070C0"/>
              </a:solidFill>
            </a:endParaRPr>
          </a:p>
          <a:p>
            <a:pPr algn="just"/>
            <a:r>
              <a:rPr lang="tr-TR" dirty="0" smtClean="0"/>
              <a:t>Kimsenin inanmayacağı, </a:t>
            </a:r>
          </a:p>
          <a:p>
            <a:pPr algn="just"/>
            <a:r>
              <a:rPr lang="tr-TR" dirty="0" smtClean="0"/>
              <a:t>Hiçbir şey yapılmayacağı,</a:t>
            </a:r>
          </a:p>
          <a:p>
            <a:pPr algn="just"/>
            <a:r>
              <a:rPr lang="tr-TR" dirty="0" smtClean="0"/>
              <a:t>Daha kötüye gideceği düşünceleridir.</a:t>
            </a:r>
            <a:endParaRPr lang="tr-TR" dirty="0"/>
          </a:p>
          <a:p>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2732798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622C37E-D3B4-4457-988B-E7D28DA52175}"/>
              </a:ext>
            </a:extLst>
          </p:cNvPr>
          <p:cNvSpPr>
            <a:spLocks noGrp="1"/>
          </p:cNvSpPr>
          <p:nvPr>
            <p:ph type="title"/>
          </p:nvPr>
        </p:nvSpPr>
        <p:spPr>
          <a:xfrm>
            <a:off x="276726" y="1738927"/>
            <a:ext cx="10515600" cy="575033"/>
          </a:xfrm>
        </p:spPr>
        <p:txBody>
          <a:bodyPr>
            <a:normAutofit fontScale="90000"/>
          </a:bodyPr>
          <a:lstStyle/>
          <a:p>
            <a:r>
              <a:rPr lang="tr-TR" b="1" dirty="0">
                <a:solidFill>
                  <a:srgbClr val="FF0000"/>
                </a:solidFill>
              </a:rPr>
              <a:t>Zaman yönetimi hakkında…</a:t>
            </a:r>
            <a:endParaRPr lang="tr-TR" dirty="0"/>
          </a:p>
        </p:txBody>
      </p:sp>
      <p:sp>
        <p:nvSpPr>
          <p:cNvPr id="3" name="İçerik Yer Tutucusu 2">
            <a:extLst>
              <a:ext uri="{FF2B5EF4-FFF2-40B4-BE49-F238E27FC236}">
                <a16:creationId xmlns:a16="http://schemas.microsoft.com/office/drawing/2014/main" xmlns="" id="{DC54E699-8983-453B-B113-9015D7420270}"/>
              </a:ext>
            </a:extLst>
          </p:cNvPr>
          <p:cNvSpPr>
            <a:spLocks noGrp="1"/>
          </p:cNvSpPr>
          <p:nvPr>
            <p:ph idx="1"/>
          </p:nvPr>
        </p:nvSpPr>
        <p:spPr>
          <a:xfrm>
            <a:off x="0" y="2459866"/>
            <a:ext cx="10527323" cy="4398134"/>
          </a:xfrm>
        </p:spPr>
        <p:txBody>
          <a:bodyPr>
            <a:normAutofit/>
          </a:bodyPr>
          <a:lstStyle/>
          <a:p>
            <a:pPr marL="0" indent="0">
              <a:buNone/>
            </a:pPr>
            <a:r>
              <a:rPr lang="tr-TR" sz="1800" b="1" dirty="0" smtClean="0"/>
              <a:t>      </a:t>
            </a:r>
            <a:r>
              <a:rPr lang="tr-TR" sz="2000" b="1" u="sng" dirty="0" smtClean="0"/>
              <a:t>Zaman Yönetimi Nasıl Yapılmalı</a:t>
            </a:r>
          </a:p>
          <a:p>
            <a:pPr marL="457200" indent="-457200">
              <a:lnSpc>
                <a:spcPct val="140000"/>
              </a:lnSpc>
              <a:buFont typeface="Arial"/>
              <a:buChar char="•"/>
            </a:pPr>
            <a:r>
              <a:rPr lang="en-US" sz="1200" dirty="0"/>
              <a:t>İlk </a:t>
            </a:r>
            <a:r>
              <a:rPr lang="en-US" sz="1200" dirty="0" err="1"/>
              <a:t>zamanlarda</a:t>
            </a:r>
            <a:r>
              <a:rPr lang="en-US" sz="1200" dirty="0"/>
              <a:t> </a:t>
            </a:r>
            <a:r>
              <a:rPr lang="en-US" sz="1200" dirty="0" err="1"/>
              <a:t>gerekirse</a:t>
            </a:r>
            <a:r>
              <a:rPr lang="en-US" sz="1200" dirty="0"/>
              <a:t> </a:t>
            </a:r>
            <a:r>
              <a:rPr lang="en-US" sz="1200" dirty="0" err="1"/>
              <a:t>ödevler</a:t>
            </a:r>
            <a:r>
              <a:rPr lang="en-US" sz="1200" dirty="0"/>
              <a:t> </a:t>
            </a:r>
            <a:r>
              <a:rPr lang="en-US" sz="1200" dirty="0" err="1"/>
              <a:t>bitene</a:t>
            </a:r>
            <a:r>
              <a:rPr lang="en-US" sz="1200" dirty="0"/>
              <a:t> </a:t>
            </a:r>
            <a:r>
              <a:rPr lang="en-US" sz="1200" dirty="0" err="1"/>
              <a:t>kadar</a:t>
            </a:r>
            <a:r>
              <a:rPr lang="en-US" sz="1200" dirty="0"/>
              <a:t> </a:t>
            </a:r>
            <a:r>
              <a:rPr lang="en-US" sz="1200" dirty="0" err="1"/>
              <a:t>çocuğunuzun</a:t>
            </a:r>
            <a:r>
              <a:rPr lang="en-US" sz="1200" dirty="0"/>
              <a:t> </a:t>
            </a:r>
            <a:r>
              <a:rPr lang="en-US" sz="1200" dirty="0" err="1"/>
              <a:t>yanında</a:t>
            </a:r>
            <a:r>
              <a:rPr lang="en-US" sz="1200" dirty="0"/>
              <a:t> </a:t>
            </a:r>
            <a:r>
              <a:rPr lang="en-US" sz="1200" dirty="0" err="1"/>
              <a:t>kalın</a:t>
            </a:r>
            <a:r>
              <a:rPr lang="en-US" sz="1200" dirty="0"/>
              <a:t>, </a:t>
            </a:r>
            <a:r>
              <a:rPr lang="en-US" sz="1200" dirty="0" err="1"/>
              <a:t>sosyal</a:t>
            </a:r>
            <a:r>
              <a:rPr lang="en-US" sz="1200" dirty="0"/>
              <a:t> </a:t>
            </a:r>
            <a:r>
              <a:rPr lang="en-US" sz="1200" dirty="0" err="1"/>
              <a:t>denetim</a:t>
            </a:r>
            <a:r>
              <a:rPr lang="en-US" sz="1200" dirty="0"/>
              <a:t> </a:t>
            </a:r>
            <a:r>
              <a:rPr lang="en-US" sz="1200" dirty="0" err="1"/>
              <a:t>mekanizması</a:t>
            </a:r>
            <a:r>
              <a:rPr lang="en-US" sz="1200" dirty="0"/>
              <a:t> </a:t>
            </a:r>
            <a:r>
              <a:rPr lang="en-US" sz="1200" dirty="0" err="1"/>
              <a:t>bazen</a:t>
            </a:r>
            <a:r>
              <a:rPr lang="en-US" sz="1200" dirty="0"/>
              <a:t> </a:t>
            </a:r>
            <a:r>
              <a:rPr lang="en-US" sz="1200" dirty="0" err="1"/>
              <a:t>harikalar</a:t>
            </a:r>
            <a:r>
              <a:rPr lang="en-US" sz="1200" dirty="0"/>
              <a:t> </a:t>
            </a:r>
            <a:r>
              <a:rPr lang="en-US" sz="1200" dirty="0" err="1"/>
              <a:t>yaratabilir</a:t>
            </a:r>
            <a:r>
              <a:rPr lang="en-US" sz="1200" dirty="0"/>
              <a:t>.</a:t>
            </a:r>
            <a:endParaRPr lang="tr-TR" sz="1200" b="1" dirty="0"/>
          </a:p>
          <a:p>
            <a:pPr marL="457200" indent="-457200">
              <a:lnSpc>
                <a:spcPct val="140000"/>
              </a:lnSpc>
              <a:buFont typeface="Arial"/>
              <a:buChar char="•"/>
            </a:pPr>
            <a:r>
              <a:rPr lang="tr-TR" sz="1200" dirty="0"/>
              <a:t>Ç</a:t>
            </a:r>
            <a:r>
              <a:rPr lang="en-US" sz="1200" dirty="0" err="1"/>
              <a:t>ocuğun</a:t>
            </a:r>
            <a:r>
              <a:rPr lang="en-US" sz="1200" dirty="0"/>
              <a:t> </a:t>
            </a:r>
            <a:r>
              <a:rPr lang="en-US" sz="1200" dirty="0" err="1"/>
              <a:t>dikkati</a:t>
            </a:r>
            <a:r>
              <a:rPr lang="en-US" sz="1200" dirty="0"/>
              <a:t> </a:t>
            </a:r>
            <a:r>
              <a:rPr lang="en-US" sz="1200" dirty="0" err="1"/>
              <a:t>dağıtma</a:t>
            </a:r>
            <a:r>
              <a:rPr lang="en-US" sz="1200" dirty="0"/>
              <a:t> </a:t>
            </a:r>
            <a:r>
              <a:rPr lang="en-US" sz="1200" dirty="0" err="1"/>
              <a:t>isteklerine</a:t>
            </a:r>
            <a:r>
              <a:rPr lang="en-US" sz="1200" dirty="0"/>
              <a:t> kulak </a:t>
            </a:r>
            <a:r>
              <a:rPr lang="en-US" sz="1200" dirty="0" err="1"/>
              <a:t>asmamanız</a:t>
            </a:r>
            <a:r>
              <a:rPr lang="en-US" sz="1200" dirty="0"/>
              <a:t> </a:t>
            </a:r>
            <a:r>
              <a:rPr lang="en-US" sz="1200" dirty="0" err="1"/>
              <a:t>gerekmektedir</a:t>
            </a:r>
            <a:r>
              <a:rPr lang="en-US" sz="1200" dirty="0"/>
              <a:t>. ”Anne </a:t>
            </a:r>
            <a:r>
              <a:rPr lang="en-US" sz="1200" dirty="0" err="1"/>
              <a:t>şimdi</a:t>
            </a:r>
            <a:r>
              <a:rPr lang="en-US" sz="1200" dirty="0"/>
              <a:t> </a:t>
            </a:r>
            <a:r>
              <a:rPr lang="en-US" sz="1200" dirty="0" err="1"/>
              <a:t>televizyonda</a:t>
            </a:r>
            <a:r>
              <a:rPr lang="tr-TR" sz="1200" dirty="0"/>
              <a:t> </a:t>
            </a:r>
            <a:r>
              <a:rPr lang="en-US" sz="1200" dirty="0" err="1"/>
              <a:t>çok</a:t>
            </a:r>
            <a:r>
              <a:rPr lang="en-US" sz="1200" dirty="0"/>
              <a:t> </a:t>
            </a:r>
            <a:r>
              <a:rPr lang="en-US" sz="1200" dirty="0" err="1"/>
              <a:t>güzel</a:t>
            </a:r>
            <a:r>
              <a:rPr lang="en-US" sz="1200" dirty="0"/>
              <a:t> </a:t>
            </a:r>
            <a:r>
              <a:rPr lang="en-US" sz="1200" dirty="0" err="1" smtClean="0"/>
              <a:t>bir</a:t>
            </a:r>
            <a:r>
              <a:rPr lang="tr-TR" sz="1200" dirty="0" smtClean="0"/>
              <a:t> </a:t>
            </a:r>
            <a:r>
              <a:rPr lang="en-US" sz="1200" dirty="0" smtClean="0"/>
              <a:t> film</a:t>
            </a:r>
            <a:r>
              <a:rPr lang="tr-TR" sz="1200" dirty="0" smtClean="0"/>
              <a:t> </a:t>
            </a:r>
            <a:r>
              <a:rPr lang="en-US" sz="1200" dirty="0" smtClean="0"/>
              <a:t>var</a:t>
            </a:r>
            <a:r>
              <a:rPr lang="en-US" sz="1200" dirty="0"/>
              <a:t>.” </a:t>
            </a:r>
            <a:r>
              <a:rPr lang="en-US" sz="1200" dirty="0" err="1"/>
              <a:t>Hiç</a:t>
            </a:r>
            <a:r>
              <a:rPr lang="en-US" sz="1200" dirty="0"/>
              <a:t> </a:t>
            </a:r>
            <a:r>
              <a:rPr lang="en-US" sz="1200" dirty="0" err="1"/>
              <a:t>cevap</a:t>
            </a:r>
            <a:r>
              <a:rPr lang="en-US" sz="1200" dirty="0"/>
              <a:t> </a:t>
            </a:r>
            <a:r>
              <a:rPr lang="en-US" sz="1200" dirty="0" err="1"/>
              <a:t>vermeyin</a:t>
            </a:r>
            <a:r>
              <a:rPr lang="en-US" sz="1200" dirty="0"/>
              <a:t> </a:t>
            </a:r>
            <a:r>
              <a:rPr lang="en-US" sz="1200" dirty="0" err="1"/>
              <a:t>ödevler</a:t>
            </a:r>
            <a:r>
              <a:rPr lang="en-US" sz="1200" dirty="0"/>
              <a:t> </a:t>
            </a:r>
            <a:r>
              <a:rPr lang="en-US" sz="1200" dirty="0" err="1"/>
              <a:t>bittikten</a:t>
            </a:r>
            <a:r>
              <a:rPr lang="en-US" sz="1200" dirty="0"/>
              <a:t> </a:t>
            </a:r>
            <a:r>
              <a:rPr lang="en-US" sz="1200" dirty="0" err="1"/>
              <a:t>sonra</a:t>
            </a:r>
            <a:r>
              <a:rPr lang="en-US" sz="1200" dirty="0"/>
              <a:t> </a:t>
            </a:r>
            <a:r>
              <a:rPr lang="en-US" sz="1200" dirty="0" err="1"/>
              <a:t>televizyon</a:t>
            </a:r>
            <a:r>
              <a:rPr lang="en-US" sz="1200" dirty="0"/>
              <a:t> </a:t>
            </a:r>
            <a:r>
              <a:rPr lang="en-US" sz="1200" dirty="0" err="1"/>
              <a:t>programı</a:t>
            </a:r>
            <a:r>
              <a:rPr lang="en-US" sz="1200" dirty="0"/>
              <a:t> </a:t>
            </a:r>
            <a:r>
              <a:rPr lang="en-US" sz="1200" dirty="0" err="1"/>
              <a:t>tekrar</a:t>
            </a:r>
            <a:r>
              <a:rPr lang="en-US" sz="1200" dirty="0"/>
              <a:t> </a:t>
            </a:r>
            <a:r>
              <a:rPr lang="en-US" sz="1200" dirty="0" err="1"/>
              <a:t>tartışılabilir</a:t>
            </a:r>
            <a:r>
              <a:rPr lang="en-US" sz="1200" dirty="0"/>
              <a:t>. </a:t>
            </a:r>
            <a:r>
              <a:rPr lang="en-US" sz="1200" dirty="0" err="1"/>
              <a:t>Çocuğunuzun</a:t>
            </a:r>
            <a:r>
              <a:rPr lang="en-US" sz="1200" dirty="0"/>
              <a:t> </a:t>
            </a:r>
            <a:r>
              <a:rPr lang="en-US" sz="1200" dirty="0" err="1"/>
              <a:t>belirli</a:t>
            </a:r>
            <a:r>
              <a:rPr lang="en-US" sz="1200" dirty="0"/>
              <a:t> </a:t>
            </a:r>
            <a:r>
              <a:rPr lang="en-US" sz="1200" dirty="0" err="1"/>
              <a:t>bir</a:t>
            </a:r>
            <a:r>
              <a:rPr lang="en-US" sz="1200" dirty="0"/>
              <a:t> </a:t>
            </a:r>
            <a:r>
              <a:rPr lang="en-US" sz="1200" dirty="0" err="1"/>
              <a:t>çalışma</a:t>
            </a:r>
            <a:r>
              <a:rPr lang="en-US" sz="1200" dirty="0"/>
              <a:t> </a:t>
            </a:r>
            <a:r>
              <a:rPr lang="en-US" sz="1200" dirty="0" err="1"/>
              <a:t>disiplinini</a:t>
            </a:r>
            <a:r>
              <a:rPr lang="en-US" sz="1200" dirty="0"/>
              <a:t> </a:t>
            </a:r>
            <a:r>
              <a:rPr lang="en-US" sz="1200" dirty="0" err="1"/>
              <a:t>benimsediğine</a:t>
            </a:r>
            <a:r>
              <a:rPr lang="en-US" sz="1200" dirty="0"/>
              <a:t> </a:t>
            </a:r>
            <a:r>
              <a:rPr lang="en-US" sz="1200" dirty="0" err="1"/>
              <a:t>inandığınız</a:t>
            </a:r>
            <a:r>
              <a:rPr lang="en-US" sz="1200" dirty="0"/>
              <a:t> </a:t>
            </a:r>
            <a:r>
              <a:rPr lang="en-US" sz="1200" dirty="0" err="1"/>
              <a:t>zaman</a:t>
            </a:r>
            <a:r>
              <a:rPr lang="en-US" sz="1200" dirty="0"/>
              <a:t> </a:t>
            </a:r>
            <a:r>
              <a:rPr lang="en-US" sz="1200" dirty="0" err="1"/>
              <a:t>kendinizi</a:t>
            </a:r>
            <a:r>
              <a:rPr lang="en-US" sz="1200" dirty="0"/>
              <a:t> </a:t>
            </a:r>
            <a:r>
              <a:rPr lang="en-US" sz="1200" dirty="0" err="1"/>
              <a:t>bu</a:t>
            </a:r>
            <a:r>
              <a:rPr lang="en-US" sz="1200" dirty="0"/>
              <a:t> </a:t>
            </a:r>
            <a:r>
              <a:rPr lang="tr-TR" sz="1200" dirty="0" smtClean="0"/>
              <a:t> </a:t>
            </a:r>
            <a:r>
              <a:rPr lang="en-US" sz="1200" dirty="0" err="1" smtClean="0"/>
              <a:t>işlevden</a:t>
            </a:r>
            <a:r>
              <a:rPr lang="tr-TR" sz="1200" dirty="0" smtClean="0"/>
              <a:t> </a:t>
            </a:r>
            <a:r>
              <a:rPr lang="en-US" sz="1200" dirty="0" err="1" smtClean="0"/>
              <a:t>ayırabilirsiniz</a:t>
            </a:r>
            <a:r>
              <a:rPr lang="en-US" sz="1200" dirty="0"/>
              <a:t>.</a:t>
            </a:r>
            <a:endParaRPr lang="tr-TR" sz="1200" dirty="0"/>
          </a:p>
          <a:p>
            <a:pPr marL="457200" indent="-457200">
              <a:lnSpc>
                <a:spcPct val="140000"/>
              </a:lnSpc>
              <a:buFont typeface="Arial"/>
              <a:buChar char="•"/>
            </a:pPr>
            <a:r>
              <a:rPr lang="en-US" sz="1200" dirty="0" err="1"/>
              <a:t>Çocuğunuzun</a:t>
            </a:r>
            <a:r>
              <a:rPr lang="en-US" sz="1200" dirty="0"/>
              <a:t> </a:t>
            </a:r>
            <a:r>
              <a:rPr lang="en-US" sz="1200" dirty="0" err="1"/>
              <a:t>odasında</a:t>
            </a:r>
            <a:r>
              <a:rPr lang="en-US" sz="1200" dirty="0"/>
              <a:t> </a:t>
            </a:r>
            <a:r>
              <a:rPr lang="en-US" sz="1200" dirty="0" err="1"/>
              <a:t>sadeliğe</a:t>
            </a:r>
            <a:r>
              <a:rPr lang="en-US" sz="1200" dirty="0"/>
              <a:t> </a:t>
            </a:r>
            <a:r>
              <a:rPr lang="en-US" sz="1200" dirty="0" err="1"/>
              <a:t>özen</a:t>
            </a:r>
            <a:r>
              <a:rPr lang="en-US" sz="1200" dirty="0"/>
              <a:t> </a:t>
            </a:r>
            <a:r>
              <a:rPr lang="en-US" sz="1200" dirty="0" err="1"/>
              <a:t>gösterin</a:t>
            </a:r>
            <a:r>
              <a:rPr lang="en-US" sz="1200" dirty="0"/>
              <a:t>. </a:t>
            </a:r>
            <a:r>
              <a:rPr lang="en-US" sz="1200" dirty="0" err="1"/>
              <a:t>Eğer</a:t>
            </a:r>
            <a:r>
              <a:rPr lang="en-US" sz="1200" dirty="0"/>
              <a:t> </a:t>
            </a:r>
            <a:r>
              <a:rPr lang="en-US" sz="1200" dirty="0" err="1"/>
              <a:t>çocuğunuz</a:t>
            </a:r>
            <a:r>
              <a:rPr lang="en-US" sz="1200" dirty="0"/>
              <a:t> </a:t>
            </a:r>
            <a:r>
              <a:rPr lang="en-US" sz="1200" dirty="0" err="1"/>
              <a:t>nerede</a:t>
            </a:r>
            <a:r>
              <a:rPr lang="en-US" sz="1200" dirty="0"/>
              <a:t>, </a:t>
            </a:r>
            <a:r>
              <a:rPr lang="en-US" sz="1200" dirty="0" err="1"/>
              <a:t>hangi</a:t>
            </a:r>
            <a:r>
              <a:rPr lang="en-US" sz="1200" dirty="0"/>
              <a:t> </a:t>
            </a:r>
            <a:r>
              <a:rPr lang="en-US" sz="1200" dirty="0" err="1"/>
              <a:t>oyunu</a:t>
            </a:r>
            <a:r>
              <a:rPr lang="en-US" sz="1200" dirty="0"/>
              <a:t> </a:t>
            </a:r>
            <a:r>
              <a:rPr lang="en-US" sz="1200" dirty="0" err="1"/>
              <a:t>ve</a:t>
            </a:r>
            <a:r>
              <a:rPr lang="en-US" sz="1200" dirty="0"/>
              <a:t> </a:t>
            </a:r>
            <a:r>
              <a:rPr lang="en-US" sz="1200" dirty="0" err="1"/>
              <a:t>hangi</a:t>
            </a:r>
            <a:r>
              <a:rPr lang="en-US" sz="1200" dirty="0"/>
              <a:t> </a:t>
            </a:r>
            <a:r>
              <a:rPr lang="en-US" sz="1200" dirty="0" err="1"/>
              <a:t>kitabı</a:t>
            </a:r>
            <a:r>
              <a:rPr lang="en-US" sz="1200" dirty="0"/>
              <a:t> </a:t>
            </a:r>
            <a:r>
              <a:rPr lang="en-US" sz="1200" dirty="0" err="1"/>
              <a:t>bulacağını</a:t>
            </a:r>
            <a:r>
              <a:rPr lang="en-US" sz="1200" dirty="0"/>
              <a:t> </a:t>
            </a:r>
            <a:r>
              <a:rPr lang="en-US" sz="1200" dirty="0" err="1"/>
              <a:t>bilirse</a:t>
            </a:r>
            <a:r>
              <a:rPr lang="en-US" sz="1200" dirty="0"/>
              <a:t> </a:t>
            </a:r>
            <a:r>
              <a:rPr lang="en-US" sz="1200" dirty="0" err="1"/>
              <a:t>çok</a:t>
            </a:r>
            <a:r>
              <a:rPr lang="en-US" sz="1200" dirty="0"/>
              <a:t> </a:t>
            </a:r>
            <a:r>
              <a:rPr lang="en-US" sz="1200" dirty="0" err="1"/>
              <a:t>fazla</a:t>
            </a:r>
            <a:r>
              <a:rPr lang="en-US" sz="1200" dirty="0"/>
              <a:t> </a:t>
            </a:r>
            <a:r>
              <a:rPr lang="en-US" sz="1200" dirty="0" err="1"/>
              <a:t>aramak</a:t>
            </a:r>
            <a:r>
              <a:rPr lang="en-US" sz="1200" dirty="0"/>
              <a:t> </a:t>
            </a:r>
            <a:r>
              <a:rPr lang="en-US" sz="1200" dirty="0" err="1"/>
              <a:t>zorunda</a:t>
            </a:r>
            <a:r>
              <a:rPr lang="en-US" sz="1200" dirty="0"/>
              <a:t> </a:t>
            </a:r>
            <a:r>
              <a:rPr lang="en-US" sz="1200" dirty="0" err="1"/>
              <a:t>kalmaz</a:t>
            </a:r>
            <a:r>
              <a:rPr lang="en-US" sz="1200" dirty="0"/>
              <a:t>.</a:t>
            </a:r>
            <a:endParaRPr lang="tr-TR" sz="1200" dirty="0"/>
          </a:p>
          <a:p>
            <a:pPr marL="0" indent="0" algn="just">
              <a:lnSpc>
                <a:spcPct val="140000"/>
              </a:lnSpc>
              <a:buNone/>
            </a:pPr>
            <a:endParaRPr lang="en-US" sz="1800" b="1" dirty="0"/>
          </a:p>
          <a:p>
            <a:endParaRPr lang="tr-TR" sz="1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2264" y="4295645"/>
            <a:ext cx="6601215" cy="2571750"/>
          </a:xfrm>
          <a:prstGeom prst="rect">
            <a:avLst/>
          </a:prstGeom>
        </p:spPr>
      </p:pic>
    </p:spTree>
    <p:extLst>
      <p:ext uri="{BB962C8B-B14F-4D97-AF65-F5344CB8AC3E}">
        <p14:creationId xmlns:p14="http://schemas.microsoft.com/office/powerpoint/2010/main" val="1994415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dirty="0">
                <a:solidFill>
                  <a:srgbClr val="0000FF"/>
                </a:solidFill>
              </a:rPr>
              <a:t/>
            </a:r>
            <a:br>
              <a:rPr lang="tr-TR" dirty="0">
                <a:solidFill>
                  <a:srgbClr val="0000FF"/>
                </a:solidFill>
              </a:rPr>
            </a:br>
            <a:endParaRPr lang="tr-TR" dirty="0"/>
          </a:p>
        </p:txBody>
      </p:sp>
      <p:sp>
        <p:nvSpPr>
          <p:cNvPr id="6" name="İçerik Yer Tutucusu 3"/>
          <p:cNvSpPr txBox="1">
            <a:spLocks/>
          </p:cNvSpPr>
          <p:nvPr/>
        </p:nvSpPr>
        <p:spPr>
          <a:xfrm>
            <a:off x="152400" y="2612266"/>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u="sng" dirty="0" smtClean="0"/>
              <a:t>Zorbalığa Tanık Olan Öğrenciler</a:t>
            </a:r>
          </a:p>
          <a:p>
            <a:pPr marL="0" indent="0" algn="ctr">
              <a:buFont typeface="Arial" panose="020B0604020202020204" pitchFamily="34" charset="0"/>
              <a:buNone/>
            </a:pPr>
            <a:endParaRPr lang="tr-TR" b="1" i="1" dirty="0" smtClean="0">
              <a:solidFill>
                <a:srgbClr val="3D20E8"/>
              </a:solidFill>
            </a:endParaRPr>
          </a:p>
          <a:p>
            <a:pPr algn="just"/>
            <a:r>
              <a:rPr lang="tr-TR" sz="1800" dirty="0" smtClean="0"/>
              <a:t>Dolaylı olarak zorbalık kurbanıdır.</a:t>
            </a:r>
          </a:p>
          <a:p>
            <a:pPr algn="just"/>
            <a:r>
              <a:rPr lang="tr-TR" sz="1800" dirty="0" smtClean="0"/>
              <a:t>Zorbalığa destek verebilirler.</a:t>
            </a:r>
          </a:p>
          <a:p>
            <a:pPr algn="just"/>
            <a:r>
              <a:rPr lang="tr-TR" sz="1800" dirty="0" smtClean="0"/>
              <a:t>Aslında onların bir şeyleri değiştirme gücü vardır.</a:t>
            </a:r>
          </a:p>
          <a:p>
            <a:pPr algn="just"/>
            <a:r>
              <a:rPr lang="tr-TR" sz="1800" dirty="0" smtClean="0"/>
              <a:t>Zorbalığı anlatmak ispiyonculuk değildir.</a:t>
            </a:r>
          </a:p>
          <a:p>
            <a:pPr algn="just"/>
            <a:r>
              <a:rPr lang="tr-TR" sz="1800" dirty="0"/>
              <a:t>Dolaylı olarak zorbalık kurbanıdır.</a:t>
            </a:r>
          </a:p>
          <a:p>
            <a:pPr algn="just"/>
            <a:r>
              <a:rPr lang="tr-TR" sz="1800" dirty="0"/>
              <a:t>Zorbalığa destek verebilirler.</a:t>
            </a:r>
          </a:p>
          <a:p>
            <a:pPr algn="just"/>
            <a:r>
              <a:rPr lang="tr-TR" sz="1800" dirty="0"/>
              <a:t>Aslında onların bir şeyleri değiştirme gücü vardır.</a:t>
            </a:r>
          </a:p>
          <a:p>
            <a:pPr algn="just"/>
            <a:endParaRPr lang="tr-TR" dirty="0"/>
          </a:p>
          <a:p>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332198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b="1" u="sng" dirty="0" smtClean="0"/>
              <a:t>Zorbalığa nasıl karşılık vermeliyiz?</a:t>
            </a:r>
            <a:endParaRPr lang="tr-TR" b="1" u="sng" dirty="0"/>
          </a:p>
          <a:p>
            <a:pPr marL="0" indent="0">
              <a:buNone/>
            </a:pPr>
            <a:endParaRPr lang="tr-TR" dirty="0">
              <a:solidFill>
                <a:srgbClr val="0000FF"/>
              </a:solidFill>
            </a:endParaRPr>
          </a:p>
          <a:p>
            <a:pPr marL="0" indent="0">
              <a:buNone/>
            </a:pPr>
            <a:r>
              <a:rPr lang="tr-TR" b="1" i="1" dirty="0" smtClean="0"/>
              <a:t>Olması gereken kendini koruma becerisi…</a:t>
            </a:r>
          </a:p>
          <a:p>
            <a:pPr marL="0" indent="0" algn="ctr">
              <a:buNone/>
            </a:pPr>
            <a:r>
              <a:rPr lang="tr-TR" b="1" i="1" dirty="0" smtClean="0"/>
              <a:t>HAYIR DE</a:t>
            </a:r>
          </a:p>
          <a:p>
            <a:pPr marL="0" indent="0" algn="ctr">
              <a:buNone/>
            </a:pPr>
            <a:r>
              <a:rPr lang="tr-TR" b="1" i="1" dirty="0" smtClean="0"/>
              <a:t>YARDIM İSTE (akran desteği)</a:t>
            </a:r>
          </a:p>
          <a:p>
            <a:pPr marL="0" indent="0" algn="ctr">
              <a:buNone/>
            </a:pPr>
            <a:r>
              <a:rPr lang="tr-TR" b="1" i="1" dirty="0" smtClean="0"/>
              <a:t>GÜVENİLİR BİR KİŞİYE ANLAT</a:t>
            </a:r>
          </a:p>
          <a:p>
            <a:pPr marL="0" indent="0">
              <a:buNone/>
            </a:pPr>
            <a:endParaRPr lang="tr-TR" b="1" i="1" dirty="0" smtClean="0"/>
          </a:p>
          <a:p>
            <a:pPr marL="0" indent="0">
              <a:buNone/>
            </a:pPr>
            <a:endParaRPr lang="tr-TR" b="1" i="1" dirty="0" smtClean="0"/>
          </a:p>
        </p:txBody>
      </p:sp>
      <p:sp>
        <p:nvSpPr>
          <p:cNvPr id="6" name="İçerik Yer Tutucusu 3"/>
          <p:cNvSpPr txBox="1">
            <a:spLocks/>
          </p:cNvSpPr>
          <p:nvPr/>
        </p:nvSpPr>
        <p:spPr>
          <a:xfrm>
            <a:off x="1874322" y="4999207"/>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151062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Akran mı Zorba mı?</a:t>
            </a:r>
            <a:endParaRPr lang="tr-TR" b="1" dirty="0">
              <a:solidFill>
                <a:srgbClr val="FF0000"/>
              </a:solidFill>
            </a:endParaRPr>
          </a:p>
        </p:txBody>
      </p:sp>
      <p:sp>
        <p:nvSpPr>
          <p:cNvPr id="4" name="İçerik Yer Tutucusu 3"/>
          <p:cNvSpPr>
            <a:spLocks noGrp="1"/>
          </p:cNvSpPr>
          <p:nvPr>
            <p:ph idx="1"/>
          </p:nvPr>
        </p:nvSpPr>
        <p:spPr/>
        <p:txBody>
          <a:bodyPr>
            <a:normAutofit/>
          </a:bodyPr>
          <a:lstStyle/>
          <a:p>
            <a:pPr marL="0" indent="0">
              <a:buNone/>
            </a:pPr>
            <a:r>
              <a:rPr lang="tr-TR" b="1" u="sng" dirty="0"/>
              <a:t>Yetişkin Müdahalesi Nasıl Olmalı?</a:t>
            </a:r>
          </a:p>
          <a:p>
            <a:pPr marL="0" indent="0">
              <a:buNone/>
            </a:pPr>
            <a:endParaRPr lang="tr-TR" dirty="0">
              <a:solidFill>
                <a:srgbClr val="0000FF"/>
              </a:solidFill>
            </a:endParaRPr>
          </a:p>
          <a:p>
            <a:pPr marL="0" indent="0">
              <a:buNone/>
            </a:pPr>
            <a:r>
              <a:rPr lang="tr-TR" b="1" i="1" dirty="0" smtClean="0"/>
              <a:t>Olması gereken müdahale…</a:t>
            </a:r>
          </a:p>
          <a:p>
            <a:pPr marL="514350" indent="-514350">
              <a:buFont typeface="+mj-lt"/>
              <a:buAutoNum type="arabicPeriod"/>
            </a:pPr>
            <a:r>
              <a:rPr lang="tr-TR" dirty="0" smtClean="0"/>
              <a:t>Çocuğun kendine güvenini güçlendirme</a:t>
            </a:r>
          </a:p>
          <a:p>
            <a:pPr marL="514350" indent="-514350">
              <a:buFont typeface="+mj-lt"/>
              <a:buAutoNum type="arabicPeriod"/>
            </a:pPr>
            <a:r>
              <a:rPr lang="tr-TR" dirty="0" smtClean="0"/>
              <a:t>Çocuğun sosyal ağını güçlendirme</a:t>
            </a:r>
          </a:p>
          <a:p>
            <a:pPr marL="514350" indent="-514350">
              <a:buFont typeface="+mj-lt"/>
              <a:buAutoNum type="arabicPeriod"/>
            </a:pPr>
            <a:r>
              <a:rPr lang="tr-TR" dirty="0" smtClean="0"/>
              <a:t>Akran desteğinin önemini vurgula</a:t>
            </a:r>
          </a:p>
          <a:p>
            <a:pPr marL="514350" indent="-514350">
              <a:buFont typeface="+mj-lt"/>
              <a:buAutoNum type="arabicPeriod"/>
            </a:pPr>
            <a:r>
              <a:rPr lang="tr-TR" dirty="0" smtClean="0"/>
              <a:t>Zorbalığı durdurun</a:t>
            </a:r>
            <a:r>
              <a:rPr lang="tr-TR" dirty="0">
                <a:solidFill>
                  <a:srgbClr val="0000FF"/>
                </a:solidFill>
              </a:rPr>
              <a:t/>
            </a:r>
            <a:br>
              <a:rPr lang="tr-TR" dirty="0">
                <a:solidFill>
                  <a:srgbClr val="0000FF"/>
                </a:solidFill>
              </a:rPr>
            </a:br>
            <a:endParaRPr lang="tr-TR" dirty="0"/>
          </a:p>
        </p:txBody>
      </p:sp>
      <p:sp>
        <p:nvSpPr>
          <p:cNvPr id="6" name="İçerik Yer Tutucusu 3"/>
          <p:cNvSpPr txBox="1">
            <a:spLocks/>
          </p:cNvSpPr>
          <p:nvPr/>
        </p:nvSpPr>
        <p:spPr>
          <a:xfrm>
            <a:off x="1874322" y="4999207"/>
            <a:ext cx="12192000" cy="4398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p>
          <a:p>
            <a:endParaRPr lang="tr-TR" dirty="0"/>
          </a:p>
          <a:p>
            <a:endParaRPr lang="tr-TR" dirty="0"/>
          </a:p>
          <a:p>
            <a:pPr algn="just"/>
            <a:endParaRPr lang="tr-TR" dirty="0" smtClean="0"/>
          </a:p>
          <a:p>
            <a:pPr algn="just"/>
            <a:endParaRPr lang="tr-TR" dirty="0" smtClean="0"/>
          </a:p>
          <a:p>
            <a:pPr marL="0" indent="0" algn="just">
              <a:buFont typeface="Arial" panose="020B0604020202020204" pitchFamily="34" charset="0"/>
              <a:buNone/>
            </a:pPr>
            <a:endParaRPr lang="tr-TR" b="1" dirty="0"/>
          </a:p>
        </p:txBody>
      </p:sp>
    </p:spTree>
    <p:extLst>
      <p:ext uri="{BB962C8B-B14F-4D97-AF65-F5344CB8AC3E}">
        <p14:creationId xmlns:p14="http://schemas.microsoft.com/office/powerpoint/2010/main" val="3615177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Sınavlara Nasıl Hazırlanılır?</a:t>
            </a:r>
            <a:endParaRPr lang="tr-TR" b="1" dirty="0">
              <a:solidFill>
                <a:srgbClr val="FF0000"/>
              </a:solidFill>
            </a:endParaRPr>
          </a:p>
        </p:txBody>
      </p:sp>
      <p:sp>
        <p:nvSpPr>
          <p:cNvPr id="4" name="İçerik Yer Tutucusu 3"/>
          <p:cNvSpPr>
            <a:spLocks noGrp="1"/>
          </p:cNvSpPr>
          <p:nvPr>
            <p:ph idx="1"/>
          </p:nvPr>
        </p:nvSpPr>
        <p:spPr>
          <a:xfrm>
            <a:off x="348916" y="2459866"/>
            <a:ext cx="11273589" cy="4398134"/>
          </a:xfrm>
        </p:spPr>
        <p:txBody>
          <a:bodyPr/>
          <a:lstStyle/>
          <a:p>
            <a:r>
              <a:rPr lang="tr-TR" dirty="0"/>
              <a:t>2.sınıf öğrencileri öncelikle ders çalışacağı belirli bir ortam seçmelidir. Bu seçtiği ortam yeterince havalandırılmış, iyi aydınlatılmış ve sessiz olmalıdır. Ders çalışırken boyuna uygun çalışacağı bir masa ve sandalye olmalıdır. Aynı zamanda ders çalışırken hep aynı yerde ders çalışmalıdır. Ödevlerini düzenli yapmalı ve ödev yaparken  20 dakika  ders süresi 10 dakika mola süresi olmalıdır.</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7278" y="4836913"/>
            <a:ext cx="1883731" cy="1657831"/>
          </a:xfrm>
          <a:prstGeom prst="rect">
            <a:avLst/>
          </a:prstGeom>
        </p:spPr>
      </p:pic>
    </p:spTree>
    <p:extLst>
      <p:ext uri="{BB962C8B-B14F-4D97-AF65-F5344CB8AC3E}">
        <p14:creationId xmlns:p14="http://schemas.microsoft.com/office/powerpoint/2010/main" val="240910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1263" y="2459866"/>
            <a:ext cx="11177338" cy="4398134"/>
          </a:xfrm>
        </p:spPr>
        <p:txBody>
          <a:bodyPr/>
          <a:lstStyle/>
          <a:p>
            <a:r>
              <a:rPr lang="tr-TR" dirty="0"/>
              <a:t>2.sınıf velileri önceden çocuklarıyla birlikte çocuklarının çalışacağı saatleri ve mola saatlerini belirlemeli ve bu saatler konusunda kararlı ve tutarlı olmalıdır. Çalışma zamanlarını çocuklarına 15 dakika önceden hatırlatmalıdır. Ders çalışmaya başlarken çocuklarının yanında bulunmalı veya ilk 15 dakika birlikte çalışarak odaklanmalarına yardımcı olmalıdır.</a:t>
            </a:r>
          </a:p>
          <a:p>
            <a:pPr marL="0" indent="0">
              <a:buNone/>
            </a:pPr>
            <a:endParaRPr lang="tr-TR" dirty="0"/>
          </a:p>
          <a:p>
            <a:endParaRPr lang="tr-TR" dirty="0"/>
          </a:p>
        </p:txBody>
      </p:sp>
      <p:sp>
        <p:nvSpPr>
          <p:cNvPr id="4" name="1 Başlık"/>
          <p:cNvSpPr>
            <a:spLocks noGrp="1"/>
          </p:cNvSpPr>
          <p:nvPr>
            <p:ph type="title"/>
          </p:nvPr>
        </p:nvSpPr>
        <p:spPr/>
        <p:txBody>
          <a:bodyPr>
            <a:normAutofit fontScale="90000"/>
          </a:bodyPr>
          <a:lstStyle/>
          <a:p>
            <a:r>
              <a:rPr lang="tr-TR" b="1" dirty="0" smtClean="0">
                <a:solidFill>
                  <a:srgbClr val="FF0000"/>
                </a:solidFill>
              </a:rPr>
              <a:t>Sınavlara Nasıl Hazırlanılır?</a:t>
            </a:r>
            <a:endParaRPr lang="tr-TR" b="1" dirty="0">
              <a:solidFill>
                <a:srgbClr val="FF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919" y="4711739"/>
            <a:ext cx="3995801" cy="1556714"/>
          </a:xfrm>
          <a:prstGeom prst="rect">
            <a:avLst/>
          </a:prstGeom>
        </p:spPr>
      </p:pic>
    </p:spTree>
    <p:extLst>
      <p:ext uri="{BB962C8B-B14F-4D97-AF65-F5344CB8AC3E}">
        <p14:creationId xmlns:p14="http://schemas.microsoft.com/office/powerpoint/2010/main" val="410612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lstStyle/>
          <a:p>
            <a:r>
              <a:rPr lang="tr-TR" b="1" dirty="0" smtClean="0">
                <a:solidFill>
                  <a:srgbClr val="FF0000"/>
                </a:solidFill>
              </a:rPr>
              <a:t>Öz-Bakım Becerileri</a:t>
            </a:r>
            <a:endParaRPr lang="tr-TR" b="1" dirty="0">
              <a:solidFill>
                <a:srgbClr val="FF0000"/>
              </a:solidFill>
            </a:endParaRPr>
          </a:p>
        </p:txBody>
      </p:sp>
      <p:sp>
        <p:nvSpPr>
          <p:cNvPr id="4" name="İçerik Yer Tutucusu 3"/>
          <p:cNvSpPr>
            <a:spLocks noGrp="1"/>
          </p:cNvSpPr>
          <p:nvPr>
            <p:ph idx="1"/>
          </p:nvPr>
        </p:nvSpPr>
        <p:spPr/>
        <p:txBody>
          <a:bodyPr/>
          <a:lstStyle/>
          <a:p>
            <a:r>
              <a:rPr lang="tr-TR" dirty="0"/>
              <a:t>Her çocuğun yaşına göre yapması beklenen, el yıkama, beslenme, giyinme soyunma gibi günlük rutin işlerin kendisi tarafından karşılanması durumuna öz bakım becerileri denir. </a:t>
            </a:r>
            <a:endParaRPr lang="tr-TR" dirty="0" smtClean="0"/>
          </a:p>
          <a:p>
            <a:r>
              <a:rPr lang="tr-TR" dirty="0" smtClean="0"/>
              <a:t>Çocuğun </a:t>
            </a:r>
            <a:r>
              <a:rPr lang="tr-TR" dirty="0"/>
              <a:t>becerileri kazanması iki biçimde olur. Birincisi çocuğun yetişkinleri gözlemleyerek onları model almasıyla; ikincisi de yetişkinlerin çocuğa destek vermesi süreci ile gerçekleşir.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503" y="4988969"/>
            <a:ext cx="4972832" cy="1869031"/>
          </a:xfrm>
          <a:prstGeom prst="rect">
            <a:avLst/>
          </a:prstGeom>
        </p:spPr>
      </p:pic>
    </p:spTree>
    <p:extLst>
      <p:ext uri="{BB962C8B-B14F-4D97-AF65-F5344CB8AC3E}">
        <p14:creationId xmlns:p14="http://schemas.microsoft.com/office/powerpoint/2010/main" val="415089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741115"/>
            <a:ext cx="10515600" cy="575033"/>
          </a:xfrm>
        </p:spPr>
        <p:txBody>
          <a:bodyPr>
            <a:normAutofit fontScale="90000"/>
          </a:bodyPr>
          <a:lstStyle/>
          <a:p>
            <a:r>
              <a:rPr lang="tr-TR" b="1" dirty="0" smtClean="0">
                <a:solidFill>
                  <a:srgbClr val="FF0000"/>
                </a:solidFill>
              </a:rPr>
              <a:t>   5-7 Yaş Grubundaki Çocuklar</a:t>
            </a:r>
            <a:endParaRPr lang="tr-TR" dirty="0">
              <a:solidFill>
                <a:srgbClr val="FF0000"/>
              </a:solidFill>
            </a:endParaRPr>
          </a:p>
        </p:txBody>
      </p:sp>
      <p:sp>
        <p:nvSpPr>
          <p:cNvPr id="3" name="İçerik Yer Tutucusu 2"/>
          <p:cNvSpPr>
            <a:spLocks noGrp="1"/>
          </p:cNvSpPr>
          <p:nvPr>
            <p:ph idx="1"/>
          </p:nvPr>
        </p:nvSpPr>
        <p:spPr>
          <a:xfrm>
            <a:off x="249382" y="2418303"/>
            <a:ext cx="9019309" cy="4127970"/>
          </a:xfrm>
        </p:spPr>
        <p:txBody>
          <a:bodyPr>
            <a:normAutofit fontScale="77500" lnSpcReduction="20000"/>
          </a:bodyPr>
          <a:lstStyle/>
          <a:p>
            <a:r>
              <a:rPr lang="tr-TR" dirty="0"/>
              <a:t>Kendi kendine giyinir, soyunur.</a:t>
            </a:r>
          </a:p>
          <a:p>
            <a:r>
              <a:rPr lang="tr-TR" dirty="0"/>
              <a:t>-Giysilerinin düğmelerini çözer ilikler.</a:t>
            </a:r>
          </a:p>
          <a:p>
            <a:r>
              <a:rPr lang="tr-TR" dirty="0"/>
              <a:t>-Ayakkabılarını bağlar.</a:t>
            </a:r>
          </a:p>
          <a:p>
            <a:r>
              <a:rPr lang="tr-TR" dirty="0"/>
              <a:t>-Saçlarını tarar.</a:t>
            </a:r>
          </a:p>
          <a:p>
            <a:r>
              <a:rPr lang="tr-TR" dirty="0"/>
              <a:t>-Yemeğini kendi kendine yer.</a:t>
            </a:r>
          </a:p>
          <a:p>
            <a:r>
              <a:rPr lang="tr-TR" dirty="0"/>
              <a:t>-Yemek araç gereçlerini yetişkin gibi kullanır.</a:t>
            </a:r>
          </a:p>
          <a:p>
            <a:r>
              <a:rPr lang="tr-TR" dirty="0"/>
              <a:t>-Bıçak </a:t>
            </a:r>
            <a:r>
              <a:rPr lang="tr-TR" dirty="0" smtClean="0"/>
              <a:t>kullanır</a:t>
            </a:r>
            <a:r>
              <a:rPr lang="tr-TR" dirty="0"/>
              <a:t>.</a:t>
            </a:r>
          </a:p>
          <a:p>
            <a:r>
              <a:rPr lang="tr-TR" dirty="0"/>
              <a:t>-Dişlerini fırçalar.</a:t>
            </a:r>
          </a:p>
          <a:p>
            <a:r>
              <a:rPr lang="tr-TR" dirty="0"/>
              <a:t>-Elini yüzünü yıkar kurular.</a:t>
            </a:r>
          </a:p>
          <a:p>
            <a:r>
              <a:rPr lang="tr-TR" dirty="0"/>
              <a:t>-Tuvalet gereksinimini kendi başına karşılar.</a:t>
            </a:r>
          </a:p>
          <a:p>
            <a:r>
              <a:rPr lang="tr-TR" dirty="0"/>
              <a:t>-Hava Şartlarına uygun giysiler seçer.</a:t>
            </a:r>
          </a:p>
          <a:p>
            <a:endParaRPr lang="tr-TR" dirty="0"/>
          </a:p>
        </p:txBody>
      </p:sp>
    </p:spTree>
    <p:extLst>
      <p:ext uri="{BB962C8B-B14F-4D97-AF65-F5344CB8AC3E}">
        <p14:creationId xmlns:p14="http://schemas.microsoft.com/office/powerpoint/2010/main" val="105688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622C37E-D3B4-4457-988B-E7D28DA52175}"/>
              </a:ext>
            </a:extLst>
          </p:cNvPr>
          <p:cNvSpPr>
            <a:spLocks noGrp="1"/>
          </p:cNvSpPr>
          <p:nvPr>
            <p:ph type="title"/>
          </p:nvPr>
        </p:nvSpPr>
        <p:spPr>
          <a:xfrm>
            <a:off x="348916" y="1750959"/>
            <a:ext cx="10515600" cy="575033"/>
          </a:xfrm>
        </p:spPr>
        <p:txBody>
          <a:bodyPr>
            <a:noAutofit/>
          </a:bodyPr>
          <a:lstStyle/>
          <a:p>
            <a:r>
              <a:rPr lang="tr-TR" sz="3200" b="1" dirty="0">
                <a:solidFill>
                  <a:srgbClr val="FF0000"/>
                </a:solidFill>
              </a:rPr>
              <a:t>Zaman yönetimi hakkında…</a:t>
            </a:r>
            <a:endParaRPr lang="tr-TR" sz="3200" dirty="0"/>
          </a:p>
        </p:txBody>
      </p:sp>
      <p:sp>
        <p:nvSpPr>
          <p:cNvPr id="3" name="İçerik Yer Tutucusu 2">
            <a:extLst>
              <a:ext uri="{FF2B5EF4-FFF2-40B4-BE49-F238E27FC236}">
                <a16:creationId xmlns:a16="http://schemas.microsoft.com/office/drawing/2014/main" xmlns="" id="{DC54E699-8983-453B-B113-9015D7420270}"/>
              </a:ext>
            </a:extLst>
          </p:cNvPr>
          <p:cNvSpPr>
            <a:spLocks noGrp="1"/>
          </p:cNvSpPr>
          <p:nvPr>
            <p:ph idx="1"/>
          </p:nvPr>
        </p:nvSpPr>
        <p:spPr>
          <a:xfrm>
            <a:off x="445168" y="2459866"/>
            <a:ext cx="11746832" cy="4398134"/>
          </a:xfrm>
        </p:spPr>
        <p:txBody>
          <a:bodyPr>
            <a:normAutofit/>
          </a:bodyPr>
          <a:lstStyle/>
          <a:p>
            <a:pPr marL="0" indent="0">
              <a:buNone/>
            </a:pPr>
            <a:r>
              <a:rPr lang="tr-TR" sz="1800" b="1" dirty="0" smtClean="0"/>
              <a:t> </a:t>
            </a:r>
            <a:r>
              <a:rPr lang="en-US" sz="1800" b="1" u="sng" dirty="0" err="1" smtClean="0"/>
              <a:t>Çocuklar</a:t>
            </a:r>
            <a:r>
              <a:rPr lang="en-US" sz="1800" b="1" u="sng" dirty="0" smtClean="0"/>
              <a:t> </a:t>
            </a:r>
            <a:r>
              <a:rPr lang="en-US" sz="1800" b="1" u="sng" dirty="0" err="1"/>
              <a:t>İçin</a:t>
            </a:r>
            <a:r>
              <a:rPr lang="en-US" sz="1800" b="1" u="sng" dirty="0"/>
              <a:t> “</a:t>
            </a:r>
            <a:r>
              <a:rPr lang="en-US" sz="1800" b="1" u="sng" dirty="0" err="1"/>
              <a:t>Boş</a:t>
            </a:r>
            <a:r>
              <a:rPr lang="en-US" sz="1800" b="1" u="sng" dirty="0"/>
              <a:t> </a:t>
            </a:r>
            <a:r>
              <a:rPr lang="en-US" sz="1800" b="1" u="sng" dirty="0" err="1"/>
              <a:t>Zaman</a:t>
            </a:r>
            <a:r>
              <a:rPr lang="en-US" sz="1800" b="1" u="sng" dirty="0"/>
              <a:t>” Ne </a:t>
            </a:r>
            <a:r>
              <a:rPr lang="en-US" sz="1800" b="1" u="sng" dirty="0" smtClean="0"/>
              <a:t>Demektir?</a:t>
            </a:r>
            <a:r>
              <a:rPr lang="tr-TR" sz="1800" u="sng" dirty="0" smtClean="0"/>
              <a:t> </a:t>
            </a:r>
          </a:p>
          <a:p>
            <a:pPr marL="0" indent="0">
              <a:buNone/>
            </a:pPr>
            <a:r>
              <a:rPr lang="tr-TR" sz="1800" dirty="0" smtClean="0"/>
              <a:t>   </a:t>
            </a:r>
            <a:r>
              <a:rPr lang="en-US" sz="1400" dirty="0" smtClean="0"/>
              <a:t>En </a:t>
            </a:r>
            <a:r>
              <a:rPr lang="en-US" sz="1400" dirty="0" err="1"/>
              <a:t>aktif</a:t>
            </a:r>
            <a:r>
              <a:rPr lang="en-US" sz="1400" dirty="0"/>
              <a:t> </a:t>
            </a:r>
            <a:r>
              <a:rPr lang="en-US" sz="1400" dirty="0" err="1"/>
              <a:t>çocuk</a:t>
            </a:r>
            <a:r>
              <a:rPr lang="en-US" sz="1400" dirty="0"/>
              <a:t> bile </a:t>
            </a:r>
            <a:r>
              <a:rPr lang="en-US" sz="1400" dirty="0" err="1"/>
              <a:t>kendisi</a:t>
            </a:r>
            <a:r>
              <a:rPr lang="en-US" sz="1400" dirty="0"/>
              <a:t> </a:t>
            </a:r>
            <a:r>
              <a:rPr lang="en-US" sz="1400" dirty="0" err="1"/>
              <a:t>için</a:t>
            </a:r>
            <a:r>
              <a:rPr lang="en-US" sz="1400" dirty="0"/>
              <a:t> </a:t>
            </a:r>
            <a:r>
              <a:rPr lang="en-US" sz="1400" dirty="0" err="1"/>
              <a:t>boş</a:t>
            </a:r>
            <a:r>
              <a:rPr lang="en-US" sz="1400" dirty="0"/>
              <a:t> </a:t>
            </a:r>
            <a:r>
              <a:rPr lang="en-US" sz="1400" dirty="0" err="1"/>
              <a:t>zamana</a:t>
            </a:r>
            <a:r>
              <a:rPr lang="en-US" sz="1400" dirty="0"/>
              <a:t> </a:t>
            </a:r>
            <a:r>
              <a:rPr lang="en-US" sz="1400" dirty="0" err="1"/>
              <a:t>ihtiyaç</a:t>
            </a:r>
            <a:r>
              <a:rPr lang="en-US" sz="1400" dirty="0"/>
              <a:t> </a:t>
            </a:r>
            <a:r>
              <a:rPr lang="en-US" sz="1400" dirty="0" err="1"/>
              <a:t>duyar</a:t>
            </a:r>
            <a:r>
              <a:rPr lang="en-US" sz="1400" dirty="0"/>
              <a:t>. Örneğin </a:t>
            </a:r>
            <a:r>
              <a:rPr lang="en-US" sz="1400" dirty="0" err="1"/>
              <a:t>odasında</a:t>
            </a:r>
            <a:r>
              <a:rPr lang="en-US" sz="1400" dirty="0"/>
              <a:t> </a:t>
            </a:r>
            <a:r>
              <a:rPr lang="en-US" sz="1400" dirty="0" err="1"/>
              <a:t>oturup</a:t>
            </a:r>
            <a:r>
              <a:rPr lang="en-US" sz="1400" dirty="0"/>
              <a:t> </a:t>
            </a:r>
            <a:r>
              <a:rPr lang="en-US" sz="1400" dirty="0" err="1"/>
              <a:t>çizgi</a:t>
            </a:r>
            <a:r>
              <a:rPr lang="en-US" sz="1400" dirty="0"/>
              <a:t> roman </a:t>
            </a:r>
            <a:r>
              <a:rPr lang="en-US" sz="1400" dirty="0" err="1"/>
              <a:t>okumak</a:t>
            </a:r>
            <a:r>
              <a:rPr lang="en-US" sz="1400" dirty="0"/>
              <a:t> </a:t>
            </a:r>
            <a:r>
              <a:rPr lang="en-US" sz="1400" dirty="0" err="1"/>
              <a:t>veya</a:t>
            </a:r>
            <a:r>
              <a:rPr lang="en-US" sz="1400" dirty="0"/>
              <a:t> bir </a:t>
            </a:r>
            <a:r>
              <a:rPr lang="en-US" sz="1400" dirty="0" err="1"/>
              <a:t>kitap</a:t>
            </a:r>
            <a:r>
              <a:rPr lang="en-US" sz="1400" dirty="0"/>
              <a:t> </a:t>
            </a:r>
            <a:r>
              <a:rPr lang="en-US" sz="1400" dirty="0" err="1"/>
              <a:t>karıştırmak</a:t>
            </a:r>
            <a:r>
              <a:rPr lang="en-US" sz="1400" dirty="0"/>
              <a:t> </a:t>
            </a:r>
            <a:r>
              <a:rPr lang="en-US" sz="1400" dirty="0" err="1"/>
              <a:t>için</a:t>
            </a:r>
            <a:r>
              <a:rPr lang="en-US" sz="1400" dirty="0"/>
              <a:t> </a:t>
            </a:r>
            <a:r>
              <a:rPr lang="en-US" sz="1400" dirty="0" err="1"/>
              <a:t>veya</a:t>
            </a:r>
            <a:r>
              <a:rPr lang="en-US" sz="1400" dirty="0"/>
              <a:t> </a:t>
            </a:r>
            <a:r>
              <a:rPr lang="en-US" sz="1400" dirty="0" err="1"/>
              <a:t>televizyonda</a:t>
            </a:r>
            <a:r>
              <a:rPr lang="en-US" sz="1400" dirty="0"/>
              <a:t> bir </a:t>
            </a:r>
            <a:r>
              <a:rPr lang="en-US" sz="1400" dirty="0" err="1"/>
              <a:t>çizgi</a:t>
            </a:r>
            <a:r>
              <a:rPr lang="en-US" sz="1400" dirty="0"/>
              <a:t> film </a:t>
            </a:r>
            <a:r>
              <a:rPr lang="en-US" sz="1400" dirty="0" err="1"/>
              <a:t>seyretmek</a:t>
            </a:r>
            <a:r>
              <a:rPr lang="en-US" sz="1400" dirty="0"/>
              <a:t> </a:t>
            </a:r>
            <a:r>
              <a:rPr lang="en-US" sz="1400" dirty="0" err="1"/>
              <a:t>için</a:t>
            </a:r>
            <a:r>
              <a:rPr lang="en-US" sz="1400" dirty="0" smtClean="0"/>
              <a:t>.</a:t>
            </a:r>
            <a:endParaRPr lang="tr-TR" sz="1400" dirty="0" smtClean="0"/>
          </a:p>
          <a:p>
            <a:pPr marL="0" indent="0">
              <a:buNone/>
            </a:pPr>
            <a:r>
              <a:rPr lang="en-US" sz="1400" dirty="0" smtClean="0"/>
              <a:t> </a:t>
            </a:r>
            <a:r>
              <a:rPr lang="en-US" sz="1400" dirty="0" err="1"/>
              <a:t>Gerçek</a:t>
            </a:r>
            <a:r>
              <a:rPr lang="en-US" sz="1400" dirty="0"/>
              <a:t> </a:t>
            </a:r>
            <a:r>
              <a:rPr lang="en-US" sz="1400" dirty="0" err="1"/>
              <a:t>yaratıcılık</a:t>
            </a:r>
            <a:r>
              <a:rPr lang="en-US" sz="1400" dirty="0"/>
              <a:t> </a:t>
            </a:r>
            <a:r>
              <a:rPr lang="en-US" sz="1400" dirty="0" err="1"/>
              <a:t>devamlı</a:t>
            </a:r>
            <a:r>
              <a:rPr lang="en-US" sz="1400" dirty="0"/>
              <a:t> </a:t>
            </a:r>
            <a:r>
              <a:rPr lang="en-US" sz="1400" dirty="0" err="1"/>
              <a:t>uyarılmakla</a:t>
            </a:r>
            <a:r>
              <a:rPr lang="en-US" sz="1400" dirty="0"/>
              <a:t> </a:t>
            </a:r>
            <a:r>
              <a:rPr lang="en-US" sz="1400" dirty="0" err="1"/>
              <a:t>değil</a:t>
            </a:r>
            <a:r>
              <a:rPr lang="en-US" sz="1400" dirty="0"/>
              <a:t> </a:t>
            </a:r>
            <a:r>
              <a:rPr lang="en-US" sz="1400" dirty="0" err="1"/>
              <a:t>yaşanılanı</a:t>
            </a:r>
            <a:r>
              <a:rPr lang="en-US" sz="1400" dirty="0"/>
              <a:t> </a:t>
            </a:r>
            <a:r>
              <a:rPr lang="en-US" sz="1400" dirty="0" err="1"/>
              <a:t>işlemekle</a:t>
            </a:r>
            <a:r>
              <a:rPr lang="en-US" sz="1400" dirty="0"/>
              <a:t> </a:t>
            </a:r>
            <a:r>
              <a:rPr lang="en-US" sz="1400" dirty="0" err="1"/>
              <a:t>gelişir</a:t>
            </a:r>
            <a:r>
              <a:rPr lang="en-US" sz="1400" dirty="0"/>
              <a:t>. </a:t>
            </a:r>
            <a:r>
              <a:rPr lang="en-US" sz="1400" dirty="0" err="1"/>
              <a:t>Çok</a:t>
            </a:r>
            <a:r>
              <a:rPr lang="en-US" sz="1400" dirty="0"/>
              <a:t> </a:t>
            </a:r>
            <a:r>
              <a:rPr lang="en-US" sz="1400" dirty="0" err="1"/>
              <a:t>ufak</a:t>
            </a:r>
            <a:r>
              <a:rPr lang="en-US" sz="1400" dirty="0"/>
              <a:t> bir </a:t>
            </a:r>
            <a:r>
              <a:rPr lang="en-US" sz="1400" dirty="0" err="1"/>
              <a:t>çocuk</a:t>
            </a:r>
            <a:r>
              <a:rPr lang="en-US" sz="1400" dirty="0"/>
              <a:t> </a:t>
            </a:r>
            <a:r>
              <a:rPr lang="en-US" sz="1400" dirty="0" err="1"/>
              <a:t>bu</a:t>
            </a:r>
            <a:r>
              <a:rPr lang="en-US" sz="1400" dirty="0"/>
              <a:t> </a:t>
            </a:r>
            <a:r>
              <a:rPr lang="en-US" sz="1400" dirty="0" err="1"/>
              <a:t>işlemin</a:t>
            </a:r>
            <a:r>
              <a:rPr lang="en-US" sz="1400" dirty="0"/>
              <a:t> </a:t>
            </a:r>
            <a:r>
              <a:rPr lang="en-US" sz="1400" dirty="0" err="1"/>
              <a:t>nasıl</a:t>
            </a:r>
            <a:r>
              <a:rPr lang="en-US" sz="1400" dirty="0"/>
              <a:t> </a:t>
            </a:r>
            <a:r>
              <a:rPr lang="en-US" sz="1400" dirty="0" err="1"/>
              <a:t>gerçekleştiğini</a:t>
            </a:r>
            <a:r>
              <a:rPr lang="en-US" sz="1400" dirty="0"/>
              <a:t> </a:t>
            </a:r>
            <a:r>
              <a:rPr lang="en-US" sz="1400" dirty="0" err="1"/>
              <a:t>bize</a:t>
            </a:r>
            <a:r>
              <a:rPr lang="en-US" sz="1400" dirty="0"/>
              <a:t> </a:t>
            </a:r>
            <a:r>
              <a:rPr lang="en-US" sz="1400" dirty="0" err="1"/>
              <a:t>çok</a:t>
            </a:r>
            <a:r>
              <a:rPr lang="en-US" sz="1400" dirty="0"/>
              <a:t> </a:t>
            </a:r>
            <a:r>
              <a:rPr lang="en-US" sz="1400" dirty="0" err="1"/>
              <a:t>güzel</a:t>
            </a:r>
            <a:r>
              <a:rPr lang="en-US" sz="1400" dirty="0"/>
              <a:t> </a:t>
            </a:r>
            <a:r>
              <a:rPr lang="en-US" sz="1400" dirty="0" err="1"/>
              <a:t>gösterir</a:t>
            </a:r>
            <a:r>
              <a:rPr lang="en-US" sz="1400" dirty="0"/>
              <a:t>. Bir </a:t>
            </a:r>
            <a:r>
              <a:rPr lang="en-US" sz="1400" dirty="0" err="1"/>
              <a:t>şey</a:t>
            </a:r>
            <a:r>
              <a:rPr lang="en-US" sz="1400" dirty="0"/>
              <a:t> </a:t>
            </a:r>
            <a:r>
              <a:rPr lang="en-US" sz="1400" dirty="0" err="1"/>
              <a:t>yaşar</a:t>
            </a:r>
            <a:r>
              <a:rPr lang="en-US" sz="1400" dirty="0"/>
              <a:t>, </a:t>
            </a:r>
            <a:r>
              <a:rPr lang="en-US" sz="1400" dirty="0" err="1"/>
              <a:t>öğrenir</a:t>
            </a:r>
            <a:r>
              <a:rPr lang="en-US" sz="1400" dirty="0"/>
              <a:t> ve </a:t>
            </a:r>
            <a:r>
              <a:rPr lang="en-US" sz="1400" dirty="0" err="1"/>
              <a:t>öğrendiğini</a:t>
            </a:r>
            <a:r>
              <a:rPr lang="en-US" sz="1400" dirty="0"/>
              <a:t> </a:t>
            </a:r>
            <a:r>
              <a:rPr lang="en-US" sz="1400" dirty="0" err="1"/>
              <a:t>yapana</a:t>
            </a:r>
            <a:r>
              <a:rPr lang="en-US" sz="1400" dirty="0"/>
              <a:t> </a:t>
            </a:r>
            <a:r>
              <a:rPr lang="en-US" sz="1400" dirty="0" err="1"/>
              <a:t>kadar</a:t>
            </a:r>
            <a:r>
              <a:rPr lang="en-US" sz="1400" dirty="0"/>
              <a:t> </a:t>
            </a:r>
            <a:r>
              <a:rPr lang="en-US" sz="1400" dirty="0" err="1"/>
              <a:t>uygulamaya</a:t>
            </a:r>
            <a:r>
              <a:rPr lang="en-US" sz="1400" dirty="0"/>
              <a:t> </a:t>
            </a:r>
            <a:r>
              <a:rPr lang="en-US" sz="1400" dirty="0" err="1"/>
              <a:t>çalışır</a:t>
            </a:r>
            <a:r>
              <a:rPr lang="en-US" sz="1400" dirty="0"/>
              <a:t>. </a:t>
            </a:r>
            <a:r>
              <a:rPr lang="en-US" sz="1400" dirty="0" err="1"/>
              <a:t>Örneğin</a:t>
            </a:r>
            <a:r>
              <a:rPr lang="en-US" sz="1400" dirty="0"/>
              <a:t> her </a:t>
            </a:r>
            <a:r>
              <a:rPr lang="en-US" sz="1400" dirty="0" err="1"/>
              <a:t>seferinde</a:t>
            </a:r>
            <a:r>
              <a:rPr lang="en-US" sz="1400" dirty="0"/>
              <a:t> </a:t>
            </a:r>
            <a:r>
              <a:rPr lang="en-US" sz="1400" dirty="0" err="1"/>
              <a:t>ayaklarının</a:t>
            </a:r>
            <a:r>
              <a:rPr lang="en-US" sz="1400" dirty="0"/>
              <a:t> </a:t>
            </a:r>
            <a:r>
              <a:rPr lang="en-US" sz="1400" dirty="0" err="1"/>
              <a:t>üzerinde</a:t>
            </a:r>
            <a:r>
              <a:rPr lang="en-US" sz="1400" dirty="0"/>
              <a:t> </a:t>
            </a:r>
            <a:r>
              <a:rPr lang="en-US" sz="1400" dirty="0" err="1"/>
              <a:t>durmaya</a:t>
            </a:r>
            <a:r>
              <a:rPr lang="en-US" sz="1400" dirty="0"/>
              <a:t> </a:t>
            </a:r>
            <a:r>
              <a:rPr lang="en-US" sz="1400" dirty="0" err="1"/>
              <a:t>çalışır</a:t>
            </a:r>
            <a:r>
              <a:rPr lang="en-US" sz="1400" dirty="0"/>
              <a:t> </a:t>
            </a:r>
            <a:r>
              <a:rPr lang="en-US" sz="1400" dirty="0" err="1"/>
              <a:t>belki</a:t>
            </a:r>
            <a:r>
              <a:rPr lang="en-US" sz="1400" dirty="0"/>
              <a:t> on </a:t>
            </a:r>
            <a:r>
              <a:rPr lang="en-US" sz="1400" dirty="0" err="1"/>
              <a:t>defa</a:t>
            </a:r>
            <a:r>
              <a:rPr lang="en-US" sz="1400" dirty="0"/>
              <a:t> </a:t>
            </a:r>
            <a:r>
              <a:rPr lang="en-US" sz="1400" dirty="0" err="1"/>
              <a:t>yere</a:t>
            </a:r>
            <a:r>
              <a:rPr lang="en-US" sz="1400" dirty="0"/>
              <a:t> </a:t>
            </a:r>
            <a:r>
              <a:rPr lang="en-US" sz="1400" dirty="0" err="1"/>
              <a:t>düşer</a:t>
            </a:r>
            <a:r>
              <a:rPr lang="en-US" sz="1400" dirty="0"/>
              <a:t> </a:t>
            </a:r>
            <a:r>
              <a:rPr lang="en-US" sz="1400" dirty="0" err="1"/>
              <a:t>ama</a:t>
            </a:r>
            <a:r>
              <a:rPr lang="en-US" sz="1400" dirty="0"/>
              <a:t> </a:t>
            </a:r>
            <a:r>
              <a:rPr lang="en-US" sz="1400" dirty="0" err="1"/>
              <a:t>yeniden</a:t>
            </a:r>
            <a:r>
              <a:rPr lang="en-US" sz="1400" dirty="0"/>
              <a:t> </a:t>
            </a:r>
            <a:r>
              <a:rPr lang="en-US" sz="1400" dirty="0" err="1"/>
              <a:t>kalkar</a:t>
            </a:r>
            <a:r>
              <a:rPr lang="en-US" sz="1400" dirty="0"/>
              <a:t> </a:t>
            </a:r>
            <a:r>
              <a:rPr lang="en-US" sz="1400" dirty="0" err="1"/>
              <a:t>çünkü</a:t>
            </a:r>
            <a:r>
              <a:rPr lang="en-US" sz="1400" dirty="0"/>
              <a:t> </a:t>
            </a:r>
            <a:r>
              <a:rPr lang="en-US" sz="1400" dirty="0" err="1"/>
              <a:t>doğa</a:t>
            </a:r>
            <a:r>
              <a:rPr lang="en-US" sz="1400" dirty="0"/>
              <a:t> </a:t>
            </a:r>
            <a:r>
              <a:rPr lang="en-US" sz="1400" dirty="0" err="1"/>
              <a:t>ona</a:t>
            </a:r>
            <a:r>
              <a:rPr lang="en-US" sz="1400" dirty="0"/>
              <a:t>, </a:t>
            </a:r>
            <a:r>
              <a:rPr lang="en-US" sz="1400" dirty="0" err="1"/>
              <a:t>yapabilene</a:t>
            </a:r>
            <a:r>
              <a:rPr lang="en-US" sz="1400" dirty="0"/>
              <a:t> </a:t>
            </a:r>
            <a:r>
              <a:rPr lang="en-US" sz="1400" dirty="0" err="1"/>
              <a:t>kadar</a:t>
            </a:r>
            <a:r>
              <a:rPr lang="en-US" sz="1400" dirty="0"/>
              <a:t> </a:t>
            </a:r>
            <a:r>
              <a:rPr lang="en-US" sz="1400" dirty="0" err="1"/>
              <a:t>deneme</a:t>
            </a:r>
            <a:r>
              <a:rPr lang="en-US" sz="1400" dirty="0"/>
              <a:t> </a:t>
            </a:r>
            <a:r>
              <a:rPr lang="en-US" sz="1400" dirty="0" err="1"/>
              <a:t>özelliğini</a:t>
            </a:r>
            <a:r>
              <a:rPr lang="en-US" sz="1400" dirty="0"/>
              <a:t> </a:t>
            </a:r>
            <a:r>
              <a:rPr lang="en-US" sz="1400" dirty="0" err="1"/>
              <a:t>vermiştir</a:t>
            </a:r>
            <a:r>
              <a:rPr lang="en-US" sz="1400" dirty="0"/>
              <a:t>. Bu durum </a:t>
            </a:r>
            <a:r>
              <a:rPr lang="en-US" sz="1400" dirty="0" err="1"/>
              <a:t>büyük</a:t>
            </a:r>
            <a:r>
              <a:rPr lang="en-US" sz="1400" dirty="0"/>
              <a:t> </a:t>
            </a:r>
            <a:r>
              <a:rPr lang="en-US" sz="1400" dirty="0" err="1"/>
              <a:t>çocuklarda</a:t>
            </a:r>
            <a:r>
              <a:rPr lang="en-US" sz="1400" dirty="0"/>
              <a:t> </a:t>
            </a:r>
            <a:r>
              <a:rPr lang="en-US" sz="1400" dirty="0" err="1"/>
              <a:t>neden</a:t>
            </a:r>
            <a:r>
              <a:rPr lang="en-US" sz="1400" dirty="0"/>
              <a:t> </a:t>
            </a:r>
            <a:r>
              <a:rPr lang="en-US" sz="1400" dirty="0" err="1"/>
              <a:t>farklı</a:t>
            </a:r>
            <a:r>
              <a:rPr lang="en-US" sz="1400" dirty="0"/>
              <a:t> </a:t>
            </a:r>
            <a:r>
              <a:rPr lang="en-US" sz="1400" dirty="0" err="1"/>
              <a:t>olsun</a:t>
            </a:r>
            <a:r>
              <a:rPr lang="en-US" sz="1400" dirty="0"/>
              <a:t>? </a:t>
            </a:r>
            <a:endParaRPr lang="en-US" sz="1400" b="1" dirty="0"/>
          </a:p>
          <a:p>
            <a:endParaRPr lang="tr-TR" sz="1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993" y="4081430"/>
            <a:ext cx="6501008" cy="2697205"/>
          </a:xfrm>
          <a:prstGeom prst="rect">
            <a:avLst/>
          </a:prstGeom>
        </p:spPr>
      </p:pic>
    </p:spTree>
    <p:extLst>
      <p:ext uri="{BB962C8B-B14F-4D97-AF65-F5344CB8AC3E}">
        <p14:creationId xmlns:p14="http://schemas.microsoft.com/office/powerpoint/2010/main" val="3046184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2506" y="1568230"/>
            <a:ext cx="10515600" cy="906917"/>
          </a:xfrm>
        </p:spPr>
        <p:txBody>
          <a:bodyPr>
            <a:normAutofit/>
          </a:bodyPr>
          <a:lstStyle/>
          <a:p>
            <a:r>
              <a:rPr lang="tr-TR" sz="4000" b="1" dirty="0">
                <a:solidFill>
                  <a:srgbClr val="FF0000"/>
                </a:solidFill>
              </a:rPr>
              <a:t>Temel Okul Kuralları…</a:t>
            </a:r>
          </a:p>
        </p:txBody>
      </p:sp>
      <p:sp>
        <p:nvSpPr>
          <p:cNvPr id="4" name="İçerik Yer Tutucusu 3"/>
          <p:cNvSpPr>
            <a:spLocks noGrp="1"/>
          </p:cNvSpPr>
          <p:nvPr>
            <p:ph idx="1"/>
          </p:nvPr>
        </p:nvSpPr>
        <p:spPr>
          <a:xfrm>
            <a:off x="367902" y="2673668"/>
            <a:ext cx="11456195" cy="4398134"/>
          </a:xfrm>
        </p:spPr>
        <p:txBody>
          <a:bodyPr/>
          <a:lstStyle/>
          <a:p>
            <a:pPr marL="0" indent="0" algn="just">
              <a:buNone/>
            </a:pPr>
            <a:r>
              <a:rPr lang="tr-TR" altLang="tr-TR" sz="1800" dirty="0"/>
              <a:t>Okulda düzenin oluşması, sınıflarda etkili bir öğrenmenin gerçekleşmesi için tüm sınıfların uyması gereken kuralların belirlenmesi gerekmektedir. İlkokul öğrencileri gelişim özelliklerinden kaynaklı, kuralları uzun süre akıllarında tutmakta zorlanabilirler. Bu sebeple 2. sınıfa başlayan öğrenciye okulun başlangıcında yapılacak ilk işlerden biri okul kurallarının ve sınıf kurallarının hatırlatılması olmalıdır. </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1946" y="4191000"/>
            <a:ext cx="4867275" cy="2667000"/>
          </a:xfrm>
          <a:prstGeom prst="rect">
            <a:avLst/>
          </a:prstGeom>
        </p:spPr>
      </p:pic>
    </p:spTree>
    <p:extLst>
      <p:ext uri="{BB962C8B-B14F-4D97-AF65-F5344CB8AC3E}">
        <p14:creationId xmlns:p14="http://schemas.microsoft.com/office/powerpoint/2010/main" val="241395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8758" y="1484009"/>
            <a:ext cx="10515600" cy="906917"/>
          </a:xfrm>
        </p:spPr>
        <p:txBody>
          <a:bodyPr>
            <a:normAutofit/>
          </a:bodyPr>
          <a:lstStyle/>
          <a:p>
            <a:r>
              <a:rPr lang="tr-TR" sz="4000"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fontScale="92500" lnSpcReduction="20000"/>
          </a:bodyPr>
          <a:lstStyle/>
          <a:p>
            <a:pPr marL="0" indent="0" algn="just">
              <a:buNone/>
            </a:pPr>
            <a:r>
              <a:rPr lang="tr-TR" altLang="tr-TR" sz="2100" dirty="0"/>
              <a:t>Kuralları oluştururken, öğrenciler açısından kuralların uygulanabilirliğini arttırmak için aşağıdaki hususlara dikkat edilmelidir. </a:t>
            </a:r>
          </a:p>
          <a:p>
            <a:pPr algn="l">
              <a:buFont typeface="Arial" panose="020B0604020202020204" pitchFamily="34" charset="0"/>
              <a:buChar char="•"/>
            </a:pPr>
            <a:r>
              <a:rPr lang="tr-TR" sz="1900" b="0" i="0" dirty="0">
                <a:solidFill>
                  <a:srgbClr val="212121"/>
                </a:solidFill>
                <a:effectLst/>
              </a:rPr>
              <a:t>Kurallar ilk derste belirlenir.</a:t>
            </a:r>
          </a:p>
          <a:p>
            <a:pPr algn="l">
              <a:buFont typeface="Arial" panose="020B0604020202020204" pitchFamily="34" charset="0"/>
              <a:buChar char="•"/>
            </a:pPr>
            <a:r>
              <a:rPr lang="tr-TR" sz="1900" b="0" i="0" dirty="0">
                <a:solidFill>
                  <a:srgbClr val="212121"/>
                </a:solidFill>
                <a:effectLst/>
              </a:rPr>
              <a:t>Kural sayısı 1. sınıfa göre arttırılabilir ancak yine de çok fazla olmamalıdır.</a:t>
            </a:r>
          </a:p>
          <a:p>
            <a:pPr algn="l">
              <a:buFont typeface="Arial" panose="020B0604020202020204" pitchFamily="34" charset="0"/>
              <a:buChar char="•"/>
            </a:pPr>
            <a:r>
              <a:rPr lang="tr-TR" sz="1900" b="0" i="0" dirty="0">
                <a:solidFill>
                  <a:srgbClr val="212121"/>
                </a:solidFill>
                <a:effectLst/>
              </a:rPr>
              <a:t>Kurallar zamanla değişebilir. 1. sınıfta belirlenen ve artık işlevini kaybetmiş olan kurallar çıkarılabilir ya da değiştirilebilir. Ayrıca yeni ihtiyaç duyulan konularla ilgili kurallar eklenmelidir. </a:t>
            </a:r>
          </a:p>
          <a:p>
            <a:pPr algn="l">
              <a:buFont typeface="Arial" panose="020B0604020202020204" pitchFamily="34" charset="0"/>
              <a:buChar char="•"/>
            </a:pPr>
            <a:r>
              <a:rPr lang="tr-TR" sz="1900" b="0" i="0" dirty="0">
                <a:solidFill>
                  <a:srgbClr val="212121"/>
                </a:solidFill>
                <a:effectLst/>
              </a:rPr>
              <a:t>Kurallar nesnel ve belirli olmalıdır.</a:t>
            </a:r>
          </a:p>
          <a:p>
            <a:pPr algn="l">
              <a:buFont typeface="Arial" panose="020B0604020202020204" pitchFamily="34" charset="0"/>
              <a:buChar char="•"/>
            </a:pPr>
            <a:r>
              <a:rPr lang="tr-TR" sz="1900" b="0" i="0" dirty="0">
                <a:solidFill>
                  <a:srgbClr val="212121"/>
                </a:solidFill>
                <a:effectLst/>
              </a:rPr>
              <a:t>Kurallar amaca dönük olmalıdır.</a:t>
            </a:r>
          </a:p>
          <a:p>
            <a:pPr algn="l">
              <a:buFont typeface="Arial" panose="020B0604020202020204" pitchFamily="34" charset="0"/>
              <a:buChar char="•"/>
            </a:pPr>
            <a:r>
              <a:rPr lang="tr-TR" sz="1900" b="0" i="0" dirty="0">
                <a:solidFill>
                  <a:srgbClr val="212121"/>
                </a:solidFill>
                <a:effectLst/>
              </a:rPr>
              <a:t>Kurallar yazılırken öğrencilerin anlayabileceği açık , net ve anlaşabilir şekilde yazılmalıdır.</a:t>
            </a:r>
          </a:p>
          <a:p>
            <a:pPr algn="l">
              <a:buFont typeface="Arial" panose="020B0604020202020204" pitchFamily="34" charset="0"/>
              <a:buChar char="•"/>
            </a:pPr>
            <a:r>
              <a:rPr lang="tr-TR" sz="1900" b="0" i="0" dirty="0">
                <a:solidFill>
                  <a:srgbClr val="212121"/>
                </a:solidFill>
                <a:effectLst/>
              </a:rPr>
              <a:t>Kuralların önemi ve öğrencilere olan yararları açıklanmalıdır.</a:t>
            </a:r>
          </a:p>
          <a:p>
            <a:pPr algn="l">
              <a:buFont typeface="Arial" panose="020B0604020202020204" pitchFamily="34" charset="0"/>
              <a:buChar char="•"/>
            </a:pPr>
            <a:r>
              <a:rPr lang="tr-TR" sz="1900" b="0" i="0" dirty="0">
                <a:solidFill>
                  <a:srgbClr val="212121"/>
                </a:solidFill>
                <a:effectLst/>
              </a:rPr>
              <a:t>Kurallar belirlenirken olumlu ifadeler ile oluşmalıdır.</a:t>
            </a:r>
          </a:p>
          <a:p>
            <a:pPr marL="0" indent="0" algn="l">
              <a:buNone/>
            </a:pPr>
            <a:r>
              <a:rPr lang="tr-TR" sz="1900" b="0" i="0" dirty="0">
                <a:solidFill>
                  <a:srgbClr val="212121"/>
                </a:solidFill>
                <a:effectLst/>
              </a:rPr>
              <a:t>	Örnek : Yerlere çöp atmayalım (Yanlış İfade )</a:t>
            </a:r>
          </a:p>
          <a:p>
            <a:pPr marL="0" indent="0" algn="l">
              <a:buNone/>
            </a:pPr>
            <a:r>
              <a:rPr lang="tr-TR" sz="1900" b="0" i="0" dirty="0">
                <a:solidFill>
                  <a:srgbClr val="212121"/>
                </a:solidFill>
                <a:effectLst/>
              </a:rPr>
              <a:t>	Örnek : Çöpleri çöp kutusuna atalım (Doğru İfade) </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196554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0632" y="1508072"/>
            <a:ext cx="10515600" cy="906917"/>
          </a:xfrm>
        </p:spPr>
        <p:txBody>
          <a:bodyPr>
            <a:normAutofit/>
          </a:bodyPr>
          <a:lstStyle/>
          <a:p>
            <a:r>
              <a:rPr lang="tr-TR" sz="4000" b="1" dirty="0">
                <a:solidFill>
                  <a:srgbClr val="FF0000"/>
                </a:solidFill>
              </a:rPr>
              <a:t>Temel Okul Kuralları…</a:t>
            </a:r>
          </a:p>
        </p:txBody>
      </p:sp>
      <p:sp>
        <p:nvSpPr>
          <p:cNvPr id="4" name="İçerik Yer Tutucusu 3"/>
          <p:cNvSpPr>
            <a:spLocks noGrp="1"/>
          </p:cNvSpPr>
          <p:nvPr>
            <p:ph idx="1"/>
          </p:nvPr>
        </p:nvSpPr>
        <p:spPr>
          <a:xfrm>
            <a:off x="367902" y="2328166"/>
            <a:ext cx="11755272" cy="4682234"/>
          </a:xfrm>
        </p:spPr>
        <p:txBody>
          <a:bodyPr>
            <a:normAutofit/>
          </a:bodyPr>
          <a:lstStyle/>
          <a:p>
            <a:pPr marL="0" indent="0" algn="just">
              <a:buNone/>
            </a:pPr>
            <a:r>
              <a:rPr lang="tr-TR" altLang="tr-TR" sz="2100" dirty="0"/>
              <a:t>Eğer öğrenci kurala uymazsa,</a:t>
            </a:r>
          </a:p>
          <a:p>
            <a:pPr algn="l">
              <a:buFont typeface="+mj-lt"/>
              <a:buAutoNum type="arabicPeriod"/>
            </a:pPr>
            <a:r>
              <a:rPr lang="tr-TR" sz="1800" b="0" i="0" dirty="0">
                <a:solidFill>
                  <a:srgbClr val="212121"/>
                </a:solidFill>
                <a:effectLst/>
              </a:rPr>
              <a:t>Davranış ilk kez meydana geliyor ise görmezden gelinir. </a:t>
            </a:r>
          </a:p>
          <a:p>
            <a:pPr algn="l">
              <a:buFont typeface="+mj-lt"/>
              <a:buAutoNum type="arabicPeriod"/>
            </a:pPr>
            <a:r>
              <a:rPr lang="tr-TR" sz="1800" b="0" i="0" dirty="0">
                <a:solidFill>
                  <a:srgbClr val="212121"/>
                </a:solidFill>
                <a:effectLst/>
              </a:rPr>
              <a:t>Öğretmen tarafından kuralın hatırlatılması gerekir.</a:t>
            </a:r>
          </a:p>
          <a:p>
            <a:pPr algn="l">
              <a:buFont typeface="+mj-lt"/>
              <a:buAutoNum type="arabicPeriod"/>
            </a:pPr>
            <a:r>
              <a:rPr lang="tr-TR" sz="1800" b="0" i="0" dirty="0">
                <a:solidFill>
                  <a:srgbClr val="212121"/>
                </a:solidFill>
                <a:effectLst/>
              </a:rPr>
              <a:t>Öğrenci ile göz teması yapılır.</a:t>
            </a:r>
          </a:p>
          <a:p>
            <a:pPr algn="l">
              <a:buFont typeface="+mj-lt"/>
              <a:buAutoNum type="arabicPeriod"/>
            </a:pPr>
            <a:r>
              <a:rPr lang="tr-TR" sz="1800" b="0" i="0" dirty="0">
                <a:solidFill>
                  <a:srgbClr val="212121"/>
                </a:solidFill>
                <a:effectLst/>
              </a:rPr>
              <a:t>Öğrencinin yanından geçerken düşük ses tonu ile uyarma yapılır.</a:t>
            </a:r>
          </a:p>
          <a:p>
            <a:pPr algn="l">
              <a:buFont typeface="+mj-lt"/>
              <a:buAutoNum type="arabicPeriod"/>
            </a:pPr>
            <a:r>
              <a:rPr lang="tr-TR" sz="1800" b="0" i="0" dirty="0">
                <a:solidFill>
                  <a:srgbClr val="212121"/>
                </a:solidFill>
                <a:effectLst/>
              </a:rPr>
              <a:t>Bağırmadan yüksek ses tonuyla uyarılabilir.</a:t>
            </a:r>
          </a:p>
          <a:p>
            <a:pPr algn="l">
              <a:buFont typeface="+mj-lt"/>
              <a:buAutoNum type="arabicPeriod"/>
            </a:pPr>
            <a:r>
              <a:rPr lang="tr-TR" sz="1800" b="0" i="0" dirty="0">
                <a:solidFill>
                  <a:srgbClr val="212121"/>
                </a:solidFill>
                <a:effectLst/>
              </a:rPr>
              <a:t>İlkokul düzeyinde öğrenciyi mizahi yolla uyarmak faydalı bir yöntemdir.</a:t>
            </a:r>
          </a:p>
          <a:p>
            <a:pPr algn="l">
              <a:buFont typeface="+mj-lt"/>
              <a:buAutoNum type="arabicPeriod"/>
            </a:pPr>
            <a:r>
              <a:rPr lang="tr-TR" sz="1800" b="0" i="0" dirty="0">
                <a:solidFill>
                  <a:srgbClr val="212121"/>
                </a:solidFill>
                <a:effectLst/>
              </a:rPr>
              <a:t>Öğrenciye verilen görev ya da sorumluluk ondan geri alınabilir.</a:t>
            </a:r>
          </a:p>
          <a:p>
            <a:pPr algn="l">
              <a:buFont typeface="+mj-lt"/>
              <a:buAutoNum type="arabicPeriod"/>
            </a:pPr>
            <a:r>
              <a:rPr lang="tr-TR" sz="1800" b="0" i="0" dirty="0">
                <a:solidFill>
                  <a:srgbClr val="212121"/>
                </a:solidFill>
                <a:effectLst/>
              </a:rPr>
              <a:t>Çağdaş eğitimde cezaya yer yoktur. Ceza yerine alternatif baş etme metotlarını kullanmak gerekir.</a:t>
            </a:r>
          </a:p>
          <a:p>
            <a:pPr marL="0" indent="0" algn="just">
              <a:buNone/>
            </a:pPr>
            <a:r>
              <a:rPr lang="tr-TR" altLang="tr-TR" dirty="0"/>
              <a:t> </a:t>
            </a:r>
            <a:endParaRPr lang="tr-TR" dirty="0"/>
          </a:p>
          <a:p>
            <a:endParaRPr lang="tr-TR" altLang="tr-TR" dirty="0"/>
          </a:p>
          <a:p>
            <a:endParaRPr lang="tr-TR" dirty="0"/>
          </a:p>
        </p:txBody>
      </p:sp>
    </p:spTree>
    <p:extLst>
      <p:ext uri="{BB962C8B-B14F-4D97-AF65-F5344CB8AC3E}">
        <p14:creationId xmlns:p14="http://schemas.microsoft.com/office/powerpoint/2010/main" val="2688303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423851"/>
            <a:ext cx="10515600" cy="906917"/>
          </a:xfrm>
        </p:spPr>
        <p:txBody>
          <a:bodyPr>
            <a:normAutofit/>
          </a:bodyPr>
          <a:lstStyle/>
          <a:p>
            <a:r>
              <a:rPr lang="tr-TR" sz="3200" b="1" dirty="0">
                <a:solidFill>
                  <a:srgbClr val="FF0000"/>
                </a:solidFill>
              </a:rPr>
              <a:t>Beslenme Düzeni</a:t>
            </a:r>
          </a:p>
        </p:txBody>
      </p:sp>
      <p:sp>
        <p:nvSpPr>
          <p:cNvPr id="4" name="İçerik Yer Tutucusu 3"/>
          <p:cNvSpPr>
            <a:spLocks noGrp="1"/>
          </p:cNvSpPr>
          <p:nvPr>
            <p:ph idx="1"/>
          </p:nvPr>
        </p:nvSpPr>
        <p:spPr/>
        <p:txBody>
          <a:bodyPr>
            <a:normAutofit/>
          </a:bodyPr>
          <a:lstStyle/>
          <a:p>
            <a:pPr marL="0" indent="0" algn="just">
              <a:buNone/>
            </a:pPr>
            <a:r>
              <a:rPr lang="tr-TR" sz="2400" dirty="0">
                <a:latin typeface="Calibri" panose="020F0502020204030204" pitchFamily="34" charset="0"/>
                <a:ea typeface="Calibri" panose="020F0502020204030204" pitchFamily="34" charset="0"/>
              </a:rPr>
              <a:t>Vücudumuzun büyümesi, yenilenmesi ve çalışması için yeterli ve dengeli beslenmemiz gerekmektedir. Sağlıklı, güçlü olmamız ve büyüyebilmemiz için dengeli beslenmemiz çok önemli. </a:t>
            </a:r>
          </a:p>
          <a:p>
            <a:pPr marL="0" indent="0" algn="just">
              <a:buNone/>
            </a:pPr>
            <a:endParaRPr lang="tr-TR" altLang="tr-TR" sz="2400" dirty="0"/>
          </a:p>
          <a:p>
            <a:pPr marL="0" indent="0" algn="just">
              <a:buNone/>
            </a:pPr>
            <a:r>
              <a:rPr lang="tr-TR" altLang="tr-TR" sz="2400" dirty="0">
                <a:solidFill>
                  <a:srgbClr val="FF0000"/>
                </a:solidFill>
              </a:rPr>
              <a:t>Yeterli ve dengeli beslenen kişiler;</a:t>
            </a:r>
          </a:p>
          <a:p>
            <a:pPr algn="just"/>
            <a:r>
              <a:rPr lang="tr-TR" altLang="tr-TR" sz="2400" dirty="0"/>
              <a:t>Sağlıklı büyürler,</a:t>
            </a:r>
          </a:p>
          <a:p>
            <a:pPr algn="just"/>
            <a:r>
              <a:rPr lang="tr-TR" altLang="tr-TR" sz="2400" dirty="0"/>
              <a:t>Çeşitli ve zengin beslenmiş olurlar,</a:t>
            </a:r>
          </a:p>
          <a:p>
            <a:pPr algn="just"/>
            <a:r>
              <a:rPr lang="tr-TR" altLang="tr-TR" sz="2400" dirty="0"/>
              <a:t>Enerjik olurlar,</a:t>
            </a:r>
          </a:p>
          <a:p>
            <a:pPr algn="just"/>
            <a:r>
              <a:rPr lang="tr-TR" altLang="tr-TR" sz="2400" dirty="0"/>
              <a:t>Yaratıcı ve üretken olurlar,</a:t>
            </a:r>
          </a:p>
          <a:p>
            <a:pPr algn="just"/>
            <a:r>
              <a:rPr lang="tr-TR" altLang="tr-TR" sz="2400" dirty="0"/>
              <a:t>Hasta olduklarında iyileşmeleri daha kısa sürer</a:t>
            </a:r>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014" y="3641179"/>
            <a:ext cx="1727052" cy="216332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852" y="3747778"/>
            <a:ext cx="3470295" cy="1949070"/>
          </a:xfrm>
          <a:prstGeom prst="rect">
            <a:avLst/>
          </a:prstGeom>
        </p:spPr>
      </p:pic>
    </p:spTree>
    <p:extLst>
      <p:ext uri="{BB962C8B-B14F-4D97-AF65-F5344CB8AC3E}">
        <p14:creationId xmlns:p14="http://schemas.microsoft.com/office/powerpoint/2010/main" val="1924247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5868</TotalTime>
  <Words>2864</Words>
  <Application>Microsoft Office PowerPoint</Application>
  <PresentationFormat>Özel</PresentationFormat>
  <Paragraphs>321</Paragraphs>
  <Slides>46</Slides>
  <Notes>2</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Office Teması</vt:lpstr>
      <vt:lpstr>__okul _. Sınıf Öğrenci ve Velilerine Yönelik Temel Rehberlik Sunumu</vt:lpstr>
      <vt:lpstr>Zaman yönetimi hakkında…</vt:lpstr>
      <vt:lpstr> Zaman yönetimi hakkında…</vt:lpstr>
      <vt:lpstr>Zaman yönetimi hakkında…</vt:lpstr>
      <vt:lpstr>Zaman yönetimi hakkında…</vt:lpstr>
      <vt:lpstr>Temel Okul Kuralları…</vt:lpstr>
      <vt:lpstr>Temel Okul Kuralları…</vt:lpstr>
      <vt:lpstr>Temel Okul Kuralları…</vt:lpstr>
      <vt:lpstr>Beslenme Düzeni</vt:lpstr>
      <vt:lpstr>PowerPoint Sunusu</vt:lpstr>
      <vt:lpstr>Uyku Düzeni</vt:lpstr>
      <vt:lpstr>Uyku Düzeni</vt:lpstr>
      <vt:lpstr>  Uyku Düzeni</vt:lpstr>
      <vt:lpstr>Hedef Belirleme</vt:lpstr>
      <vt:lpstr>Hedef Belirleme</vt:lpstr>
      <vt:lpstr>Hedef Belirleme</vt:lpstr>
      <vt:lpstr>Motivasyon</vt:lpstr>
      <vt:lpstr>Motivasyon</vt:lpstr>
      <vt:lpstr>Motivasyon</vt:lpstr>
      <vt:lpstr>Ders Çalışırken Doğru Bilinen Yanlışlar</vt:lpstr>
      <vt:lpstr>Ders Çalışırken Doğru Bilinen Yanlışlar</vt:lpstr>
      <vt:lpstr>Ders Çalışırken Doğru Bilinen Yanlışlar</vt:lpstr>
      <vt:lpstr>Ders Çalışırken Doğru Bilinen Yanlışlar</vt:lpstr>
      <vt:lpstr>Dikkat nasıl dağılır, nasıl toplanır?</vt:lpstr>
      <vt:lpstr>Dikkat nasıl dağılır, nasıl toplanır?</vt:lpstr>
      <vt:lpstr>Dikkat nasıl dağılır, nasıl toplanır?</vt:lpstr>
      <vt:lpstr>Psikososyal Gelişim Dönemi Hakkında Kısa Bilgilendirmeler</vt:lpstr>
      <vt:lpstr>Okul çağı döneminin sağlıklı geçmesi için:</vt:lpstr>
      <vt:lpstr>PowerPoint Sunusu</vt:lpstr>
      <vt:lpstr>Okul çağı döneminin sağlıklı geçmesi için:</vt:lpstr>
      <vt:lpstr>Okul çağı döneminin sağlıklı geçmesi için:</vt:lpstr>
      <vt:lpstr>Arkadaşlık İlişkileri</vt:lpstr>
      <vt:lpstr>                     Akran mı Zorba mı?</vt:lpstr>
      <vt:lpstr>Akran mı Zorba mı?</vt:lpstr>
      <vt:lpstr>Akran mı Zorba mı?</vt:lpstr>
      <vt:lpstr>Akran mı Zorba mı?</vt:lpstr>
      <vt:lpstr>Akran mı Zorba mı?</vt:lpstr>
      <vt:lpstr>Akran mı Zorba mı?</vt:lpstr>
      <vt:lpstr>Akran mı Zorba mı?</vt:lpstr>
      <vt:lpstr>Akran mı Zorba mı?</vt:lpstr>
      <vt:lpstr>Akran mı Zorba mı?</vt:lpstr>
      <vt:lpstr>Akran mı Zorba mı?</vt:lpstr>
      <vt:lpstr>Sınavlara Nasıl Hazırlanılır?</vt:lpstr>
      <vt:lpstr>Sınavlara Nasıl Hazırlanılır?</vt:lpstr>
      <vt:lpstr>Öz-Bakım Becerileri</vt:lpstr>
      <vt:lpstr>   5-7 Yaş Grubundaki Çocuklar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SuatAYDIN</dc:creator>
  <cp:lastModifiedBy>HP</cp:lastModifiedBy>
  <cp:revision>222</cp:revision>
  <cp:lastPrinted>2018-08-03T07:00:55Z</cp:lastPrinted>
  <dcterms:created xsi:type="dcterms:W3CDTF">2018-06-13T07:52:44Z</dcterms:created>
  <dcterms:modified xsi:type="dcterms:W3CDTF">2022-12-14T10:22:53Z</dcterms:modified>
</cp:coreProperties>
</file>