
<file path=[Content_Types].xml><?xml version="1.0" encoding="utf-8"?>
<Types xmlns="http://schemas.openxmlformats.org/package/2006/content-types">
  <Default Extension="crdownload" ContentType="image/jpeg"/>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66" r:id="rId2"/>
    <p:sldId id="515" r:id="rId3"/>
    <p:sldId id="516" r:id="rId4"/>
    <p:sldId id="517" r:id="rId5"/>
    <p:sldId id="518" r:id="rId6"/>
    <p:sldId id="512" r:id="rId7"/>
    <p:sldId id="513" r:id="rId8"/>
    <p:sldId id="514" r:id="rId9"/>
    <p:sldId id="491" r:id="rId10"/>
    <p:sldId id="493" r:id="rId11"/>
    <p:sldId id="488" r:id="rId12"/>
    <p:sldId id="489" r:id="rId13"/>
    <p:sldId id="490" r:id="rId14"/>
    <p:sldId id="521" r:id="rId15"/>
    <p:sldId id="522" r:id="rId16"/>
    <p:sldId id="523" r:id="rId17"/>
    <p:sldId id="524" r:id="rId18"/>
    <p:sldId id="471" r:id="rId19"/>
    <p:sldId id="500" r:id="rId20"/>
    <p:sldId id="501" r:id="rId21"/>
    <p:sldId id="496" r:id="rId22"/>
    <p:sldId id="497" r:id="rId23"/>
    <p:sldId id="498" r:id="rId24"/>
    <p:sldId id="473" r:id="rId25"/>
    <p:sldId id="482" r:id="rId26"/>
    <p:sldId id="485" r:id="rId27"/>
    <p:sldId id="483" r:id="rId28"/>
    <p:sldId id="484" r:id="rId29"/>
    <p:sldId id="519" r:id="rId30"/>
    <p:sldId id="520" r:id="rId31"/>
    <p:sldId id="504" r:id="rId32"/>
    <p:sldId id="506" r:id="rId33"/>
    <p:sldId id="507" r:id="rId34"/>
    <p:sldId id="508" r:id="rId35"/>
    <p:sldId id="511" r:id="rId36"/>
    <p:sldId id="476" r:id="rId37"/>
    <p:sldId id="486" r:id="rId38"/>
    <p:sldId id="481" r:id="rId39"/>
    <p:sldId id="487" r:id="rId40"/>
    <p:sldId id="477" r:id="rId41"/>
    <p:sldId id="494" r:id="rId42"/>
    <p:sldId id="495" r:id="rId43"/>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7" autoAdjust="0"/>
    <p:restoredTop sz="90391" autoAdjust="0"/>
  </p:normalViewPr>
  <p:slideViewPr>
    <p:cSldViewPr snapToGrid="0">
      <p:cViewPr varScale="1">
        <p:scale>
          <a:sx n="65" d="100"/>
          <a:sy n="65" d="100"/>
        </p:scale>
        <p:origin x="744" y="48"/>
      </p:cViewPr>
      <p:guideLst>
        <p:guide orient="horz" pos="2160"/>
        <p:guide pos="3840"/>
      </p:guideLst>
    </p:cSldViewPr>
  </p:slideViewPr>
  <p:notesTextViewPr>
    <p:cViewPr>
      <p:scale>
        <a:sx n="1" d="1"/>
        <a:sy n="1" d="1"/>
      </p:scale>
      <p:origin x="0" y="0"/>
    </p:cViewPr>
  </p:notesTextViewPr>
  <p:sorterViewPr>
    <p:cViewPr>
      <p:scale>
        <a:sx n="80" d="100"/>
        <a:sy n="80" d="100"/>
      </p:scale>
      <p:origin x="0" y="-14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14.12.2022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 (</a:t>
            </a:r>
            <a:r>
              <a:rPr lang="tr-TR" b="1" dirty="0" err="1"/>
              <a:t>Slaytın</a:t>
            </a:r>
            <a:r>
              <a:rPr lang="tr-TR" b="1" dirty="0"/>
              <a:t> anlatımı sırasında aşağıdaki sıra ile konulardan bahsediniz.)</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r-TR" dirty="0"/>
              <a:t>«Yeterli ve dengeli beslenme» kavramının tanımı yapılır</a:t>
            </a:r>
            <a:r>
              <a:rPr lang="tr-TR"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r-TR" dirty="0"/>
              <a:t>Yeterli ve dengeli beslenen kişilerin nasıl olacakları izah edilerek yeterli</a:t>
            </a:r>
            <a:r>
              <a:rPr lang="tr-TR" baseline="0" dirty="0"/>
              <a:t> ve dengeli beslenmenin </a:t>
            </a:r>
            <a:r>
              <a:rPr lang="tr-TR" dirty="0"/>
              <a:t>yararlarının öğrencilerin akıllarında oluşması sağlanır</a:t>
            </a:r>
            <a:endParaRPr lang="tr-TR" baseline="0" dirty="0"/>
          </a:p>
          <a:p>
            <a:endParaRPr lang="tr-TR" dirty="0"/>
          </a:p>
          <a:p>
            <a:endParaRPr lang="tr-TR" dirty="0"/>
          </a:p>
        </p:txBody>
      </p:sp>
      <p:sp>
        <p:nvSpPr>
          <p:cNvPr id="4" name="Slayt Numarası Yer Tutucusu 3"/>
          <p:cNvSpPr>
            <a:spLocks noGrp="1"/>
          </p:cNvSpPr>
          <p:nvPr>
            <p:ph type="sldNum" sz="quarter" idx="10"/>
          </p:nvPr>
        </p:nvSpPr>
        <p:spPr/>
        <p:txBody>
          <a:bodyPr/>
          <a:lstStyle/>
          <a:p>
            <a:fld id="{A3C77D68-E787-4E57-9BD1-968381C83699}" type="slidenum">
              <a:rPr lang="tr-TR" smtClean="0"/>
              <a:pPr/>
              <a:t>9</a:t>
            </a:fld>
            <a:endParaRPr lang="tr-TR"/>
          </a:p>
        </p:txBody>
      </p:sp>
    </p:spTree>
    <p:extLst>
      <p:ext uri="{BB962C8B-B14F-4D97-AF65-F5344CB8AC3E}">
        <p14:creationId xmlns:p14="http://schemas.microsoft.com/office/powerpoint/2010/main" val="377552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 (</a:t>
            </a:r>
            <a:r>
              <a:rPr lang="tr-TR" b="1" dirty="0" err="1"/>
              <a:t>Slaytın</a:t>
            </a:r>
            <a:r>
              <a:rPr lang="tr-TR" b="1" dirty="0"/>
              <a:t> anlatımı sırasında aşağıdaki sıra ile konulardan bahsediniz.)</a:t>
            </a:r>
          </a:p>
          <a:p>
            <a:pPr marL="228600" indent="-228600">
              <a:buFont typeface="+mj-lt"/>
              <a:buAutoNum type="arabicPeriod"/>
            </a:pPr>
            <a:r>
              <a:rPr lang="tr-TR" dirty="0"/>
              <a:t>«Besinleri ve öğünlerimizi</a:t>
            </a:r>
            <a:r>
              <a:rPr lang="tr-TR" baseline="0" dirty="0"/>
              <a:t> de öğrendik. O zaman gelin şimdi de besinlerimizi yemek tabağımızda görelim» ifadesi ile başlangıç yapılarak sağlıklı yemek tabağı öğrencilere anlatılır</a:t>
            </a:r>
          </a:p>
          <a:p>
            <a:pPr marL="228600" indent="-228600">
              <a:buFont typeface="+mj-lt"/>
              <a:buAutoNum type="arabicPeriod"/>
            </a:pPr>
            <a:r>
              <a:rPr lang="tr-TR" baseline="0" dirty="0"/>
              <a:t>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5"/>
          </p:nvPr>
        </p:nvSpPr>
        <p:spPr/>
        <p:txBody>
          <a:bodyPr/>
          <a:lstStyle/>
          <a:p>
            <a:fld id="{7263C9D6-75A1-4A4B-A943-9038DC049405}" type="slidenum">
              <a:rPr lang="tr-TR" smtClean="0"/>
              <a:t>10</a:t>
            </a:fld>
            <a:endParaRPr lang="tr-TR"/>
          </a:p>
        </p:txBody>
      </p:sp>
    </p:spTree>
    <p:extLst>
      <p:ext uri="{BB962C8B-B14F-4D97-AF65-F5344CB8AC3E}">
        <p14:creationId xmlns:p14="http://schemas.microsoft.com/office/powerpoint/2010/main" val="134171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C77D68-E787-4E57-9BD1-968381C83699}" type="slidenum">
              <a:rPr lang="tr-TR" smtClean="0"/>
              <a:pPr/>
              <a:t>41</a:t>
            </a:fld>
            <a:endParaRPr lang="tr-TR"/>
          </a:p>
        </p:txBody>
      </p:sp>
    </p:spTree>
    <p:extLst>
      <p:ext uri="{BB962C8B-B14F-4D97-AF65-F5344CB8AC3E}">
        <p14:creationId xmlns:p14="http://schemas.microsoft.com/office/powerpoint/2010/main" val="97539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a:t>Asıl başlık stili için tıklatın</a:t>
            </a:r>
          </a:p>
        </p:txBody>
      </p:sp>
      <p:sp>
        <p:nvSpPr>
          <p:cNvPr id="3" name="İçerik Yer Tutucusu 2"/>
          <p:cNvSpPr>
            <a:spLocks noGrp="1"/>
          </p:cNvSpPr>
          <p:nvPr>
            <p:ph idx="1"/>
          </p:nvPr>
        </p:nvSpPr>
        <p:spPr>
          <a:xfrm>
            <a:off x="0" y="2459866"/>
            <a:ext cx="12192000" cy="439813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web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crdownload"/><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a:solidFill>
                  <a:srgbClr val="FF0000"/>
                </a:solidFill>
              </a:rPr>
              <a:t>__okul _. Sınıf Öğrenci ve Velilerine Yönelik Temel Rehberlik Sunumu</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4D48EE4-5F81-5710-3DB6-679E1C89A1B8}"/>
              </a:ext>
            </a:extLst>
          </p:cNvPr>
          <p:cNvPicPr>
            <a:picLocks noChangeAspect="1"/>
          </p:cNvPicPr>
          <p:nvPr/>
        </p:nvPicPr>
        <p:blipFill>
          <a:blip r:embed="rId3"/>
          <a:stretch>
            <a:fillRect/>
          </a:stretch>
        </p:blipFill>
        <p:spPr>
          <a:xfrm>
            <a:off x="3549069" y="2617524"/>
            <a:ext cx="3981815" cy="3956180"/>
          </a:xfrm>
          <a:prstGeom prst="ellipse">
            <a:avLst/>
          </a:prstGeom>
        </p:spPr>
      </p:pic>
      <p:sp>
        <p:nvSpPr>
          <p:cNvPr id="7" name="Dikdörtgen 6">
            <a:extLst>
              <a:ext uri="{FF2B5EF4-FFF2-40B4-BE49-F238E27FC236}">
                <a16:creationId xmlns:a16="http://schemas.microsoft.com/office/drawing/2014/main" id="{119BFA17-5534-365F-A666-63037902241D}"/>
              </a:ext>
            </a:extLst>
          </p:cNvPr>
          <p:cNvSpPr/>
          <p:nvPr/>
        </p:nvSpPr>
        <p:spPr>
          <a:xfrm>
            <a:off x="1796228" y="2615610"/>
            <a:ext cx="3213063" cy="636072"/>
          </a:xfrm>
          <a:prstGeom prst="rect">
            <a:avLst/>
          </a:prstGeom>
        </p:spPr>
        <p:txBody>
          <a:bodyPr wrap="square">
            <a:spAutoFit/>
          </a:bodyPr>
          <a:lstStyle/>
          <a:p>
            <a:pPr algn="ctr">
              <a:spcBef>
                <a:spcPts val="375"/>
              </a:spcBef>
              <a:buSzPct val="85000"/>
              <a:buNone/>
            </a:pPr>
            <a:r>
              <a:rPr lang="tr-TR" altLang="tr-TR" sz="1600" b="1" dirty="0">
                <a:solidFill>
                  <a:schemeClr val="accent2">
                    <a:lumMod val="75000"/>
                  </a:schemeClr>
                </a:solidFill>
              </a:rPr>
              <a:t>Ekmek ve tahıllar </a:t>
            </a:r>
          </a:p>
          <a:p>
            <a:pPr algn="ctr">
              <a:spcBef>
                <a:spcPts val="375"/>
              </a:spcBef>
              <a:buSzPct val="85000"/>
              <a:buNone/>
            </a:pPr>
            <a:r>
              <a:rPr lang="tr-TR" altLang="tr-TR" sz="1600" b="1" dirty="0">
                <a:solidFill>
                  <a:schemeClr val="accent2">
                    <a:lumMod val="75000"/>
                  </a:schemeClr>
                </a:solidFill>
              </a:rPr>
              <a:t>grubu</a:t>
            </a:r>
          </a:p>
        </p:txBody>
      </p:sp>
      <p:sp>
        <p:nvSpPr>
          <p:cNvPr id="8" name="İçerik Yer Tutucusu 2">
            <a:extLst>
              <a:ext uri="{FF2B5EF4-FFF2-40B4-BE49-F238E27FC236}">
                <a16:creationId xmlns:a16="http://schemas.microsoft.com/office/drawing/2014/main" id="{8F3E5D3C-5027-2768-51B6-A399AD12F2CC}"/>
              </a:ext>
            </a:extLst>
          </p:cNvPr>
          <p:cNvSpPr txBox="1">
            <a:spLocks/>
          </p:cNvSpPr>
          <p:nvPr/>
        </p:nvSpPr>
        <p:spPr>
          <a:xfrm>
            <a:off x="6607032" y="2255570"/>
            <a:ext cx="1496009"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spcBef>
                <a:spcPts val="375"/>
              </a:spcBef>
              <a:buSzPct val="85000"/>
              <a:buFont typeface="Arial" pitchFamily="34" charset="0"/>
              <a:buNone/>
            </a:pPr>
            <a:r>
              <a:rPr lang="tr-TR" altLang="tr-TR" sz="1600" b="1" dirty="0">
                <a:solidFill>
                  <a:schemeClr val="accent1"/>
                </a:solidFill>
              </a:rPr>
              <a:t>Süt ve ürünleri grubu</a:t>
            </a:r>
          </a:p>
        </p:txBody>
      </p:sp>
      <p:sp>
        <p:nvSpPr>
          <p:cNvPr id="9" name="İçerik Yer Tutucusu 3">
            <a:extLst>
              <a:ext uri="{FF2B5EF4-FFF2-40B4-BE49-F238E27FC236}">
                <a16:creationId xmlns:a16="http://schemas.microsoft.com/office/drawing/2014/main" id="{131D53D3-9FCE-5743-6386-D5F4A8C7CA3D}"/>
              </a:ext>
            </a:extLst>
          </p:cNvPr>
          <p:cNvSpPr txBox="1">
            <a:spLocks/>
          </p:cNvSpPr>
          <p:nvPr/>
        </p:nvSpPr>
        <p:spPr>
          <a:xfrm>
            <a:off x="7793993" y="3499508"/>
            <a:ext cx="1655048" cy="1705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altLang="tr-TR" sz="1600" b="1" dirty="0">
                <a:solidFill>
                  <a:srgbClr val="7030A0"/>
                </a:solidFill>
              </a:rPr>
              <a:t>Et ve ürünleri, tavuk, balık, yumurta, kuru baklagiller ile yağlı tohumlar grubu</a:t>
            </a:r>
          </a:p>
        </p:txBody>
      </p:sp>
      <p:sp>
        <p:nvSpPr>
          <p:cNvPr id="10" name="Dikdörtgen 9">
            <a:extLst>
              <a:ext uri="{FF2B5EF4-FFF2-40B4-BE49-F238E27FC236}">
                <a16:creationId xmlns:a16="http://schemas.microsoft.com/office/drawing/2014/main" id="{1E81A7DC-5260-EB70-6F1C-CB5D071B6A19}"/>
              </a:ext>
            </a:extLst>
          </p:cNvPr>
          <p:cNvSpPr/>
          <p:nvPr/>
        </p:nvSpPr>
        <p:spPr>
          <a:xfrm>
            <a:off x="7530883" y="5714581"/>
            <a:ext cx="1454675" cy="636072"/>
          </a:xfrm>
          <a:prstGeom prst="rect">
            <a:avLst/>
          </a:prstGeom>
        </p:spPr>
        <p:txBody>
          <a:bodyPr wrap="square">
            <a:spAutoFit/>
          </a:bodyPr>
          <a:lstStyle/>
          <a:p>
            <a:pPr algn="ctr">
              <a:spcBef>
                <a:spcPts val="375"/>
              </a:spcBef>
              <a:buSzPct val="85000"/>
              <a:buNone/>
            </a:pPr>
            <a:r>
              <a:rPr lang="tr-TR" altLang="tr-TR" sz="1600" b="1" dirty="0">
                <a:solidFill>
                  <a:srgbClr val="EF19C1"/>
                </a:solidFill>
              </a:rPr>
              <a:t>Taze meyveler </a:t>
            </a:r>
          </a:p>
          <a:p>
            <a:pPr algn="ctr">
              <a:spcBef>
                <a:spcPts val="375"/>
              </a:spcBef>
              <a:buSzPct val="85000"/>
              <a:buNone/>
            </a:pPr>
            <a:r>
              <a:rPr lang="tr-TR" altLang="tr-TR" sz="1600" b="1" dirty="0">
                <a:solidFill>
                  <a:srgbClr val="EF19C1"/>
                </a:solidFill>
              </a:rPr>
              <a:t>grubu</a:t>
            </a:r>
          </a:p>
        </p:txBody>
      </p:sp>
      <p:sp>
        <p:nvSpPr>
          <p:cNvPr id="11" name="Dikdörtgen 10">
            <a:extLst>
              <a:ext uri="{FF2B5EF4-FFF2-40B4-BE49-F238E27FC236}">
                <a16:creationId xmlns:a16="http://schemas.microsoft.com/office/drawing/2014/main" id="{3BEE54A8-7BA9-B3D3-60D6-C3AFFAB8F47A}"/>
              </a:ext>
            </a:extLst>
          </p:cNvPr>
          <p:cNvSpPr/>
          <p:nvPr/>
        </p:nvSpPr>
        <p:spPr>
          <a:xfrm>
            <a:off x="1540932" y="5597845"/>
            <a:ext cx="2257345" cy="636072"/>
          </a:xfrm>
          <a:prstGeom prst="rect">
            <a:avLst/>
          </a:prstGeom>
        </p:spPr>
        <p:txBody>
          <a:bodyPr wrap="square">
            <a:spAutoFit/>
          </a:bodyPr>
          <a:lstStyle/>
          <a:p>
            <a:pPr algn="ctr">
              <a:spcBef>
                <a:spcPts val="375"/>
              </a:spcBef>
              <a:buSzPct val="85000"/>
              <a:buNone/>
            </a:pPr>
            <a:r>
              <a:rPr lang="tr-TR" altLang="tr-TR" sz="1600" b="1" dirty="0">
                <a:solidFill>
                  <a:srgbClr val="00B050"/>
                </a:solidFill>
              </a:rPr>
              <a:t>Taze sebzeler </a:t>
            </a:r>
          </a:p>
          <a:p>
            <a:pPr algn="ctr">
              <a:spcBef>
                <a:spcPts val="375"/>
              </a:spcBef>
              <a:buSzPct val="85000"/>
              <a:buNone/>
            </a:pPr>
            <a:r>
              <a:rPr lang="tr-TR" altLang="tr-TR" sz="1600" b="1" dirty="0">
                <a:solidFill>
                  <a:srgbClr val="00B050"/>
                </a:solidFill>
              </a:rPr>
              <a:t>grubu</a:t>
            </a:r>
          </a:p>
        </p:txBody>
      </p:sp>
      <p:grpSp>
        <p:nvGrpSpPr>
          <p:cNvPr id="12" name="Grup 11">
            <a:extLst>
              <a:ext uri="{FF2B5EF4-FFF2-40B4-BE49-F238E27FC236}">
                <a16:creationId xmlns:a16="http://schemas.microsoft.com/office/drawing/2014/main" id="{49A983D6-1745-F93C-1F42-13C7A5D27921}"/>
              </a:ext>
            </a:extLst>
          </p:cNvPr>
          <p:cNvGrpSpPr/>
          <p:nvPr/>
        </p:nvGrpSpPr>
        <p:grpSpPr>
          <a:xfrm>
            <a:off x="993017" y="2975650"/>
            <a:ext cx="803211" cy="1876632"/>
            <a:chOff x="323528" y="3068960"/>
            <a:chExt cx="941094" cy="2339417"/>
          </a:xfrm>
        </p:grpSpPr>
        <p:pic>
          <p:nvPicPr>
            <p:cNvPr id="13" name="Resim 12">
              <a:extLst>
                <a:ext uri="{FF2B5EF4-FFF2-40B4-BE49-F238E27FC236}">
                  <a16:creationId xmlns:a16="http://schemas.microsoft.com/office/drawing/2014/main" id="{AF58F51A-6C72-832B-2FC7-1F7B84453142}"/>
                </a:ext>
              </a:extLst>
            </p:cNvPr>
            <p:cNvPicPr>
              <a:picLocks noChangeAspect="1"/>
            </p:cNvPicPr>
            <p:nvPr/>
          </p:nvPicPr>
          <p:blipFill>
            <a:blip r:embed="rId4"/>
            <a:stretch>
              <a:fillRect/>
            </a:stretch>
          </p:blipFill>
          <p:spPr>
            <a:xfrm>
              <a:off x="323528" y="3068960"/>
              <a:ext cx="941094" cy="1862376"/>
            </a:xfrm>
            <a:prstGeom prst="rect">
              <a:avLst/>
            </a:prstGeom>
          </p:spPr>
        </p:pic>
        <p:sp>
          <p:nvSpPr>
            <p:cNvPr id="14" name="Dikdörtgen 13">
              <a:extLst>
                <a:ext uri="{FF2B5EF4-FFF2-40B4-BE49-F238E27FC236}">
                  <a16:creationId xmlns:a16="http://schemas.microsoft.com/office/drawing/2014/main" id="{11A91D5F-1F02-732A-4DBA-53B1D3B7DE27}"/>
                </a:ext>
              </a:extLst>
            </p:cNvPr>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a:solidFill>
                    <a:srgbClr val="00B0F0"/>
                  </a:solidFill>
                </a:rPr>
                <a:t>Su</a:t>
              </a:r>
              <a:endParaRPr lang="tr-TR" altLang="tr-TR" sz="2600" b="1" dirty="0">
                <a:solidFill>
                  <a:srgbClr val="00B0F0"/>
                </a:solidFill>
              </a:endParaRPr>
            </a:p>
          </p:txBody>
        </p:sp>
      </p:grpSp>
      <p:sp>
        <p:nvSpPr>
          <p:cNvPr id="16" name="Başlık 1">
            <a:extLst>
              <a:ext uri="{FF2B5EF4-FFF2-40B4-BE49-F238E27FC236}">
                <a16:creationId xmlns:a16="http://schemas.microsoft.com/office/drawing/2014/main" id="{7095A0B3-58BF-903B-9D36-C423E2A172EB}"/>
              </a:ext>
            </a:extLst>
          </p:cNvPr>
          <p:cNvSpPr txBox="1">
            <a:spLocks/>
          </p:cNvSpPr>
          <p:nvPr/>
        </p:nvSpPr>
        <p:spPr>
          <a:xfrm>
            <a:off x="3798277" y="1750487"/>
            <a:ext cx="3376126" cy="39998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rgbClr val="FFC000"/>
                </a:solidFill>
                <a:effectLst>
                  <a:outerShdw blurRad="38100" dist="38100" dir="2700000" algn="tl">
                    <a:srgbClr val="000000">
                      <a:alpha val="43137"/>
                    </a:srgbClr>
                  </a:outerShdw>
                </a:effectLst>
              </a:rPr>
              <a:t>Sağlıklı Yemek Tabağı</a:t>
            </a:r>
          </a:p>
        </p:txBody>
      </p:sp>
    </p:spTree>
    <p:extLst>
      <p:ext uri="{BB962C8B-B14F-4D97-AF65-F5344CB8AC3E}">
        <p14:creationId xmlns:p14="http://schemas.microsoft.com/office/powerpoint/2010/main" val="167382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Uyku Düzeni</a:t>
            </a:r>
          </a:p>
        </p:txBody>
      </p:sp>
      <p:sp>
        <p:nvSpPr>
          <p:cNvPr id="4" name="İçerik Yer Tutucusu 3"/>
          <p:cNvSpPr>
            <a:spLocks noGrp="1"/>
          </p:cNvSpPr>
          <p:nvPr>
            <p:ph idx="1"/>
          </p:nvPr>
        </p:nvSpPr>
        <p:spPr>
          <a:xfrm>
            <a:off x="0" y="2222270"/>
            <a:ext cx="12192000" cy="4635730"/>
          </a:xfrm>
        </p:spPr>
        <p:txBody>
          <a:bodyPr>
            <a:normAutofit/>
          </a:bodyPr>
          <a:lstStyle/>
          <a:p>
            <a:pPr marL="0" indent="0">
              <a:buNone/>
            </a:pPr>
            <a:r>
              <a:rPr lang="tr-TR" sz="2400" dirty="0"/>
              <a:t>Dengeli ve düzenli uyku, vücudun dinlenmesini ve beynin bir gün önce aldığı bilgiyi işlemesini sağlar. Düzenli bir uyku için uyku rutini oluşturmak etkili olacaktır. Hafif bir müzik dinlemek, kitap okumak ya da nefes egzersizleri yapmak gibi.</a:t>
            </a:r>
          </a:p>
          <a:p>
            <a:pPr marL="0" indent="0">
              <a:buNone/>
            </a:pPr>
            <a:r>
              <a:rPr lang="tr-TR" sz="2400" dirty="0"/>
              <a:t> Çocuk uyku sırasında büyümektedir. Çocuk ne kadar küçükse, büyüme o kadar hızlı, uyku ihtiyacı da o kadar fazladır. </a:t>
            </a:r>
          </a:p>
          <a:p>
            <a:pPr marL="0" indent="0">
              <a:buNone/>
            </a:pPr>
            <a:r>
              <a:rPr lang="tr-TR" sz="2400" dirty="0"/>
              <a:t>6-12 yaş arası çocukların ortalama 10-11 saat uyumaları gerekmektedir.</a:t>
            </a:r>
          </a:p>
          <a:p>
            <a:pPr marL="0" indent="0">
              <a:buNone/>
            </a:pPr>
            <a:r>
              <a:rPr lang="tr-TR" sz="2400" dirty="0"/>
              <a:t> </a:t>
            </a:r>
          </a:p>
        </p:txBody>
      </p:sp>
      <p:pic>
        <p:nvPicPr>
          <p:cNvPr id="5" name="Resim 4">
            <a:extLst>
              <a:ext uri="{FF2B5EF4-FFF2-40B4-BE49-F238E27FC236}">
                <a16:creationId xmlns:a16="http://schemas.microsoft.com/office/drawing/2014/main" id="{44971C5C-88C8-4A38-AFC4-BAA785F42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561" y="4881716"/>
            <a:ext cx="6475956" cy="1976284"/>
          </a:xfrm>
          <a:prstGeom prst="rect">
            <a:avLst/>
          </a:prstGeom>
        </p:spPr>
      </p:pic>
    </p:spTree>
    <p:extLst>
      <p:ext uri="{BB962C8B-B14F-4D97-AF65-F5344CB8AC3E}">
        <p14:creationId xmlns:p14="http://schemas.microsoft.com/office/powerpoint/2010/main" val="156492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Uyku Düzeni</a:t>
            </a:r>
            <a:endParaRPr lang="tr-TR" dirty="0"/>
          </a:p>
        </p:txBody>
      </p:sp>
      <p:sp>
        <p:nvSpPr>
          <p:cNvPr id="3" name="İçerik Yer Tutucusu 2"/>
          <p:cNvSpPr>
            <a:spLocks noGrp="1"/>
          </p:cNvSpPr>
          <p:nvPr>
            <p:ph idx="1"/>
          </p:nvPr>
        </p:nvSpPr>
        <p:spPr>
          <a:xfrm>
            <a:off x="0" y="2383452"/>
            <a:ext cx="12192000" cy="4398134"/>
          </a:xfrm>
        </p:spPr>
        <p:txBody>
          <a:bodyPr>
            <a:normAutofit/>
          </a:bodyPr>
          <a:lstStyle/>
          <a:p>
            <a:pPr marL="0" indent="0">
              <a:buNone/>
            </a:pPr>
            <a:r>
              <a:rPr lang="tr-TR" sz="2400" dirty="0"/>
              <a:t>Çocukların uyuma zamanı mutlaka gece 22.00’den önce olmalıdır.</a:t>
            </a:r>
          </a:p>
          <a:p>
            <a:pPr marL="0" indent="0">
              <a:buNone/>
            </a:pPr>
            <a:r>
              <a:rPr lang="tr-TR" sz="2400" dirty="0"/>
              <a:t> Çocuklarda uykunun sağlıklı olabilmesi için çocukların, karanlık, sessiz,  makul ısı(20 -22 °C) ve rutubette(%40-60) ebeveynden ayrı yatmaları önerilir.</a:t>
            </a:r>
          </a:p>
          <a:p>
            <a:pPr marL="0" indent="0">
              <a:buNone/>
            </a:pPr>
            <a:r>
              <a:rPr lang="tr-TR" sz="2400" dirty="0"/>
              <a:t>Televizyon, bilgisayar, telefon ve tabletlerden gelen mavi ışık,  uykuyu geciktirir. Uyku saatinden en az 2 saat önce teknolojik cihaz kullanımı sonlandırılmalıdır. Yatak odasında elektronik aletlerin olmaması, uyku kalitesini artıracaktır.</a:t>
            </a:r>
          </a:p>
        </p:txBody>
      </p:sp>
      <p:pic>
        <p:nvPicPr>
          <p:cNvPr id="4" name="Resim 3">
            <a:extLst>
              <a:ext uri="{FF2B5EF4-FFF2-40B4-BE49-F238E27FC236}">
                <a16:creationId xmlns:a16="http://schemas.microsoft.com/office/drawing/2014/main" id="{CA4E1604-2A7A-4AFD-89DB-0EA3A6DF9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986" y="4729831"/>
            <a:ext cx="6212910" cy="2051755"/>
          </a:xfrm>
          <a:prstGeom prst="rect">
            <a:avLst/>
          </a:prstGeom>
        </p:spPr>
      </p:pic>
    </p:spTree>
    <p:extLst>
      <p:ext uri="{BB962C8B-B14F-4D97-AF65-F5344CB8AC3E}">
        <p14:creationId xmlns:p14="http://schemas.microsoft.com/office/powerpoint/2010/main" val="418287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  Uyku Düzeni</a:t>
            </a:r>
            <a:endParaRPr lang="tr-TR" dirty="0"/>
          </a:p>
        </p:txBody>
      </p:sp>
      <p:sp>
        <p:nvSpPr>
          <p:cNvPr id="3" name="İçerik Yer Tutucusu 2"/>
          <p:cNvSpPr>
            <a:spLocks noGrp="1"/>
          </p:cNvSpPr>
          <p:nvPr>
            <p:ph idx="1"/>
          </p:nvPr>
        </p:nvSpPr>
        <p:spPr/>
        <p:txBody>
          <a:bodyPr>
            <a:normAutofit/>
          </a:bodyPr>
          <a:lstStyle/>
          <a:p>
            <a:pPr marL="0" indent="0">
              <a:buNone/>
            </a:pPr>
            <a:r>
              <a:rPr lang="tr-TR" sz="2400" dirty="0"/>
              <a:t>       Dengeli ve düzenli uyuyan çocuklar;</a:t>
            </a:r>
          </a:p>
          <a:p>
            <a:r>
              <a:rPr lang="tr-TR" sz="2400" dirty="0"/>
              <a:t>İyi bir dikkate sahip olur ve motor beceri gerektiren görevleri doğru bir şekilde yerine getirir.</a:t>
            </a:r>
          </a:p>
          <a:p>
            <a:r>
              <a:rPr lang="tr-TR" sz="2400" dirty="0"/>
              <a:t>Obeziteye yakalanma oranları daha düşüktür.</a:t>
            </a:r>
          </a:p>
          <a:p>
            <a:r>
              <a:rPr lang="tr-TR" sz="2400" dirty="0"/>
              <a:t>Daha sağlıklı bir kalbe sahip olurlar.</a:t>
            </a:r>
          </a:p>
          <a:p>
            <a:r>
              <a:rPr lang="tr-TR" sz="2400" dirty="0"/>
              <a:t>Daha güçlü bir bağışıklık sistemine sahip olarak olası hastalıklara karşı daha dirençlidirler.</a:t>
            </a:r>
          </a:p>
        </p:txBody>
      </p:sp>
      <p:pic>
        <p:nvPicPr>
          <p:cNvPr id="4" name="Resim 3">
            <a:extLst>
              <a:ext uri="{FF2B5EF4-FFF2-40B4-BE49-F238E27FC236}">
                <a16:creationId xmlns:a16="http://schemas.microsoft.com/office/drawing/2014/main" id="{7A18EC3F-BA72-4DE8-95B2-CBA81DF3F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722" y="4954449"/>
            <a:ext cx="2358371" cy="1652717"/>
          </a:xfrm>
          <a:prstGeom prst="rect">
            <a:avLst/>
          </a:prstGeom>
        </p:spPr>
      </p:pic>
    </p:spTree>
    <p:extLst>
      <p:ext uri="{BB962C8B-B14F-4D97-AF65-F5344CB8AC3E}">
        <p14:creationId xmlns:p14="http://schemas.microsoft.com/office/powerpoint/2010/main" val="260706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5" name="İçerik Yer Tutucusu 4"/>
          <p:cNvSpPr>
            <a:spLocks noGrp="1"/>
          </p:cNvSpPr>
          <p:nvPr>
            <p:ph idx="1"/>
          </p:nvPr>
        </p:nvSpPr>
        <p:spPr/>
        <p:txBody>
          <a:bodyPr/>
          <a:lstStyle/>
          <a:p>
            <a:endParaRPr lang="tr-TR" dirty="0"/>
          </a:p>
          <a:p>
            <a:pPr marL="0" indent="0">
              <a:buNone/>
            </a:pPr>
            <a:endParaRPr lang="tr-TR" dirty="0"/>
          </a:p>
          <a:p>
            <a:pPr marL="0" indent="0">
              <a:buNone/>
            </a:pPr>
            <a:endParaRPr lang="tr-TR" dirty="0"/>
          </a:p>
          <a:p>
            <a:r>
              <a:rPr lang="tr-TR" sz="2400" dirty="0"/>
              <a:t>Hedefler öğrencinin doğru yoldan </a:t>
            </a:r>
          </a:p>
          <a:p>
            <a:pPr marL="0" indent="0">
              <a:buNone/>
            </a:pPr>
            <a:r>
              <a:rPr lang="tr-TR" sz="2400" dirty="0"/>
              <a:t>  ayrılmamasını ve başarıya ulaşmasını </a:t>
            </a:r>
          </a:p>
          <a:p>
            <a:pPr marL="0" indent="0">
              <a:buNone/>
            </a:pPr>
            <a:r>
              <a:rPr lang="tr-TR" sz="2400" dirty="0"/>
              <a:t>  sağlar.</a:t>
            </a:r>
          </a:p>
          <a:p>
            <a:pPr marL="0" indent="0">
              <a:buNone/>
            </a:pP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582695"/>
            <a:ext cx="6715125" cy="3552825"/>
          </a:xfrm>
          <a:prstGeom prst="rect">
            <a:avLst/>
          </a:prstGeom>
        </p:spPr>
      </p:pic>
    </p:spTree>
    <p:extLst>
      <p:ext uri="{BB962C8B-B14F-4D97-AF65-F5344CB8AC3E}">
        <p14:creationId xmlns:p14="http://schemas.microsoft.com/office/powerpoint/2010/main" val="396930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5" name="İçerik Yer Tutucusu 4"/>
          <p:cNvSpPr>
            <a:spLocks noGrp="1"/>
          </p:cNvSpPr>
          <p:nvPr>
            <p:ph idx="1"/>
          </p:nvPr>
        </p:nvSpPr>
        <p:spPr/>
        <p:txBody>
          <a:bodyPr/>
          <a:lstStyle/>
          <a:p>
            <a:endParaRPr lang="tr-TR" dirty="0"/>
          </a:p>
          <a:p>
            <a:endParaRPr lang="tr-TR" dirty="0"/>
          </a:p>
          <a:p>
            <a:endParaRPr lang="tr-TR" dirty="0"/>
          </a:p>
          <a:p>
            <a:r>
              <a:rPr lang="tr-TR" dirty="0"/>
              <a:t>Hedeflere varma konusunda </a:t>
            </a:r>
          </a:p>
          <a:p>
            <a:pPr marL="0" indent="0">
              <a:buNone/>
            </a:pPr>
            <a:r>
              <a:rPr lang="tr-TR" dirty="0"/>
              <a:t>  bir öğrenci zorlu yollardan da </a:t>
            </a:r>
          </a:p>
          <a:p>
            <a:pPr marL="0" indent="0">
              <a:buNone/>
            </a:pPr>
            <a:r>
              <a:rPr lang="tr-TR" dirty="0"/>
              <a:t>  geçse başarıya ulaşacaktır.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429" y="2565707"/>
            <a:ext cx="4147711" cy="4403312"/>
          </a:xfrm>
          <a:prstGeom prst="rect">
            <a:avLst/>
          </a:prstGeom>
        </p:spPr>
      </p:pic>
    </p:spTree>
    <p:extLst>
      <p:ext uri="{BB962C8B-B14F-4D97-AF65-F5344CB8AC3E}">
        <p14:creationId xmlns:p14="http://schemas.microsoft.com/office/powerpoint/2010/main" val="85721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4" name="İçerik Yer Tutucusu 3"/>
          <p:cNvSpPr>
            <a:spLocks noGrp="1"/>
          </p:cNvSpPr>
          <p:nvPr>
            <p:ph idx="1"/>
          </p:nvPr>
        </p:nvSpPr>
        <p:spPr/>
        <p:txBody>
          <a:bodyPr/>
          <a:lstStyle/>
          <a:p>
            <a:r>
              <a:rPr lang="tr-TR" dirty="0"/>
              <a:t>Hedef;  kişinin kendisi için belirlediği somut, net, ulaşılabilir amaçlardır.</a:t>
            </a:r>
          </a:p>
          <a:p>
            <a:r>
              <a:rPr lang="tr-TR" dirty="0"/>
              <a:t>Hedef belirlemek önemlidir, çünkü hedefler kişinin başarı oranını artırmaktadır.</a:t>
            </a:r>
          </a:p>
          <a:p>
            <a:r>
              <a:rPr lang="tr-TR" dirty="0"/>
              <a:t>Hedefler kişinin ilgi ve yetenekleriyle uyumlu olmalıdır, kişinin gerçekten ne istediğini yansıtmalıdır. Gerçekçi, net, somut olmalıdır. </a:t>
            </a:r>
          </a:p>
          <a:p>
            <a:r>
              <a:rPr lang="tr-TR" dirty="0"/>
              <a:t>Hedeflere ulaşabilmek için tam olarak ne istediğimize karar vermeliyiz. Hedefleri olumlu dille ve yazılı ifade edip, görünür hale getirmeliyiz. </a:t>
            </a:r>
          </a:p>
          <a:p>
            <a:r>
              <a:rPr lang="tr-TR" dirty="0"/>
              <a:t>Hedefler kişiye özeldir, o yüzden kişi kendini iyi tanımalı ve ne istediğini bilmelidir. Hedefler gerçekleşmediğinde nedenini bulup, tekrar denemekten yılmamalı ve kişi motivasyonu düşürmemeli.</a:t>
            </a:r>
          </a:p>
        </p:txBody>
      </p:sp>
    </p:spTree>
    <p:extLst>
      <p:ext uri="{BB962C8B-B14F-4D97-AF65-F5344CB8AC3E}">
        <p14:creationId xmlns:p14="http://schemas.microsoft.com/office/powerpoint/2010/main" val="99516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Motivasyon</a:t>
            </a:r>
          </a:p>
        </p:txBody>
      </p:sp>
      <p:sp>
        <p:nvSpPr>
          <p:cNvPr id="5" name="İçerik Yer Tutucusu 4"/>
          <p:cNvSpPr>
            <a:spLocks noGrp="1"/>
          </p:cNvSpPr>
          <p:nvPr>
            <p:ph idx="1"/>
          </p:nvPr>
        </p:nvSpPr>
        <p:spPr>
          <a:xfrm>
            <a:off x="0" y="1423851"/>
            <a:ext cx="7757652" cy="5434149"/>
          </a:xfrm>
        </p:spPr>
        <p:txBody>
          <a:bodyPr/>
          <a:lstStyle/>
          <a:p>
            <a:endParaRPr lang="tr-TR" dirty="0"/>
          </a:p>
          <a:p>
            <a:pPr marL="0" indent="0">
              <a:buNone/>
            </a:pPr>
            <a:endParaRPr lang="tr-TR" dirty="0"/>
          </a:p>
          <a:p>
            <a:r>
              <a:rPr lang="tr-TR" sz="2400" dirty="0"/>
              <a:t>Hedeflere ulaşmak zorlu bir yoldur.</a:t>
            </a:r>
          </a:p>
          <a:p>
            <a:r>
              <a:rPr lang="tr-TR" sz="2400" dirty="0"/>
              <a:t>Bu zorlu yolda öğrencinin hedeflerine </a:t>
            </a:r>
          </a:p>
          <a:p>
            <a:pPr marL="0" indent="0">
              <a:buNone/>
            </a:pPr>
            <a:r>
              <a:rPr lang="tr-TR" sz="2400" dirty="0"/>
              <a:t>   ulaşmasını motivasyon sağlar.</a:t>
            </a:r>
          </a:p>
          <a:p>
            <a:r>
              <a:rPr lang="tr-TR" sz="2400" dirty="0"/>
              <a:t>Motivasyonu yüksek öğrenci kendini güvende hisseder.</a:t>
            </a:r>
          </a:p>
          <a:p>
            <a:r>
              <a:rPr lang="tr-TR" sz="2400" dirty="0"/>
              <a:t>Öğrencinin performansını ve başarısını artırır.</a:t>
            </a:r>
          </a:p>
          <a:p>
            <a:r>
              <a:rPr lang="tr-TR" sz="2400" dirty="0"/>
              <a:t>Öğrencinin algı ve düşünce yapısında odaklanmasını sağlar.</a:t>
            </a:r>
          </a:p>
          <a:p>
            <a:endParaRPr lang="tr-TR" sz="2400" dirty="0"/>
          </a:p>
          <a:p>
            <a:endParaRPr lang="tr-TR" sz="2400" dirty="0"/>
          </a:p>
          <a:p>
            <a:endParaRPr lang="tr-TR" sz="2400" dirty="0"/>
          </a:p>
          <a:p>
            <a:endParaRPr lang="tr-TR" sz="2400" dirty="0"/>
          </a:p>
          <a:p>
            <a:pPr marL="0" indent="0">
              <a:buNone/>
            </a:pPr>
            <a:endParaRPr lang="tr-TR" dirty="0"/>
          </a:p>
          <a:p>
            <a:endParaRPr lang="tr-TR" dirty="0"/>
          </a:p>
        </p:txBody>
      </p:sp>
      <p:pic>
        <p:nvPicPr>
          <p:cNvPr id="7" name="Resim 6">
            <a:extLst>
              <a:ext uri="{FF2B5EF4-FFF2-40B4-BE49-F238E27FC236}">
                <a16:creationId xmlns:a16="http://schemas.microsoft.com/office/drawing/2014/main" id="{555E6560-5141-4EDA-BB74-AE0BF966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3" y="2607995"/>
            <a:ext cx="4537587" cy="3065859"/>
          </a:xfrm>
          <a:prstGeom prst="rect">
            <a:avLst/>
          </a:prstGeom>
        </p:spPr>
      </p:pic>
    </p:spTree>
    <p:extLst>
      <p:ext uri="{BB962C8B-B14F-4D97-AF65-F5344CB8AC3E}">
        <p14:creationId xmlns:p14="http://schemas.microsoft.com/office/powerpoint/2010/main" val="163927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AC56CF5C-2EC0-4484-BA19-78476A56D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5" y="2883934"/>
            <a:ext cx="2143125" cy="2143125"/>
          </a:xfrm>
          <a:prstGeom prst="rect">
            <a:avLst/>
          </a:prstGeom>
        </p:spPr>
      </p:pic>
      <p:sp>
        <p:nvSpPr>
          <p:cNvPr id="2" name="1 Başlık"/>
          <p:cNvSpPr>
            <a:spLocks noGrp="1"/>
          </p:cNvSpPr>
          <p:nvPr>
            <p:ph type="title"/>
          </p:nvPr>
        </p:nvSpPr>
        <p:spPr>
          <a:xfrm>
            <a:off x="0" y="1423851"/>
            <a:ext cx="10515600" cy="906917"/>
          </a:xfrm>
        </p:spPr>
        <p:txBody>
          <a:bodyPr>
            <a:normAutofit/>
          </a:bodyPr>
          <a:lstStyle/>
          <a:p>
            <a:r>
              <a:rPr lang="tr-TR" sz="3600" b="1" dirty="0">
                <a:solidFill>
                  <a:srgbClr val="FF0000"/>
                </a:solidFill>
              </a:rPr>
              <a:t>Ders Çalışırken Doğru Bilinen Yanlışlar</a:t>
            </a:r>
          </a:p>
        </p:txBody>
      </p:sp>
      <p:sp>
        <p:nvSpPr>
          <p:cNvPr id="4" name="İçerik Yer Tutucusu 3"/>
          <p:cNvSpPr>
            <a:spLocks noGrp="1"/>
          </p:cNvSpPr>
          <p:nvPr>
            <p:ph idx="1"/>
          </p:nvPr>
        </p:nvSpPr>
        <p:spPr>
          <a:xfrm>
            <a:off x="0" y="2459866"/>
            <a:ext cx="10648335" cy="4398134"/>
          </a:xfrm>
        </p:spPr>
        <p:txBody>
          <a:bodyPr>
            <a:normAutofit/>
          </a:bodyPr>
          <a:lstStyle/>
          <a:p>
            <a:pPr marL="0" indent="0">
              <a:buNone/>
            </a:pPr>
            <a:r>
              <a:rPr lang="tr-TR" sz="1800" b="1" dirty="0"/>
              <a:t>Okulda Başarılı Olmanın Yolları</a:t>
            </a:r>
          </a:p>
          <a:p>
            <a:pPr marL="12700">
              <a:lnSpc>
                <a:spcPct val="100000"/>
              </a:lnSpc>
              <a:spcBef>
                <a:spcPts val="335"/>
              </a:spcBef>
              <a:tabLst>
                <a:tab pos="304165" algn="l"/>
              </a:tabLst>
            </a:pPr>
            <a:r>
              <a:rPr lang="tr-TR" sz="1800" dirty="0"/>
              <a:t>Dersi derste anlaman çok önemli. Çünkü;</a:t>
            </a:r>
          </a:p>
          <a:p>
            <a:pPr marL="0" indent="0">
              <a:lnSpc>
                <a:spcPct val="100000"/>
              </a:lnSpc>
              <a:spcBef>
                <a:spcPts val="335"/>
              </a:spcBef>
              <a:buNone/>
              <a:tabLst>
                <a:tab pos="304165" algn="l"/>
              </a:tabLst>
            </a:pPr>
            <a:r>
              <a:rPr lang="tr-TR" sz="1800" dirty="0"/>
              <a:t>Eğer ders esnasında tüm dikkatini derse  verirsen ve konuyu o anda anlarsan sınav  vakti geldiğinde birikmiş konulara yeniden  çalışmak zorunda kalmazsın. Yani,  dersi derste anlamak en zahmetsiz ve en  etkili yöntemdir. Çok ders çalışmayı  sevmiyorsan en güzeli ders esnasında  öğretmenin anlattıklarına konsantre  olmaktır.</a:t>
            </a:r>
          </a:p>
          <a:p>
            <a:pPr marL="12700">
              <a:lnSpc>
                <a:spcPct val="100000"/>
              </a:lnSpc>
              <a:spcBef>
                <a:spcPts val="335"/>
              </a:spcBef>
              <a:tabLst>
                <a:tab pos="304165" algn="l"/>
              </a:tabLst>
            </a:pPr>
            <a:r>
              <a:rPr lang="tr-TR" sz="1800" dirty="0"/>
              <a:t>Derste anlamadığın veya kafanı kurcalayan  bölümler olabilir. Bunları mutlaka öğretmenine  sor. </a:t>
            </a:r>
          </a:p>
          <a:p>
            <a:pPr marL="12700">
              <a:lnSpc>
                <a:spcPct val="100000"/>
              </a:lnSpc>
              <a:spcBef>
                <a:spcPts val="335"/>
              </a:spcBef>
              <a:tabLst>
                <a:tab pos="304165" algn="l"/>
              </a:tabLst>
            </a:pPr>
            <a:r>
              <a:rPr lang="tr-TR" sz="1800" dirty="0"/>
              <a:t>Okulda öğrendiklerinin kalıcılığını sağlamak için  mutlaka günlük tekrar yapmalısın.</a:t>
            </a:r>
          </a:p>
          <a:p>
            <a:pPr marL="53975" marR="5080" indent="-41910">
              <a:lnSpc>
                <a:spcPct val="115900"/>
              </a:lnSpc>
              <a:spcBef>
                <a:spcPts val="100"/>
              </a:spcBef>
            </a:pPr>
            <a:r>
              <a:rPr lang="tr-TR" sz="1800" dirty="0"/>
              <a:t>Fizyolojik olarak okula hazır olman gerekir. Bu  yüzden yeterli uyku ve dengeli beslenmek şart. </a:t>
            </a:r>
          </a:p>
          <a:p>
            <a:pPr marL="53975" marR="5080" indent="-41910">
              <a:lnSpc>
                <a:spcPct val="115900"/>
              </a:lnSpc>
              <a:spcBef>
                <a:spcPts val="100"/>
              </a:spcBef>
            </a:pPr>
            <a:r>
              <a:rPr lang="tr-TR" sz="1800" dirty="0"/>
              <a:t>Teneffüslerde iyi dinlenmeye çalışın. İyi  dinlenirseniz öğreneceğiniz bilgileri zihninize kaydetmeniz daha verimli bir biçimde  gerçekleşecektir.</a:t>
            </a:r>
          </a:p>
          <a:p>
            <a:pPr marL="12700" marR="5080" indent="81280">
              <a:lnSpc>
                <a:spcPct val="117400"/>
              </a:lnSpc>
              <a:spcBef>
                <a:spcPts val="95"/>
              </a:spcBef>
            </a:pPr>
            <a:r>
              <a:rPr lang="tr-TR" sz="1800" dirty="0"/>
              <a:t>Etkili öğrenmeyi gerçekleştirebilmek için kendi  öğrenme tarzınızı tespit edin ve o tarzı kullanarak çalışın. Bunun yanında mutlaka  detaylı bir çalışma programı yapın. Gerekirse  rehberlik servisinden veya bir uzmandan (bir  öğretmen de olabilir) program hazırlama için  yardım isteyin.</a:t>
            </a:r>
          </a:p>
          <a:p>
            <a:pPr marL="0" indent="0">
              <a:buNone/>
            </a:pPr>
            <a:endParaRPr lang="tr-TR" sz="1800" b="1" dirty="0"/>
          </a:p>
          <a:p>
            <a:pPr marL="0" indent="0">
              <a:buNone/>
            </a:pPr>
            <a:endParaRPr lang="tr-TR" sz="1800" b="1" dirty="0"/>
          </a:p>
        </p:txBody>
      </p:sp>
    </p:spTree>
    <p:extLst>
      <p:ext uri="{BB962C8B-B14F-4D97-AF65-F5344CB8AC3E}">
        <p14:creationId xmlns:p14="http://schemas.microsoft.com/office/powerpoint/2010/main" val="204466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solidFill>
                  <a:srgbClr val="FF0000"/>
                </a:solidFill>
              </a:rPr>
              <a:t>Ders Çalışırken Doğru Bilinen Yanlışlar</a:t>
            </a:r>
            <a:endParaRPr lang="tr-TR" sz="2400" dirty="0"/>
          </a:p>
        </p:txBody>
      </p:sp>
      <p:sp>
        <p:nvSpPr>
          <p:cNvPr id="3" name="İçerik Yer Tutucusu 2"/>
          <p:cNvSpPr>
            <a:spLocks noGrp="1"/>
          </p:cNvSpPr>
          <p:nvPr>
            <p:ph idx="1"/>
          </p:nvPr>
        </p:nvSpPr>
        <p:spPr/>
        <p:txBody>
          <a:bodyPr/>
          <a:lstStyle/>
          <a:p>
            <a:r>
              <a:rPr lang="tr-TR" sz="1600" dirty="0">
                <a:latin typeface="Verdana"/>
                <a:cs typeface="Verdana"/>
              </a:rPr>
              <a:t>Ders çalışma yöntemi, önce ders çalışmaktan ne anladığınıza sonra da kendinizi doğru tanımanıza bağlı olarak belirlenir. </a:t>
            </a:r>
          </a:p>
          <a:p>
            <a:endParaRPr lang="tr-TR" dirty="0"/>
          </a:p>
        </p:txBody>
      </p:sp>
      <p:pic>
        <p:nvPicPr>
          <p:cNvPr id="4" name="İçerik Yer Tutucusu 7">
            <a:extLst>
              <a:ext uri="{FF2B5EF4-FFF2-40B4-BE49-F238E27FC236}">
                <a16:creationId xmlns:a16="http://schemas.microsoft.com/office/drawing/2014/main" id="{D89A35CC-7562-4ACC-BC90-EABC4E4469AD}"/>
              </a:ext>
            </a:extLst>
          </p:cNvPr>
          <p:cNvPicPr>
            <a:picLocks noChangeAspect="1"/>
          </p:cNvPicPr>
          <p:nvPr/>
        </p:nvPicPr>
        <p:blipFill rotWithShape="1">
          <a:blip r:embed="rId2">
            <a:extLst>
              <a:ext uri="{28A0092B-C50C-407E-A947-70E740481C1C}">
                <a14:useLocalDpi xmlns:a14="http://schemas.microsoft.com/office/drawing/2010/main" val="0"/>
              </a:ext>
            </a:extLst>
          </a:blip>
          <a:srcRect t="35065"/>
          <a:stretch/>
        </p:blipFill>
        <p:spPr>
          <a:xfrm>
            <a:off x="2531050" y="2835358"/>
            <a:ext cx="7129899" cy="3647149"/>
          </a:xfrm>
          <a:prstGeom prst="rect">
            <a:avLst/>
          </a:prstGeom>
        </p:spPr>
      </p:pic>
    </p:spTree>
    <p:extLst>
      <p:ext uri="{BB962C8B-B14F-4D97-AF65-F5344CB8AC3E}">
        <p14:creationId xmlns:p14="http://schemas.microsoft.com/office/powerpoint/2010/main" val="264109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Zaman yönetimi hakkında…</a:t>
            </a:r>
          </a:p>
        </p:txBody>
      </p:sp>
      <p:sp>
        <p:nvSpPr>
          <p:cNvPr id="4" name="İçerik Yer Tutucusu 3"/>
          <p:cNvSpPr>
            <a:spLocks noGrp="1"/>
          </p:cNvSpPr>
          <p:nvPr>
            <p:ph idx="1"/>
          </p:nvPr>
        </p:nvSpPr>
        <p:spPr>
          <a:xfrm>
            <a:off x="386860" y="2295743"/>
            <a:ext cx="8432675" cy="4398134"/>
          </a:xfrm>
        </p:spPr>
        <p:txBody>
          <a:bodyPr>
            <a:noAutofit/>
          </a:bodyPr>
          <a:lstStyle/>
          <a:p>
            <a:pPr marL="0" indent="0" algn="just">
              <a:lnSpc>
                <a:spcPct val="160000"/>
              </a:lnSpc>
              <a:buNone/>
            </a:pPr>
            <a:r>
              <a:rPr lang="en-US" sz="1600" dirty="0"/>
              <a:t>Günümüzdeki </a:t>
            </a:r>
            <a:r>
              <a:rPr lang="en-US" sz="1600" dirty="0" err="1"/>
              <a:t>çocuklar</a:t>
            </a:r>
            <a:r>
              <a:rPr lang="en-US" sz="1600" dirty="0"/>
              <a:t> </a:t>
            </a:r>
            <a:r>
              <a:rPr lang="en-US" sz="1600" dirty="0" err="1"/>
              <a:t>randevularla</a:t>
            </a:r>
            <a:r>
              <a:rPr lang="en-US" sz="1600" dirty="0"/>
              <a:t> ve </a:t>
            </a:r>
            <a:r>
              <a:rPr lang="en-US" sz="1600" dirty="0" err="1"/>
              <a:t>sorumluluklarla</a:t>
            </a:r>
            <a:r>
              <a:rPr lang="en-US" sz="1600" dirty="0"/>
              <a:t> </a:t>
            </a:r>
            <a:r>
              <a:rPr lang="en-US" sz="1600" dirty="0" err="1"/>
              <a:t>zincirlenmiş</a:t>
            </a:r>
            <a:r>
              <a:rPr lang="en-US" sz="1600" dirty="0"/>
              <a:t> </a:t>
            </a:r>
            <a:r>
              <a:rPr lang="en-US" sz="1600" dirty="0" err="1"/>
              <a:t>şekilde</a:t>
            </a:r>
            <a:r>
              <a:rPr lang="tr-TR" sz="1600" dirty="0"/>
              <a:t> </a:t>
            </a:r>
            <a:r>
              <a:rPr lang="en-US" sz="1600" dirty="0" err="1"/>
              <a:t>yaşamaktalar</a:t>
            </a:r>
            <a:r>
              <a:rPr lang="en-US" sz="1600" dirty="0"/>
              <a:t>. </a:t>
            </a:r>
            <a:r>
              <a:rPr lang="en-US" sz="1600" dirty="0" err="1"/>
              <a:t>Öğleden</a:t>
            </a:r>
            <a:r>
              <a:rPr lang="en-US" sz="1600" dirty="0"/>
              <a:t> </a:t>
            </a:r>
            <a:r>
              <a:rPr lang="en-US" sz="1600" dirty="0" err="1"/>
              <a:t>sonra</a:t>
            </a:r>
            <a:r>
              <a:rPr lang="en-US" sz="1600" dirty="0"/>
              <a:t> </a:t>
            </a:r>
            <a:r>
              <a:rPr lang="en-US" sz="1600" dirty="0" err="1"/>
              <a:t>okul</a:t>
            </a:r>
            <a:r>
              <a:rPr lang="en-US" sz="1600" dirty="0"/>
              <a:t> </a:t>
            </a:r>
            <a:r>
              <a:rPr lang="en-US" sz="1600" dirty="0" err="1"/>
              <a:t>sonrasına</a:t>
            </a:r>
            <a:r>
              <a:rPr lang="en-US" sz="1600" dirty="0"/>
              <a:t> </a:t>
            </a:r>
            <a:r>
              <a:rPr lang="en-US" sz="1600" dirty="0" err="1"/>
              <a:t>konulan</a:t>
            </a:r>
            <a:r>
              <a:rPr lang="en-US" sz="1600" dirty="0"/>
              <a:t> </a:t>
            </a:r>
            <a:r>
              <a:rPr lang="en-US" sz="1600" dirty="0" err="1"/>
              <a:t>etüt</a:t>
            </a:r>
            <a:r>
              <a:rPr lang="en-US" sz="1600" dirty="0"/>
              <a:t> </a:t>
            </a:r>
            <a:r>
              <a:rPr lang="en-US" sz="1600" dirty="0" err="1"/>
              <a:t>saatleri</a:t>
            </a:r>
            <a:r>
              <a:rPr lang="en-US" sz="1600" dirty="0"/>
              <a:t> ve </a:t>
            </a:r>
            <a:r>
              <a:rPr lang="en-US" sz="1600" dirty="0" err="1"/>
              <a:t>haftasonu</a:t>
            </a:r>
            <a:r>
              <a:rPr lang="en-US" sz="1600" dirty="0"/>
              <a:t> </a:t>
            </a:r>
            <a:r>
              <a:rPr lang="en-US" sz="1600" dirty="0" err="1"/>
              <a:t>kursları</a:t>
            </a:r>
            <a:r>
              <a:rPr lang="en-US" sz="1600" dirty="0"/>
              <a:t> hep bir </a:t>
            </a:r>
            <a:r>
              <a:rPr lang="en-US" sz="1600" dirty="0" err="1"/>
              <a:t>açığı</a:t>
            </a:r>
            <a:r>
              <a:rPr lang="en-US" sz="1600" dirty="0"/>
              <a:t> kapatmaya </a:t>
            </a:r>
            <a:r>
              <a:rPr lang="en-US" sz="1600" dirty="0" err="1"/>
              <a:t>yönelik</a:t>
            </a:r>
            <a:r>
              <a:rPr lang="en-US" sz="1600" dirty="0"/>
              <a:t> </a:t>
            </a:r>
            <a:r>
              <a:rPr lang="en-US" sz="1600" dirty="0" err="1"/>
              <a:t>olup</a:t>
            </a:r>
            <a:r>
              <a:rPr lang="en-US" sz="1600" dirty="0"/>
              <a:t> </a:t>
            </a:r>
            <a:r>
              <a:rPr lang="en-US" sz="1600" dirty="0" err="1"/>
              <a:t>çocukların</a:t>
            </a:r>
            <a:r>
              <a:rPr lang="en-US" sz="1600" dirty="0"/>
              <a:t> </a:t>
            </a:r>
            <a:r>
              <a:rPr lang="en-US" sz="1600" dirty="0" err="1"/>
              <a:t>zamanlarını</a:t>
            </a:r>
            <a:r>
              <a:rPr lang="en-US" sz="1600" dirty="0"/>
              <a:t> </a:t>
            </a:r>
            <a:r>
              <a:rPr lang="en-US" sz="1600" dirty="0" err="1"/>
              <a:t>büyük</a:t>
            </a:r>
            <a:r>
              <a:rPr lang="en-US" sz="1600" dirty="0"/>
              <a:t> </a:t>
            </a:r>
            <a:r>
              <a:rPr lang="en-US" sz="1600" dirty="0" err="1"/>
              <a:t>ölçüde</a:t>
            </a:r>
            <a:r>
              <a:rPr lang="en-US" sz="1600" dirty="0"/>
              <a:t> kapsamaktadırlar. Her </a:t>
            </a:r>
            <a:r>
              <a:rPr lang="en-US" sz="1600" dirty="0" err="1"/>
              <a:t>çocuk</a:t>
            </a:r>
            <a:r>
              <a:rPr lang="en-US" sz="1600" dirty="0"/>
              <a:t> </a:t>
            </a:r>
            <a:r>
              <a:rPr lang="en-US" sz="1600" dirty="0" err="1"/>
              <a:t>hayalleri</a:t>
            </a:r>
            <a:r>
              <a:rPr lang="en-US" sz="1600" dirty="0"/>
              <a:t> ve </a:t>
            </a:r>
            <a:r>
              <a:rPr lang="en-US" sz="1600" dirty="0" err="1"/>
              <a:t>oyun</a:t>
            </a:r>
            <a:r>
              <a:rPr lang="en-US" sz="1600" dirty="0"/>
              <a:t> </a:t>
            </a:r>
            <a:r>
              <a:rPr lang="en-US" sz="1600" dirty="0" err="1"/>
              <a:t>için</a:t>
            </a:r>
            <a:r>
              <a:rPr lang="en-US" sz="1600" dirty="0"/>
              <a:t> </a:t>
            </a:r>
            <a:r>
              <a:rPr lang="en-US" sz="1600" dirty="0" err="1"/>
              <a:t>planlanmamış</a:t>
            </a:r>
            <a:r>
              <a:rPr lang="en-US" sz="1600" dirty="0"/>
              <a:t> </a:t>
            </a:r>
            <a:r>
              <a:rPr lang="en-US" sz="1600" dirty="0" err="1"/>
              <a:t>zamana</a:t>
            </a:r>
            <a:r>
              <a:rPr lang="en-US" sz="1600" dirty="0"/>
              <a:t> </a:t>
            </a:r>
            <a:r>
              <a:rPr lang="en-US" sz="1600" dirty="0" err="1"/>
              <a:t>ihtiyaç</a:t>
            </a:r>
            <a:r>
              <a:rPr lang="en-US" sz="1600" dirty="0"/>
              <a:t> </a:t>
            </a:r>
            <a:r>
              <a:rPr lang="en-US" sz="1600" dirty="0" err="1"/>
              <a:t>duyar</a:t>
            </a:r>
            <a:r>
              <a:rPr lang="en-US" sz="1600" dirty="0"/>
              <a:t>.</a:t>
            </a:r>
            <a:r>
              <a:rPr lang="tr-TR" sz="1600" dirty="0"/>
              <a:t> </a:t>
            </a:r>
            <a:r>
              <a:rPr lang="en-US" sz="1600" dirty="0" err="1"/>
              <a:t>Yetişkinlerde</a:t>
            </a:r>
            <a:r>
              <a:rPr lang="en-US" sz="1600" dirty="0"/>
              <a:t> </a:t>
            </a:r>
            <a:r>
              <a:rPr lang="en-US" sz="1600" dirty="0" err="1"/>
              <a:t>olduğu</a:t>
            </a:r>
            <a:r>
              <a:rPr lang="en-US" sz="1600" dirty="0"/>
              <a:t> </a:t>
            </a:r>
            <a:r>
              <a:rPr lang="en-US" sz="1600" dirty="0" err="1"/>
              <a:t>gibi</a:t>
            </a:r>
            <a:r>
              <a:rPr lang="en-US" sz="1600" dirty="0"/>
              <a:t> </a:t>
            </a:r>
            <a:r>
              <a:rPr lang="en-US" sz="1600" dirty="0" err="1"/>
              <a:t>çocuklarda</a:t>
            </a:r>
            <a:r>
              <a:rPr lang="en-US" sz="1600" dirty="0"/>
              <a:t> da </a:t>
            </a:r>
            <a:r>
              <a:rPr lang="en-US" sz="1600" dirty="0" err="1"/>
              <a:t>önceliklerin</a:t>
            </a:r>
            <a:r>
              <a:rPr lang="en-US" sz="1600" dirty="0"/>
              <a:t> </a:t>
            </a:r>
            <a:r>
              <a:rPr lang="en-US" sz="1600" dirty="0" err="1"/>
              <a:t>nerede</a:t>
            </a:r>
            <a:r>
              <a:rPr lang="en-US" sz="1600" dirty="0"/>
              <a:t> </a:t>
            </a:r>
            <a:r>
              <a:rPr lang="en-US" sz="1600" dirty="0" err="1"/>
              <a:t>olduğunu</a:t>
            </a:r>
            <a:r>
              <a:rPr lang="en-US" sz="1600" dirty="0"/>
              <a:t> </a:t>
            </a:r>
            <a:r>
              <a:rPr lang="en-US" sz="1600" dirty="0" err="1"/>
              <a:t>bulmak</a:t>
            </a:r>
            <a:r>
              <a:rPr lang="en-US" sz="1600" dirty="0"/>
              <a:t> </a:t>
            </a:r>
            <a:r>
              <a:rPr lang="en-US" sz="1600" dirty="0" err="1"/>
              <a:t>gerekir</a:t>
            </a:r>
            <a:r>
              <a:rPr lang="en-US" sz="1600" dirty="0"/>
              <a:t>.</a:t>
            </a:r>
            <a:r>
              <a:rPr lang="tr-TR" sz="1600" dirty="0"/>
              <a:t> </a:t>
            </a:r>
          </a:p>
          <a:p>
            <a:pPr marL="0" indent="0" algn="just">
              <a:lnSpc>
                <a:spcPct val="160000"/>
              </a:lnSpc>
              <a:buNone/>
            </a:pPr>
            <a:r>
              <a:rPr lang="en-US" sz="1600" dirty="0" err="1"/>
              <a:t>Çocuğun</a:t>
            </a:r>
            <a:r>
              <a:rPr lang="en-US" sz="1600" dirty="0"/>
              <a:t> </a:t>
            </a:r>
            <a:r>
              <a:rPr lang="en-US" sz="1600" dirty="0" err="1"/>
              <a:t>yanınıza</a:t>
            </a:r>
            <a:r>
              <a:rPr lang="en-US" sz="1600" dirty="0"/>
              <a:t> </a:t>
            </a:r>
            <a:r>
              <a:rPr lang="en-US" sz="1600" dirty="0" err="1"/>
              <a:t>oturun</a:t>
            </a:r>
            <a:r>
              <a:rPr lang="en-US" sz="1600" dirty="0"/>
              <a:t> ve </a:t>
            </a:r>
            <a:r>
              <a:rPr lang="en-US" sz="1600" dirty="0" err="1"/>
              <a:t>çocuğunuzun</a:t>
            </a:r>
            <a:r>
              <a:rPr lang="en-US" sz="1600" dirty="0"/>
              <a:t> </a:t>
            </a:r>
            <a:r>
              <a:rPr lang="en-US" sz="1600" dirty="0" err="1"/>
              <a:t>zamanını</a:t>
            </a:r>
            <a:r>
              <a:rPr lang="en-US" sz="1600" dirty="0"/>
              <a:t> </a:t>
            </a:r>
            <a:r>
              <a:rPr lang="en-US" sz="1600" dirty="0" err="1"/>
              <a:t>geçirdiği</a:t>
            </a:r>
            <a:r>
              <a:rPr lang="en-US" sz="1600" dirty="0"/>
              <a:t> </a:t>
            </a:r>
            <a:r>
              <a:rPr lang="en-US" sz="1600" dirty="0" err="1"/>
              <a:t>tüm</a:t>
            </a:r>
            <a:r>
              <a:rPr lang="en-US" sz="1600" dirty="0"/>
              <a:t> </a:t>
            </a:r>
            <a:r>
              <a:rPr lang="en-US" sz="1600" dirty="0" err="1"/>
              <a:t>aktiviteleri</a:t>
            </a:r>
            <a:r>
              <a:rPr lang="en-US" sz="1600" dirty="0"/>
              <a:t> alt </a:t>
            </a:r>
            <a:r>
              <a:rPr lang="en-US" sz="1600" dirty="0" err="1"/>
              <a:t>alta</a:t>
            </a:r>
            <a:r>
              <a:rPr lang="en-US" sz="1600" dirty="0"/>
              <a:t> </a:t>
            </a:r>
            <a:r>
              <a:rPr lang="en-US" sz="1600" dirty="0" err="1"/>
              <a:t>yazın</a:t>
            </a:r>
            <a:r>
              <a:rPr lang="en-US" sz="1600" dirty="0"/>
              <a:t> </a:t>
            </a:r>
            <a:r>
              <a:rPr lang="en-US" sz="1600" dirty="0" err="1"/>
              <a:t>daha</a:t>
            </a:r>
            <a:r>
              <a:rPr lang="en-US" sz="1600" dirty="0"/>
              <a:t> </a:t>
            </a:r>
            <a:r>
              <a:rPr lang="en-US" sz="1600" dirty="0" err="1"/>
              <a:t>sonra</a:t>
            </a:r>
            <a:r>
              <a:rPr lang="en-US" sz="1600" dirty="0"/>
              <a:t> </a:t>
            </a:r>
            <a:r>
              <a:rPr lang="en-US" sz="1600" dirty="0" err="1"/>
              <a:t>bunları</a:t>
            </a:r>
            <a:r>
              <a:rPr lang="en-US" sz="1600" dirty="0"/>
              <a:t> </a:t>
            </a:r>
            <a:r>
              <a:rPr lang="en-US" sz="1600" dirty="0" err="1"/>
              <a:t>önemlilik</a:t>
            </a:r>
            <a:r>
              <a:rPr lang="en-US" sz="1600" dirty="0"/>
              <a:t> </a:t>
            </a:r>
            <a:r>
              <a:rPr lang="en-US" sz="1600" dirty="0" err="1"/>
              <a:t>sırasına</a:t>
            </a:r>
            <a:r>
              <a:rPr lang="en-US" sz="1600" dirty="0"/>
              <a:t> </a:t>
            </a:r>
            <a:r>
              <a:rPr lang="en-US" sz="1600" dirty="0" err="1"/>
              <a:t>göre</a:t>
            </a:r>
            <a:r>
              <a:rPr lang="en-US" sz="1600" dirty="0"/>
              <a:t> </a:t>
            </a:r>
            <a:r>
              <a:rPr lang="en-US" sz="1600" dirty="0" err="1"/>
              <a:t>sıralayın</a:t>
            </a:r>
            <a:r>
              <a:rPr lang="en-US" sz="1600" dirty="0"/>
              <a:t>. En </a:t>
            </a:r>
            <a:r>
              <a:rPr lang="en-US" sz="1600" dirty="0" err="1"/>
              <a:t>önemlisi</a:t>
            </a:r>
            <a:r>
              <a:rPr lang="en-US" sz="1600" dirty="0"/>
              <a:t> en </a:t>
            </a:r>
            <a:r>
              <a:rPr lang="en-US" sz="1600" dirty="0" err="1"/>
              <a:t>başa</a:t>
            </a:r>
            <a:r>
              <a:rPr lang="en-US" sz="1600" dirty="0"/>
              <a:t> </a:t>
            </a:r>
            <a:r>
              <a:rPr lang="en-US" sz="1600" dirty="0" err="1"/>
              <a:t>gelir</a:t>
            </a:r>
            <a:r>
              <a:rPr lang="en-US" sz="1600" dirty="0"/>
              <a:t> ve </a:t>
            </a:r>
            <a:r>
              <a:rPr lang="en-US" sz="1600" dirty="0" err="1"/>
              <a:t>önemsizler</a:t>
            </a:r>
            <a:r>
              <a:rPr lang="en-US" sz="1600" dirty="0"/>
              <a:t> </a:t>
            </a:r>
            <a:r>
              <a:rPr lang="en-US" sz="1600" dirty="0" err="1"/>
              <a:t>daha</a:t>
            </a:r>
            <a:r>
              <a:rPr lang="en-US" sz="1600" dirty="0"/>
              <a:t> </a:t>
            </a:r>
            <a:r>
              <a:rPr lang="en-US" sz="1600" dirty="0" err="1"/>
              <a:t>sonra</a:t>
            </a:r>
            <a:r>
              <a:rPr lang="en-US" sz="1600" dirty="0"/>
              <a:t> </a:t>
            </a:r>
            <a:r>
              <a:rPr lang="en-US" sz="1600" dirty="0" err="1"/>
              <a:t>sıralanır</a:t>
            </a:r>
            <a:r>
              <a:rPr lang="en-US" sz="1600" dirty="0"/>
              <a:t>. Bu </a:t>
            </a:r>
            <a:r>
              <a:rPr lang="en-US" sz="1600" dirty="0" err="1"/>
              <a:t>sıralamada</a:t>
            </a:r>
            <a:r>
              <a:rPr lang="en-US" sz="1600" dirty="0"/>
              <a:t> </a:t>
            </a:r>
            <a:r>
              <a:rPr lang="en-US" sz="1600" dirty="0" err="1"/>
              <a:t>sadece</a:t>
            </a:r>
            <a:r>
              <a:rPr lang="en-US" sz="1600" dirty="0"/>
              <a:t> </a:t>
            </a:r>
            <a:r>
              <a:rPr lang="en-US" sz="1600" dirty="0" err="1"/>
              <a:t>sizin</a:t>
            </a:r>
            <a:r>
              <a:rPr lang="en-US" sz="1600" dirty="0"/>
              <a:t> </a:t>
            </a:r>
            <a:r>
              <a:rPr lang="en-US" sz="1600" dirty="0" err="1"/>
              <a:t>değil</a:t>
            </a:r>
            <a:r>
              <a:rPr lang="en-US" sz="1600" dirty="0"/>
              <a:t> </a:t>
            </a:r>
            <a:r>
              <a:rPr lang="en-US" sz="1600" dirty="0" err="1"/>
              <a:t>çocuğunuzun</a:t>
            </a:r>
            <a:r>
              <a:rPr lang="en-US" sz="1600" dirty="0"/>
              <a:t> da </a:t>
            </a:r>
            <a:r>
              <a:rPr lang="en-US" sz="1600" dirty="0" err="1"/>
              <a:t>bakış</a:t>
            </a:r>
            <a:r>
              <a:rPr lang="en-US" sz="1600" dirty="0"/>
              <a:t> </a:t>
            </a:r>
            <a:r>
              <a:rPr lang="en-US" sz="1600" dirty="0" err="1"/>
              <a:t>açısına</a:t>
            </a:r>
            <a:r>
              <a:rPr lang="en-US" sz="1600" dirty="0"/>
              <a:t> </a:t>
            </a:r>
            <a:r>
              <a:rPr lang="en-US" sz="1600" dirty="0" err="1"/>
              <a:t>önem</a:t>
            </a:r>
            <a:r>
              <a:rPr lang="en-US" sz="1600" dirty="0"/>
              <a:t> </a:t>
            </a:r>
            <a:r>
              <a:rPr lang="en-US" sz="1600" dirty="0" err="1"/>
              <a:t>verin</a:t>
            </a:r>
            <a:r>
              <a:rPr lang="en-US" sz="1600" dirty="0"/>
              <a:t>. </a:t>
            </a:r>
            <a:r>
              <a:rPr lang="en-US" sz="1600" dirty="0" err="1"/>
              <a:t>Neyi</a:t>
            </a:r>
            <a:r>
              <a:rPr lang="en-US" sz="1600" dirty="0"/>
              <a:t> </a:t>
            </a:r>
            <a:r>
              <a:rPr lang="en-US" sz="1600" dirty="0" err="1"/>
              <a:t>severek</a:t>
            </a:r>
            <a:r>
              <a:rPr lang="en-US" sz="1600" dirty="0"/>
              <a:t> </a:t>
            </a:r>
            <a:r>
              <a:rPr lang="en-US" sz="1600" dirty="0" err="1"/>
              <a:t>yapar</a:t>
            </a:r>
            <a:r>
              <a:rPr lang="en-US" sz="1600" dirty="0"/>
              <a:t>? Ne </a:t>
            </a:r>
            <a:r>
              <a:rPr lang="en-US" sz="1600" dirty="0" err="1"/>
              <a:t>onun</a:t>
            </a:r>
            <a:r>
              <a:rPr lang="en-US" sz="1600" dirty="0"/>
              <a:t> </a:t>
            </a:r>
            <a:r>
              <a:rPr lang="en-US" sz="1600" dirty="0" err="1"/>
              <a:t>için</a:t>
            </a:r>
            <a:r>
              <a:rPr lang="en-US" sz="1600" dirty="0"/>
              <a:t> </a:t>
            </a:r>
            <a:r>
              <a:rPr lang="en-US" sz="1600" dirty="0" err="1"/>
              <a:t>önemlidir</a:t>
            </a:r>
            <a:r>
              <a:rPr lang="en-US" sz="1600" dirty="0"/>
              <a:t>?</a:t>
            </a:r>
            <a:endParaRPr lang="tr-TR" sz="1600" dirty="0"/>
          </a:p>
          <a:p>
            <a:pPr marL="0" indent="0">
              <a:lnSpc>
                <a:spcPct val="200000"/>
              </a:lnSpc>
              <a:buNone/>
            </a:pPr>
            <a:endParaRPr lang="en-US" sz="1600" dirty="0"/>
          </a:p>
          <a:p>
            <a:pPr marL="0" indent="0" algn="just">
              <a:lnSpc>
                <a:spcPct val="160000"/>
              </a:lnSpc>
              <a:buNone/>
            </a:pPr>
            <a:endParaRPr lang="en-US" sz="1600" dirty="0"/>
          </a:p>
          <a:p>
            <a:endParaRPr lang="tr-TR" sz="1600" dirty="0"/>
          </a:p>
        </p:txBody>
      </p:sp>
      <p:pic>
        <p:nvPicPr>
          <p:cNvPr id="5" name="Resim 4">
            <a:extLst>
              <a:ext uri="{FF2B5EF4-FFF2-40B4-BE49-F238E27FC236}">
                <a16:creationId xmlns:a16="http://schemas.microsoft.com/office/drawing/2014/main" id="{40C077DB-E6A2-47C2-B64D-BECF56605A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73" r="20282"/>
          <a:stretch/>
        </p:blipFill>
        <p:spPr>
          <a:xfrm>
            <a:off x="8939386" y="2511510"/>
            <a:ext cx="3252614" cy="2922639"/>
          </a:xfrm>
          <a:prstGeom prst="rect">
            <a:avLst/>
          </a:prstGeom>
        </p:spPr>
      </p:pic>
    </p:spTree>
    <p:extLst>
      <p:ext uri="{BB962C8B-B14F-4D97-AF65-F5344CB8AC3E}">
        <p14:creationId xmlns:p14="http://schemas.microsoft.com/office/powerpoint/2010/main" val="80268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a:solidFill>
                  <a:srgbClr val="FF0000"/>
                </a:solidFill>
              </a:rPr>
              <a:t>Ders Çalışırken Doğru Bilinen Yanlışlar</a:t>
            </a:r>
            <a:endParaRPr lang="tr-TR" sz="2800" dirty="0"/>
          </a:p>
        </p:txBody>
      </p:sp>
      <p:sp>
        <p:nvSpPr>
          <p:cNvPr id="3" name="İçerik Yer Tutucusu 2"/>
          <p:cNvSpPr>
            <a:spLocks noGrp="1"/>
          </p:cNvSpPr>
          <p:nvPr>
            <p:ph idx="1"/>
          </p:nvPr>
        </p:nvSpPr>
        <p:spPr>
          <a:xfrm>
            <a:off x="0" y="2253803"/>
            <a:ext cx="12192000" cy="4398134"/>
          </a:xfrm>
        </p:spPr>
        <p:txBody>
          <a:bodyPr>
            <a:normAutofit fontScale="92500" lnSpcReduction="10000"/>
          </a:bodyPr>
          <a:lstStyle/>
          <a:p>
            <a:pPr marL="0" indent="0">
              <a:buNone/>
            </a:pPr>
            <a:r>
              <a:rPr lang="tr-TR" sz="1800" dirty="0"/>
              <a:t>Okul Başarısını Etkileyen Faktörler</a:t>
            </a:r>
          </a:p>
          <a:p>
            <a:r>
              <a:rPr lang="tr-TR" sz="1800" dirty="0"/>
              <a:t>Öğrencinin derse olan ilgisi</a:t>
            </a:r>
          </a:p>
          <a:p>
            <a:r>
              <a:rPr lang="tr-TR" sz="1800" dirty="0"/>
              <a:t>Öğrencinin zihinsel becerileri</a:t>
            </a:r>
          </a:p>
          <a:p>
            <a:r>
              <a:rPr lang="tr-TR" sz="1800" dirty="0"/>
              <a:t>Doğru yönlendirme</a:t>
            </a:r>
          </a:p>
          <a:p>
            <a:pPr marL="0" marR="5080" indent="0" algn="just">
              <a:lnSpc>
                <a:spcPct val="112599"/>
              </a:lnSpc>
              <a:buNone/>
            </a:pPr>
            <a:r>
              <a:rPr lang="tr-TR" sz="1800" dirty="0"/>
              <a:t>Okul başarısını etkileyen faktörler arasında –Eğer DEHB, </a:t>
            </a:r>
            <a:r>
              <a:rPr lang="tr-TR" sz="1800" dirty="0" err="1"/>
              <a:t>Disleksi</a:t>
            </a:r>
            <a:r>
              <a:rPr lang="tr-TR" sz="1800" dirty="0"/>
              <a:t> gibi problemler yoksa- öğrencinin  derslere olan ilgisi önemli role sahiptir. Çocuğunuzun zihinsel becerileri ve ilgi alanları bazı  derslerde başarılı olmasına, bazı derslerde ise başarısız olmasına sebep olabilir. Aslında bu olası bir  durumdur.</a:t>
            </a:r>
          </a:p>
          <a:p>
            <a:pPr marL="0" marR="5080" indent="0" algn="just">
              <a:lnSpc>
                <a:spcPct val="112599"/>
              </a:lnSpc>
              <a:buNone/>
            </a:pPr>
            <a:r>
              <a:rPr lang="tr-TR" sz="1800" dirty="0">
                <a:solidFill>
                  <a:srgbClr val="FF0000"/>
                </a:solidFill>
              </a:rPr>
              <a:t>ÖRNEK: </a:t>
            </a:r>
            <a:r>
              <a:rPr lang="tr-TR" sz="1800" dirty="0"/>
              <a:t>Türkçe, hayat bilgisi gibi sözel derslerde başarılı olan bir öğrenci matematik dersinde isteksiz ve başarısız olabilir. Tam tersi de olabileceği gibi her  alanda başarılı öğrenciler de vardır.</a:t>
            </a:r>
          </a:p>
          <a:p>
            <a:pPr marL="415289" marR="121920" indent="-285750" algn="just">
              <a:lnSpc>
                <a:spcPct val="117700"/>
              </a:lnSpc>
              <a:defRPr/>
            </a:pPr>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Öğrencinin başarılı olduğu alanları erken tespit edip doğru yönlendirme yapmaktır.  “Matematik dersinde başarılısın, Türkçe dersinde neden zayıfsın? İstesen yaparsın, istemiyorsun…” Şeklinde moral bozucu yaklaşımlar doğru değildir.</a:t>
            </a:r>
          </a:p>
          <a:p>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Bunun yerine başarısız olunan derslerdeki başarısızlığın sebeplerini araştırmak daha doğrudur. Kaçırılmış konular mı  var, anlaşılmayan kısımlar mı var, konulara karşı ilgi düzeyi ne durumda? Tüm bu sorulara yanıt  ararken aslında çocuğa dersi sevdirebileceğiniz yeni yöntemler de keşfetmiş olacaksınız. Dersi sevmek,  başarıyı beraberinde getirecektir</a:t>
            </a:r>
            <a:endParaRPr lang="tr-TR" sz="2400" dirty="0"/>
          </a:p>
        </p:txBody>
      </p:sp>
    </p:spTree>
    <p:extLst>
      <p:ext uri="{BB962C8B-B14F-4D97-AF65-F5344CB8AC3E}">
        <p14:creationId xmlns:p14="http://schemas.microsoft.com/office/powerpoint/2010/main" val="96877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a:bodyPr>
          <a:lstStyle/>
          <a:p>
            <a:r>
              <a:rPr lang="tr-TR" sz="4000" b="1" dirty="0">
                <a:solidFill>
                  <a:srgbClr val="FF0000"/>
                </a:solidFill>
              </a:rPr>
              <a:t>Dikkat nasıl dağılır, nasıl toplanır?</a:t>
            </a:r>
          </a:p>
        </p:txBody>
      </p:sp>
      <p:sp>
        <p:nvSpPr>
          <p:cNvPr id="4" name="İçerik Yer Tutucusu 3"/>
          <p:cNvSpPr>
            <a:spLocks noGrp="1"/>
          </p:cNvSpPr>
          <p:nvPr>
            <p:ph idx="1"/>
          </p:nvPr>
        </p:nvSpPr>
        <p:spPr/>
        <p:txBody>
          <a:bodyPr>
            <a:normAutofit/>
          </a:bodyPr>
          <a:lstStyle/>
          <a:p>
            <a:pPr marL="0" indent="0">
              <a:buNone/>
            </a:pPr>
            <a:r>
              <a:rPr lang="tr-TR" dirty="0"/>
              <a:t>  </a:t>
            </a:r>
            <a:r>
              <a:rPr lang="tr-TR" sz="2200" dirty="0"/>
              <a:t>Öncelikle şunu bilmeliyiz ki dikkat dağınıklığı, dikkat eksikliğinden farklıdır.</a:t>
            </a:r>
          </a:p>
          <a:p>
            <a:r>
              <a:rPr lang="tr-TR" sz="2200" dirty="0"/>
              <a:t>Dikkat dağınıklığı bir işi yaparken ve ya düşünürken dikkati toparlayıp işe tam konsantre olamama durumudur. Dikkat eksikliği ise erken çocukluk yaşlarından itibaren gözlemlenebilen, dikkat süresinin kısalığı, dürtülerin yeterince kontrol edilememesi ve aşırı hareketlilik gibi belirtilerle kendini belli eder.</a:t>
            </a:r>
          </a:p>
          <a:p>
            <a:r>
              <a:rPr lang="tr-TR" sz="2200" dirty="0"/>
              <a:t>Dikkat Eksikliği ve </a:t>
            </a:r>
            <a:r>
              <a:rPr lang="tr-TR" sz="2200" dirty="0" err="1"/>
              <a:t>Hiperaktivite</a:t>
            </a:r>
            <a:r>
              <a:rPr lang="tr-TR" sz="2200" dirty="0"/>
              <a:t> Bozukluğu (DEHB) teşhisi konulan çocuklarda genelde ilaç tedavi süreçleri uygulanırken, dikkat dağınıklığı ilaç kullanmaksızın, çeşitli dikkat ve konsantrasyon çalışmaları ile normal düzeye getirilebilmektedir.</a:t>
            </a:r>
          </a:p>
          <a:p>
            <a:r>
              <a:rPr lang="tr-TR" sz="2200" dirty="0"/>
              <a:t>Her dikkat dağınıklığı şikayeti için ilaç kullanımı gerekmemektedir. İlaçlı dikkat dağınıklığı tedavisi için karar vermeden önce problemin düzeyine bakılmasını şarttır. Dikkat dağınıklığı olan kişilerin ilgisiz kaldıkları alanla ilgili desteklenmeleri dikkat dağınıklığını büyük oranda azaltır.</a:t>
            </a:r>
          </a:p>
          <a:p>
            <a:endParaRPr lang="tr-TR" sz="2200" dirty="0"/>
          </a:p>
        </p:txBody>
      </p:sp>
    </p:spTree>
    <p:extLst>
      <p:ext uri="{BB962C8B-B14F-4D97-AF65-F5344CB8AC3E}">
        <p14:creationId xmlns:p14="http://schemas.microsoft.com/office/powerpoint/2010/main" val="88717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Dikkat nasıl dağılır, nasıl toplanır?</a:t>
            </a:r>
            <a:endParaRPr lang="tr-TR" dirty="0"/>
          </a:p>
        </p:txBody>
      </p:sp>
      <p:sp>
        <p:nvSpPr>
          <p:cNvPr id="3" name="İçerik Yer Tutucusu 2"/>
          <p:cNvSpPr>
            <a:spLocks noGrp="1"/>
          </p:cNvSpPr>
          <p:nvPr>
            <p:ph idx="1"/>
          </p:nvPr>
        </p:nvSpPr>
        <p:spPr>
          <a:xfrm>
            <a:off x="436418" y="2459866"/>
            <a:ext cx="11755582" cy="4398134"/>
          </a:xfrm>
        </p:spPr>
        <p:txBody>
          <a:bodyPr>
            <a:normAutofit/>
          </a:bodyPr>
          <a:lstStyle/>
          <a:p>
            <a:pPr marL="0" indent="0">
              <a:buNone/>
            </a:pPr>
            <a:r>
              <a:rPr lang="tr-TR" sz="2400" b="1" dirty="0"/>
              <a:t>Dikkat dağınıklığının belirtileri şunlardır;</a:t>
            </a:r>
          </a:p>
          <a:p>
            <a:pPr marL="0" indent="0">
              <a:spcBef>
                <a:spcPts val="0"/>
              </a:spcBef>
              <a:buNone/>
            </a:pPr>
            <a:r>
              <a:rPr lang="tr-TR" sz="2400" dirty="0"/>
              <a:t>-Dersi uzun süre dinleyememek,</a:t>
            </a:r>
            <a:br>
              <a:rPr lang="tr-TR" sz="2400" dirty="0"/>
            </a:br>
            <a:r>
              <a:rPr lang="tr-TR" sz="2400" dirty="0"/>
              <a:t>-Öğretmene odaklanmakta güçlük çekme,</a:t>
            </a:r>
            <a:br>
              <a:rPr lang="tr-TR" sz="2400" dirty="0"/>
            </a:br>
            <a:r>
              <a:rPr lang="tr-TR" sz="2400" dirty="0"/>
              <a:t>-Farklı uyaranlara karşı dikkatin çabuk kayması,</a:t>
            </a:r>
          </a:p>
          <a:p>
            <a:pPr marL="0" indent="0">
              <a:spcBef>
                <a:spcPts val="0"/>
              </a:spcBef>
              <a:buNone/>
            </a:pPr>
            <a:r>
              <a:rPr lang="tr-TR" sz="2400" dirty="0"/>
              <a:t>-Bir görevi sürdürmede ve ödev yapmakta sorun yaşanması,</a:t>
            </a:r>
            <a:br>
              <a:rPr lang="tr-TR" sz="2400" dirty="0"/>
            </a:br>
            <a:r>
              <a:rPr lang="tr-TR" sz="2400" dirty="0"/>
              <a:t>-Uzun süre aynı görevin sürdürülememesi,</a:t>
            </a:r>
            <a:br>
              <a:rPr lang="tr-TR" sz="2400" dirty="0"/>
            </a:br>
            <a:r>
              <a:rPr lang="tr-TR" sz="2400" dirty="0"/>
              <a:t>-Yapılan görevlerin eksik gerçekleştirilmesi,</a:t>
            </a:r>
            <a:br>
              <a:rPr lang="tr-TR" sz="2400" dirty="0"/>
            </a:br>
            <a:r>
              <a:rPr lang="tr-TR" sz="2400" dirty="0"/>
              <a:t>-Okul başarısında düşüklük, düzensizlik</a:t>
            </a:r>
            <a:br>
              <a:rPr lang="tr-TR" sz="2400" dirty="0"/>
            </a:br>
            <a:r>
              <a:rPr lang="tr-TR" sz="2400" dirty="0"/>
              <a:t>-Sorumluluk alamama </a:t>
            </a:r>
          </a:p>
        </p:txBody>
      </p:sp>
      <p:pic>
        <p:nvPicPr>
          <p:cNvPr id="4" name="Resim 3">
            <a:extLst>
              <a:ext uri="{FF2B5EF4-FFF2-40B4-BE49-F238E27FC236}">
                <a16:creationId xmlns:a16="http://schemas.microsoft.com/office/drawing/2014/main" id="{4ED709DA-8CA5-4A3B-B96C-2858964CA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8919" y="2459866"/>
            <a:ext cx="3206663" cy="3363790"/>
          </a:xfrm>
          <a:prstGeom prst="rect">
            <a:avLst/>
          </a:prstGeom>
        </p:spPr>
      </p:pic>
    </p:spTree>
    <p:extLst>
      <p:ext uri="{BB962C8B-B14F-4D97-AF65-F5344CB8AC3E}">
        <p14:creationId xmlns:p14="http://schemas.microsoft.com/office/powerpoint/2010/main" val="79478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Dikkat nasıl dağılır, nasıl toplanır?</a:t>
            </a:r>
            <a:endParaRPr lang="tr-TR" dirty="0"/>
          </a:p>
        </p:txBody>
      </p:sp>
      <p:sp>
        <p:nvSpPr>
          <p:cNvPr id="3" name="İçerik Yer Tutucusu 2"/>
          <p:cNvSpPr>
            <a:spLocks noGrp="1"/>
          </p:cNvSpPr>
          <p:nvPr>
            <p:ph idx="1"/>
          </p:nvPr>
        </p:nvSpPr>
        <p:spPr>
          <a:xfrm>
            <a:off x="246185" y="2459866"/>
            <a:ext cx="11664462" cy="4398134"/>
          </a:xfrm>
        </p:spPr>
        <p:txBody>
          <a:bodyPr>
            <a:normAutofit/>
          </a:bodyPr>
          <a:lstStyle/>
          <a:p>
            <a:r>
              <a:rPr lang="tr-TR" sz="2000" dirty="0"/>
              <a:t>Çocuklarda yaşanan dikkat dağınıklıkları genelde stres ve uyaran eksikliği durumlarıyla ortaya çıkar. Çocukların hoşlandıkları, kendilerini iyi hissettikleri işlerde oldukça dikkatliyken tam tersi durumlarda dikkatlerini toplamakta güçlük yaşadıklarını gözlemlemek mümkündür.</a:t>
            </a:r>
          </a:p>
          <a:p>
            <a:r>
              <a:rPr lang="tr-TR" sz="2000" dirty="0"/>
              <a:t> Bunun yanı sıra; düzenli uyku, dengeli beslenme, dikkat süresini uzatmak amacıyla bazı dikkat egzersizleri yapmak, gereksiz görsel ve işitsel uyaranları ortadan kaldırmak ( dersle ilgili olmayan materyallerin kaldırılması, arka fonda </a:t>
            </a:r>
            <a:r>
              <a:rPr lang="tr-TR" sz="2000" dirty="0" err="1"/>
              <a:t>tv</a:t>
            </a:r>
            <a:r>
              <a:rPr lang="tr-TR" sz="2000" dirty="0"/>
              <a:t> çalışması gibi)</a:t>
            </a:r>
          </a:p>
        </p:txBody>
      </p:sp>
      <p:pic>
        <p:nvPicPr>
          <p:cNvPr id="4" name="Resim 3">
            <a:extLst>
              <a:ext uri="{FF2B5EF4-FFF2-40B4-BE49-F238E27FC236}">
                <a16:creationId xmlns:a16="http://schemas.microsoft.com/office/drawing/2014/main" id="{B29DE4B9-A3C9-4CDD-9E69-CC2D41C3B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275" y="4439264"/>
            <a:ext cx="5724480" cy="2418735"/>
          </a:xfrm>
          <a:prstGeom prst="rect">
            <a:avLst/>
          </a:prstGeom>
        </p:spPr>
      </p:pic>
    </p:spTree>
    <p:extLst>
      <p:ext uri="{BB962C8B-B14F-4D97-AF65-F5344CB8AC3E}">
        <p14:creationId xmlns:p14="http://schemas.microsoft.com/office/powerpoint/2010/main" val="395884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a:solidFill>
                  <a:srgbClr val="FF0000"/>
                </a:solidFill>
              </a:rPr>
              <a:t>Psikososyal</a:t>
            </a:r>
            <a:r>
              <a:rPr lang="tr-TR" sz="3500" b="1" dirty="0">
                <a:solidFill>
                  <a:srgbClr val="FF0000"/>
                </a:solidFill>
              </a:rPr>
              <a:t> Gelişim Dönemi Hakkında Kısa Bilgilendirmeler</a:t>
            </a:r>
          </a:p>
        </p:txBody>
      </p:sp>
      <p:sp>
        <p:nvSpPr>
          <p:cNvPr id="4" name="İçerik Yer Tutucusu 3"/>
          <p:cNvSpPr>
            <a:spLocks noGrp="1"/>
          </p:cNvSpPr>
          <p:nvPr>
            <p:ph idx="1"/>
          </p:nvPr>
        </p:nvSpPr>
        <p:spPr>
          <a:xfrm>
            <a:off x="351692" y="2459866"/>
            <a:ext cx="11699631" cy="4398134"/>
          </a:xfrm>
        </p:spPr>
        <p:txBody>
          <a:bodyPr>
            <a:normAutofit/>
          </a:bodyPr>
          <a:lstStyle/>
          <a:p>
            <a:r>
              <a:rPr lang="tr-TR" sz="2000" dirty="0"/>
              <a:t>OKUL ÇAĞI DÖNEMİ (BAŞARI YA DA AŞAĞILIK DUYGUSU)</a:t>
            </a:r>
          </a:p>
          <a:p>
            <a:pPr marL="0" indent="0">
              <a:buNone/>
            </a:pPr>
            <a:r>
              <a:rPr lang="tr-TR" sz="2000" dirty="0"/>
              <a:t>5-11 Yaş arası, ilköğretim çağını kapsayan dönemdir.</a:t>
            </a:r>
          </a:p>
          <a:p>
            <a:pPr marL="0" indent="0">
              <a:buNone/>
            </a:pPr>
            <a:r>
              <a:rPr lang="tr-TR" sz="2000" dirty="0"/>
              <a:t>Bu dönemde çocuklar başarıya önem vermeye ve başarılarıyla gurur duymaya başlar.</a:t>
            </a:r>
          </a:p>
          <a:p>
            <a:pPr marL="0" indent="0">
              <a:buNone/>
            </a:pPr>
            <a:r>
              <a:rPr lang="tr-TR" sz="2000" dirty="0"/>
              <a:t>Bu dönemi sağlıklı geçiren çocuklar aşağılık kompleksleri geliştirmez. Kendileriyle barışık, özgüveni yüksek ve yeterlilik duygusu içerisinde olurlar. Bu dönem iyi geçirilmemişse kişi bağımlı, çekingen, aşağılık kompleksi yaşayan, yetersiz hisseden ve özgüveni eksik bir birey olabilir ve bu duyguların yerleşik hale gelme ihtimali vardır.</a:t>
            </a:r>
          </a:p>
          <a:p>
            <a:pPr marL="0" indent="0">
              <a:buNone/>
            </a:pPr>
            <a:endParaRPr lang="tr-TR" sz="2000" dirty="0">
              <a:solidFill>
                <a:srgbClr val="FF0000"/>
              </a:solidFill>
            </a:endParaRPr>
          </a:p>
        </p:txBody>
      </p:sp>
      <p:pic>
        <p:nvPicPr>
          <p:cNvPr id="5" name="Resim 4">
            <a:extLst>
              <a:ext uri="{FF2B5EF4-FFF2-40B4-BE49-F238E27FC236}">
                <a16:creationId xmlns:a16="http://schemas.microsoft.com/office/drawing/2014/main" id="{2EB7F37B-18C8-4933-BB2C-3C92CEACA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8155" y="4642306"/>
            <a:ext cx="1926777" cy="1926777"/>
          </a:xfrm>
          <a:prstGeom prst="rect">
            <a:avLst/>
          </a:prstGeom>
        </p:spPr>
      </p:pic>
    </p:spTree>
    <p:extLst>
      <p:ext uri="{BB962C8B-B14F-4D97-AF65-F5344CB8AC3E}">
        <p14:creationId xmlns:p14="http://schemas.microsoft.com/office/powerpoint/2010/main" val="404186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Okul çağı döneminin sağlıklı geçmesi için:</a:t>
            </a:r>
          </a:p>
        </p:txBody>
      </p:sp>
      <p:sp>
        <p:nvSpPr>
          <p:cNvPr id="3" name="İçerik Yer Tutucusu 2"/>
          <p:cNvSpPr>
            <a:spLocks noGrp="1"/>
          </p:cNvSpPr>
          <p:nvPr>
            <p:ph idx="1"/>
          </p:nvPr>
        </p:nvSpPr>
        <p:spPr>
          <a:xfrm>
            <a:off x="211014" y="2459865"/>
            <a:ext cx="7074689" cy="5665825"/>
          </a:xfrm>
        </p:spPr>
        <p:txBody>
          <a:bodyPr>
            <a:normAutofit/>
          </a:bodyPr>
          <a:lstStyle/>
          <a:p>
            <a:pPr algn="just"/>
            <a:r>
              <a:rPr lang="tr-TR" sz="2400" dirty="0"/>
              <a:t>Bu dönemde okul başarısı çok önemlidir. Çocuğun yaptığı çalışmalar pekiştirilmeli, doğru yaptığı başarılı olduğu kısımlarda mutlaka olumlu geribildirimler verilmelidir. Yaşına ve becerilerine uygun görevler verilerek başarı duygusunu tatması sağlanmalıdır. </a:t>
            </a:r>
          </a:p>
          <a:p>
            <a:pPr algn="just"/>
            <a:r>
              <a:rPr lang="tr-TR" sz="2400" dirty="0"/>
              <a:t>Çocuk görevi parçalara bölünce daha kolay yapabilir. İlkokul dönemindeki başarı, gelecekteki akademik başarı için çok önemlidir. </a:t>
            </a:r>
          </a:p>
          <a:p>
            <a:pPr algn="just"/>
            <a:r>
              <a:rPr lang="tr-TR" sz="2400" dirty="0"/>
              <a:t>Çocuk kimse ile kıyaslanmamalı, bireysel olarak değerlendirilmelidir. Bu sayede çocukta öğrenme isteği oluşacak, öğrenme hevesi canlı tutulacaktır.</a:t>
            </a:r>
          </a:p>
        </p:txBody>
      </p:sp>
      <p:pic>
        <p:nvPicPr>
          <p:cNvPr id="4" name="Resim 3">
            <a:extLst>
              <a:ext uri="{FF2B5EF4-FFF2-40B4-BE49-F238E27FC236}">
                <a16:creationId xmlns:a16="http://schemas.microsoft.com/office/drawing/2014/main" id="{EA017F1D-9A6C-4302-AD03-6290AE0E9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9" y="2666343"/>
            <a:ext cx="4139852" cy="3115025"/>
          </a:xfrm>
          <a:prstGeom prst="rect">
            <a:avLst/>
          </a:prstGeom>
        </p:spPr>
      </p:pic>
    </p:spTree>
    <p:extLst>
      <p:ext uri="{BB962C8B-B14F-4D97-AF65-F5344CB8AC3E}">
        <p14:creationId xmlns:p14="http://schemas.microsoft.com/office/powerpoint/2010/main" val="302998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799" y="1986865"/>
            <a:ext cx="8780207" cy="4398134"/>
          </a:xfrm>
        </p:spPr>
        <p:txBody>
          <a:bodyPr>
            <a:noAutofit/>
          </a:bodyPr>
          <a:lstStyle/>
          <a:p>
            <a:r>
              <a:rPr lang="tr-TR" sz="2000" dirty="0"/>
              <a:t>3. sınıfta notlar başarının göstergesidir. Onlara nasıl tepki verdiğiniz, çocuğunuzun performansı ve okuldaki gelişimi konusunda nasıl hissettiğini belirler. Çocuğunuza “ sınıfta senden yüksek not alan var mı?” gibi sorular sorarsanız çocuğunuz notları başarının tek göstergesi gibi görmeye başlar. Daha iyi bir yaklaşım ise kötü bir not almanın dünyanın sonu olmadığını anlamasını sağlamaktır. “ Sen elinden geleni yaptın ve ben seninle gurur duyuyorum, önemli olan hangi konularda eksiğin olduğunu anlaman” olmalıdır.</a:t>
            </a:r>
          </a:p>
          <a:p>
            <a:r>
              <a:rPr lang="tr-TR" sz="2000" dirty="0"/>
              <a:t>Eğer çocuğunuz sürekli düşük notlar alıyorsa, öğretmeniyle konuşun. Notlara ilginizi azaltıp, ona öğrenmenin not almaktan daha önemli olduğunu hissettirin. </a:t>
            </a:r>
          </a:p>
          <a:p>
            <a:r>
              <a:rPr lang="tr-TR" sz="2000" dirty="0"/>
              <a:t>Bazen ödev direnci başlar, çünkü çocuğa zor gelebilir. Çocuğunuz ödev yapmak istemiyorsa, zaman ve mekan değişikliği işe yarayabilir, ya da 15 dakikalık aralar vermek çocuğunuza iyi gelebilir.</a:t>
            </a:r>
          </a:p>
          <a:p>
            <a:r>
              <a:rPr lang="tr-TR" sz="2000" dirty="0"/>
              <a:t>Burada önemli olan ödevlerin kaçınılmaz olduğu, mutlaka yapılması gerektiğidir. Eğer çocuğunuzun ödev yapmasını sağlayamazsanız, fazla uğraşmayın ve yaptığı davranışın sonucunu yaşamasına göz yumun.</a:t>
            </a:r>
          </a:p>
        </p:txBody>
      </p:sp>
      <p:pic>
        <p:nvPicPr>
          <p:cNvPr id="4" name="Resim 3">
            <a:extLst>
              <a:ext uri="{FF2B5EF4-FFF2-40B4-BE49-F238E27FC236}">
                <a16:creationId xmlns:a16="http://schemas.microsoft.com/office/drawing/2014/main" id="{B5C63DC1-BCC4-4379-8C82-15B94F057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851" y="3048154"/>
            <a:ext cx="3215149" cy="2483710"/>
          </a:xfrm>
          <a:prstGeom prst="rect">
            <a:avLst/>
          </a:prstGeom>
        </p:spPr>
      </p:pic>
    </p:spTree>
    <p:extLst>
      <p:ext uri="{BB962C8B-B14F-4D97-AF65-F5344CB8AC3E}">
        <p14:creationId xmlns:p14="http://schemas.microsoft.com/office/powerpoint/2010/main" val="298757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Okul çağı döneminin </a:t>
            </a:r>
            <a:r>
              <a:rPr lang="tr-TR" sz="4000" dirty="0">
                <a:solidFill>
                  <a:srgbClr val="FF0000"/>
                </a:solidFill>
              </a:rPr>
              <a:t>sağlıklı</a:t>
            </a:r>
            <a:r>
              <a:rPr lang="tr-TR" dirty="0">
                <a:solidFill>
                  <a:srgbClr val="FF0000"/>
                </a:solidFill>
              </a:rPr>
              <a:t> geçmesi için:</a:t>
            </a:r>
            <a:endParaRPr lang="tr-TR" dirty="0"/>
          </a:p>
        </p:txBody>
      </p:sp>
      <p:sp>
        <p:nvSpPr>
          <p:cNvPr id="3" name="İçerik Yer Tutucusu 2"/>
          <p:cNvSpPr>
            <a:spLocks noGrp="1"/>
          </p:cNvSpPr>
          <p:nvPr>
            <p:ph idx="1"/>
          </p:nvPr>
        </p:nvSpPr>
        <p:spPr/>
        <p:txBody>
          <a:bodyPr>
            <a:normAutofit/>
          </a:bodyPr>
          <a:lstStyle/>
          <a:p>
            <a:r>
              <a:rPr lang="tr-TR" sz="2400" dirty="0"/>
              <a:t>Oyun, artık bu dönemde sadece eğlence amaçlı olmamalı, çocuklar bir şeyler ortaya çıkarmalı, başarmalı ve yaptıkları başkalarınca da değerli bulunmalıdır. Ders çalışma ortamlarında ders ve oyun dengeli bir şekilde yer aldığında çocuklar araç gereç kullanmayı, sebat etmeyi, üretmeyi ve bununla ilgili kuralları öğrenir  ve okul ortamına daha kolaylıkla uyum sağlar. </a:t>
            </a:r>
          </a:p>
          <a:p>
            <a:r>
              <a:rPr lang="tr-TR" sz="2400" dirty="0"/>
              <a:t>3. sınıfta çocuklar fikirlerini dile getirmede ve yeni şeyler söylerken eski tecrübelerinden yararlanmada daha iyidirler. Kendilerine bebek gibi davranılmasından hoşlanmazlar. Ödevlerini ne zaman yapacaklarına kendileri karar verebilirler. Günlük ders çalışma planı yapılırken çocukla birlikte çalışma ve oyun zamanlarına karar verilmelidir.</a:t>
            </a:r>
          </a:p>
          <a:p>
            <a:r>
              <a:rPr lang="tr-TR" sz="2400" dirty="0"/>
              <a:t>Evde oyun oynayarak vakit geçirmek istiyorsa, kendi kendine eğlenmesine izin veriniz. Bu yaştaki çocuklar oyun oynamayı severler, bazen yazı yazarak, bazen kitap okuyarak vakit geçirirler. Yalnız oynamanın yanı sıra arkadaşlarıyla vakit geçirmekten de hoşlanırlar</a:t>
            </a:r>
          </a:p>
        </p:txBody>
      </p:sp>
    </p:spTree>
    <p:extLst>
      <p:ext uri="{BB962C8B-B14F-4D97-AF65-F5344CB8AC3E}">
        <p14:creationId xmlns:p14="http://schemas.microsoft.com/office/powerpoint/2010/main" val="52646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Okul çağı döneminin sağlıklı geçmesi için:</a:t>
            </a:r>
            <a:endParaRPr lang="tr-TR" b="1" dirty="0"/>
          </a:p>
        </p:txBody>
      </p:sp>
      <p:sp>
        <p:nvSpPr>
          <p:cNvPr id="3" name="İçerik Yer Tutucusu 2"/>
          <p:cNvSpPr>
            <a:spLocks noGrp="1"/>
          </p:cNvSpPr>
          <p:nvPr>
            <p:ph idx="1"/>
          </p:nvPr>
        </p:nvSpPr>
        <p:spPr/>
        <p:txBody>
          <a:bodyPr>
            <a:normAutofit fontScale="85000" lnSpcReduction="20000"/>
          </a:bodyPr>
          <a:lstStyle/>
          <a:p>
            <a:r>
              <a:rPr lang="tr-TR" dirty="0"/>
              <a:t>Bu dönemin en önemli kısmı çocuğun ebeveyn ile yaptığı özdeşim ve okulla beraber sosyalliğin getirmiş olduğu toplumsal rolün güçlenmesidir. </a:t>
            </a:r>
          </a:p>
          <a:p>
            <a:r>
              <a:rPr lang="tr-TR" dirty="0"/>
              <a:t>Bu yaşta kızlar ve erkekler bir araya fazla gelmezler. Birebir durumlarda arkadaş olabilirler ve takım çalışmasını birlikte yapabilirler. Fakat oyun oynarken aynı grupta olmayı istemezler. Kızlar birbirlerine sadıklardır. Bir grup üyesi, bir başkası ile daha fazla vakit geçirirse diğerinin duyguları incinebilir. Erkeklerde durum farklıdır. Kim aynı oyunu oynamak isterse onunla oynarlar. Bu yaşta problemleri hakkında konuşmaya başlarlar, neden anlaşmazlık çıktığını anlamaya çalışırlar. Eğer iyi örnekler verirseniz ona uygun davranmaya özen gösterirler.</a:t>
            </a:r>
          </a:p>
          <a:p>
            <a:r>
              <a:rPr lang="tr-TR" dirty="0"/>
              <a:t>Yaşıtların baskısı sonucu zorluklar çıkabilir. Bu baskı gözle görünür olmayabilir, fakat </a:t>
            </a:r>
            <a:r>
              <a:rPr lang="tr-TR" dirty="0" err="1"/>
              <a:t>farkedilir</a:t>
            </a:r>
            <a:r>
              <a:rPr lang="tr-TR" dirty="0"/>
              <a:t>. Örneğin: Çocuğunuz belli bir oyuncağı, kıyafeti, saç kesimini istiyorum diye tutturabilir, bir doğum günü partisine davet edilmediği için eve ağlayarak gelebilir, sınıfta kimin popüler olduğunu sizinle konuşabilir.</a:t>
            </a:r>
          </a:p>
          <a:p>
            <a:r>
              <a:rPr lang="tr-TR" dirty="0"/>
              <a:t>Bu noktada yapabileceğiniz en iyi şey çocuğunuzun problem çözme becerilerini geliştirmesine yardımcı olmak ve size ihtiyacı olduğunda onu dinlemeye hazır olmaktır. </a:t>
            </a:r>
          </a:p>
        </p:txBody>
      </p:sp>
    </p:spTree>
    <p:extLst>
      <p:ext uri="{BB962C8B-B14F-4D97-AF65-F5344CB8AC3E}">
        <p14:creationId xmlns:p14="http://schemas.microsoft.com/office/powerpoint/2010/main" val="3991961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541082"/>
            <a:ext cx="10515600" cy="906917"/>
          </a:xfrm>
        </p:spPr>
        <p:txBody>
          <a:bodyPr/>
          <a:lstStyle/>
          <a:p>
            <a:r>
              <a:rPr lang="tr-TR" b="1" dirty="0">
                <a:solidFill>
                  <a:srgbClr val="FF0000"/>
                </a:solidFill>
              </a:rPr>
              <a:t>Arkadaşlık İlişkileri</a:t>
            </a:r>
          </a:p>
        </p:txBody>
      </p:sp>
      <p:sp>
        <p:nvSpPr>
          <p:cNvPr id="4" name="İçerik Yer Tutucusu 3"/>
          <p:cNvSpPr>
            <a:spLocks noGrp="1"/>
          </p:cNvSpPr>
          <p:nvPr>
            <p:ph idx="1"/>
          </p:nvPr>
        </p:nvSpPr>
        <p:spPr>
          <a:xfrm>
            <a:off x="206062" y="2491297"/>
            <a:ext cx="11075831" cy="3735091"/>
          </a:xfrm>
        </p:spPr>
        <p:txBody>
          <a:bodyPr>
            <a:noAutofit/>
          </a:bodyPr>
          <a:lstStyle/>
          <a:p>
            <a:r>
              <a:rPr lang="tr-TR" sz="2400" dirty="0"/>
              <a:t>Bu yaşta kızlar ve erkekler bir araya fazla gelmezler. Birebir durumlarda arkadaş olabilirler ve takım çalışmasını birlikte yapabilirler. Fakat oyun oynarken aynı grupta olmayı istemezler. Kızlar birbirlerine sadıklardır. Bir grup üyesi, bir başkası ile daha fazla vakit geçirirse diğerinin duyguları incinebilir. Erkeklerde durum farklıdır. Kim aynı oyunu oynamak isterse onunla oynarlar. Bu yaşta problemleri hakkında konuşmaya başlarlar, neden anlaşmazlık çıktığını anlamaya çalışırlar. Eğer iyi örnekler verirseniz ona uygun davranmaya özen gösterirler.</a:t>
            </a:r>
          </a:p>
        </p:txBody>
      </p:sp>
      <p:pic>
        <p:nvPicPr>
          <p:cNvPr id="5" name="Resim 4">
            <a:extLst>
              <a:ext uri="{FF2B5EF4-FFF2-40B4-BE49-F238E27FC236}">
                <a16:creationId xmlns:a16="http://schemas.microsoft.com/office/drawing/2014/main" id="{9F5F7016-887D-45EB-8D45-501D30DED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07" y="4828822"/>
            <a:ext cx="5604386" cy="1742857"/>
          </a:xfrm>
          <a:prstGeom prst="rect">
            <a:avLst/>
          </a:prstGeom>
        </p:spPr>
      </p:pic>
    </p:spTree>
    <p:extLst>
      <p:ext uri="{BB962C8B-B14F-4D97-AF65-F5344CB8AC3E}">
        <p14:creationId xmlns:p14="http://schemas.microsoft.com/office/powerpoint/2010/main" val="327367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fontScale="90000"/>
          </a:bodyPr>
          <a:lstStyle/>
          <a:p>
            <a:br>
              <a:rPr lang="tr-TR" dirty="0"/>
            </a:br>
            <a:r>
              <a:rPr lang="tr-TR" b="1" dirty="0">
                <a:solidFill>
                  <a:srgbClr val="FF0000"/>
                </a:solidFill>
              </a:rPr>
              <a:t>Zaman yönetimi hakkında…</a:t>
            </a:r>
          </a:p>
        </p:txBody>
      </p:sp>
      <p:sp>
        <p:nvSpPr>
          <p:cNvPr id="4" name="İçerik Yer Tutucusu 3"/>
          <p:cNvSpPr>
            <a:spLocks noGrp="1"/>
          </p:cNvSpPr>
          <p:nvPr>
            <p:ph idx="1"/>
          </p:nvPr>
        </p:nvSpPr>
        <p:spPr>
          <a:xfrm>
            <a:off x="608844" y="2459866"/>
            <a:ext cx="7340537" cy="4398134"/>
          </a:xfrm>
        </p:spPr>
        <p:txBody>
          <a:bodyPr>
            <a:normAutofit/>
          </a:bodyPr>
          <a:lstStyle/>
          <a:p>
            <a:pPr marL="0" indent="0" algn="just">
              <a:lnSpc>
                <a:spcPct val="140000"/>
              </a:lnSpc>
              <a:buNone/>
            </a:pPr>
            <a:r>
              <a:rPr lang="en-US" sz="1600" b="1" dirty="0" err="1"/>
              <a:t>Okul</a:t>
            </a:r>
            <a:r>
              <a:rPr lang="en-US" sz="1600" b="1" dirty="0"/>
              <a:t> </a:t>
            </a:r>
            <a:r>
              <a:rPr lang="en-US" sz="1600" b="1" dirty="0" err="1"/>
              <a:t>Çocuğu</a:t>
            </a:r>
            <a:r>
              <a:rPr lang="en-US" sz="1600" b="1" dirty="0"/>
              <a:t> </a:t>
            </a:r>
            <a:r>
              <a:rPr lang="en-US" sz="1600" b="1" dirty="0" err="1"/>
              <a:t>İçin</a:t>
            </a:r>
            <a:r>
              <a:rPr lang="en-US" sz="1600" b="1" dirty="0"/>
              <a:t> </a:t>
            </a:r>
            <a:r>
              <a:rPr lang="en-US" sz="1600" b="1" dirty="0" err="1"/>
              <a:t>Zaman</a:t>
            </a:r>
            <a:r>
              <a:rPr lang="en-US" sz="1600" b="1" dirty="0"/>
              <a:t> </a:t>
            </a:r>
            <a:r>
              <a:rPr lang="en-US" sz="1600" b="1" dirty="0" err="1"/>
              <a:t>Yönetimi</a:t>
            </a:r>
            <a:r>
              <a:rPr lang="en-US" sz="1600" dirty="0"/>
              <a:t> </a:t>
            </a:r>
          </a:p>
          <a:p>
            <a:pPr marL="0" indent="0" algn="just">
              <a:lnSpc>
                <a:spcPct val="140000"/>
              </a:lnSpc>
              <a:buNone/>
            </a:pPr>
            <a:r>
              <a:rPr lang="en-US" sz="1600" dirty="0" err="1"/>
              <a:t>Bazı</a:t>
            </a:r>
            <a:r>
              <a:rPr lang="en-US" sz="1600" dirty="0"/>
              <a:t> </a:t>
            </a:r>
            <a:r>
              <a:rPr lang="en-US" sz="1600" dirty="0" err="1"/>
              <a:t>çocukların</a:t>
            </a:r>
            <a:r>
              <a:rPr lang="en-US" sz="1600" dirty="0"/>
              <a:t> </a:t>
            </a:r>
            <a:r>
              <a:rPr lang="en-US" sz="1600" dirty="0" err="1"/>
              <a:t>Ev</a:t>
            </a:r>
            <a:r>
              <a:rPr lang="en-US" sz="1600" dirty="0"/>
              <a:t> </a:t>
            </a:r>
            <a:r>
              <a:rPr lang="en-US" sz="1600" dirty="0" err="1"/>
              <a:t>ödevleri</a:t>
            </a:r>
            <a:r>
              <a:rPr lang="en-US" sz="1600" dirty="0"/>
              <a:t> </a:t>
            </a:r>
            <a:r>
              <a:rPr lang="en-US" sz="1600" dirty="0" err="1"/>
              <a:t>saatlerce</a:t>
            </a:r>
            <a:r>
              <a:rPr lang="en-US" sz="1600" dirty="0"/>
              <a:t> </a:t>
            </a:r>
            <a:r>
              <a:rPr lang="en-US" sz="1600" dirty="0" err="1"/>
              <a:t>sürer</a:t>
            </a:r>
            <a:r>
              <a:rPr lang="en-US" sz="1600" dirty="0"/>
              <a:t> </a:t>
            </a:r>
            <a:r>
              <a:rPr lang="en-US" sz="1600" dirty="0" err="1"/>
              <a:t>çünkü</a:t>
            </a:r>
            <a:r>
              <a:rPr lang="en-US" sz="1600" dirty="0"/>
              <a:t> </a:t>
            </a:r>
            <a:r>
              <a:rPr lang="en-US" sz="1600" dirty="0" err="1"/>
              <a:t>arada</a:t>
            </a:r>
            <a:r>
              <a:rPr lang="en-US" sz="1600" dirty="0"/>
              <a:t> </a:t>
            </a:r>
            <a:r>
              <a:rPr lang="en-US" sz="1600" dirty="0" err="1"/>
              <a:t>ya</a:t>
            </a:r>
            <a:r>
              <a:rPr lang="en-US" sz="1600" dirty="0"/>
              <a:t> </a:t>
            </a:r>
            <a:r>
              <a:rPr lang="en-US" sz="1600" dirty="0" err="1"/>
              <a:t>karınları</a:t>
            </a:r>
            <a:r>
              <a:rPr lang="en-US" sz="1600" dirty="0"/>
              <a:t> </a:t>
            </a:r>
            <a:r>
              <a:rPr lang="en-US" sz="1600" dirty="0" err="1"/>
              <a:t>acıkır</a:t>
            </a:r>
            <a:r>
              <a:rPr lang="en-US" sz="1600" dirty="0"/>
              <a:t> </a:t>
            </a:r>
            <a:r>
              <a:rPr lang="en-US" sz="1600" dirty="0" err="1"/>
              <a:t>ya</a:t>
            </a:r>
            <a:r>
              <a:rPr lang="en-US" sz="1600" dirty="0"/>
              <a:t> da </a:t>
            </a:r>
            <a:r>
              <a:rPr lang="en-US" sz="1600" dirty="0" err="1"/>
              <a:t>tuvalete</a:t>
            </a:r>
            <a:r>
              <a:rPr lang="en-US" sz="1600" dirty="0"/>
              <a:t> </a:t>
            </a:r>
            <a:r>
              <a:rPr lang="en-US" sz="1600" dirty="0" err="1"/>
              <a:t>gitmeleri</a:t>
            </a:r>
            <a:r>
              <a:rPr lang="en-US" sz="1600" dirty="0"/>
              <a:t> </a:t>
            </a:r>
            <a:r>
              <a:rPr lang="en-US" sz="1600" dirty="0" err="1"/>
              <a:t>gerekir</a:t>
            </a:r>
            <a:r>
              <a:rPr lang="en-US" sz="1600" dirty="0"/>
              <a:t>. </a:t>
            </a:r>
            <a:r>
              <a:rPr lang="en-US" sz="1600" dirty="0" err="1"/>
              <a:t>Kalemin</a:t>
            </a:r>
            <a:r>
              <a:rPr lang="en-US" sz="1600" dirty="0"/>
              <a:t> </a:t>
            </a:r>
            <a:r>
              <a:rPr lang="en-US" sz="1600" dirty="0" err="1"/>
              <a:t>ucunu</a:t>
            </a:r>
            <a:r>
              <a:rPr lang="en-US" sz="1600" dirty="0"/>
              <a:t> </a:t>
            </a:r>
            <a:r>
              <a:rPr lang="en-US" sz="1600" dirty="0" err="1"/>
              <a:t>açmak</a:t>
            </a:r>
            <a:r>
              <a:rPr lang="en-US" sz="1600" dirty="0"/>
              <a:t> </a:t>
            </a:r>
            <a:r>
              <a:rPr lang="en-US" sz="1600" dirty="0" err="1"/>
              <a:t>gereklidir</a:t>
            </a:r>
            <a:r>
              <a:rPr lang="en-US" sz="1600" dirty="0"/>
              <a:t> </a:t>
            </a:r>
            <a:r>
              <a:rPr lang="en-US" sz="1600" dirty="0" err="1"/>
              <a:t>Yazı</a:t>
            </a:r>
            <a:r>
              <a:rPr lang="en-US" sz="1600" dirty="0"/>
              <a:t> </a:t>
            </a:r>
            <a:r>
              <a:rPr lang="en-US" sz="1600" dirty="0" err="1"/>
              <a:t>yazmak</a:t>
            </a:r>
            <a:r>
              <a:rPr lang="en-US" sz="1600" dirty="0"/>
              <a:t> </a:t>
            </a:r>
            <a:r>
              <a:rPr lang="en-US" sz="1600" dirty="0" err="1"/>
              <a:t>yerine</a:t>
            </a:r>
            <a:r>
              <a:rPr lang="en-US" sz="1600" dirty="0"/>
              <a:t> </a:t>
            </a:r>
            <a:r>
              <a:rPr lang="tr-TR" sz="1600" dirty="0"/>
              <a:t>yapboz </a:t>
            </a:r>
            <a:r>
              <a:rPr lang="en-US" sz="1600" dirty="0" err="1"/>
              <a:t>yapmak</a:t>
            </a:r>
            <a:r>
              <a:rPr lang="en-US" sz="1600" dirty="0"/>
              <a:t> </a:t>
            </a:r>
            <a:r>
              <a:rPr lang="en-US" sz="1600" dirty="0" err="1"/>
              <a:t>veya</a:t>
            </a:r>
            <a:r>
              <a:rPr lang="en-US" sz="1600" dirty="0"/>
              <a:t> bir </a:t>
            </a:r>
            <a:r>
              <a:rPr lang="en-US" sz="1600" dirty="0" err="1"/>
              <a:t>kitabın</a:t>
            </a:r>
            <a:r>
              <a:rPr lang="en-US" sz="1600" dirty="0"/>
              <a:t> </a:t>
            </a:r>
            <a:r>
              <a:rPr lang="en-US" sz="1600" dirty="0" err="1"/>
              <a:t>sayfalarını</a:t>
            </a:r>
            <a:r>
              <a:rPr lang="en-US" sz="1600" dirty="0"/>
              <a:t> </a:t>
            </a:r>
            <a:r>
              <a:rPr lang="en-US" sz="1600" dirty="0" err="1"/>
              <a:t>çevirmek</a:t>
            </a:r>
            <a:r>
              <a:rPr lang="en-US" sz="1600" dirty="0"/>
              <a:t> </a:t>
            </a:r>
            <a:r>
              <a:rPr lang="en-US" sz="1600" dirty="0" err="1"/>
              <a:t>daha</a:t>
            </a:r>
            <a:r>
              <a:rPr lang="en-US" sz="1600" dirty="0"/>
              <a:t> </a:t>
            </a:r>
            <a:r>
              <a:rPr lang="en-US" sz="1600" dirty="0" err="1"/>
              <a:t>ilginçtir</a:t>
            </a:r>
            <a:r>
              <a:rPr lang="en-US" sz="1600" dirty="0"/>
              <a:t>. </a:t>
            </a:r>
            <a:r>
              <a:rPr lang="en-US" sz="1600" dirty="0" err="1"/>
              <a:t>İki</a:t>
            </a:r>
            <a:r>
              <a:rPr lang="en-US" sz="1600" dirty="0"/>
              <a:t> </a:t>
            </a:r>
            <a:r>
              <a:rPr lang="en-US" sz="1600" dirty="0" err="1"/>
              <a:t>saat</a:t>
            </a:r>
            <a:r>
              <a:rPr lang="en-US" sz="1600" dirty="0"/>
              <a:t> </a:t>
            </a:r>
            <a:r>
              <a:rPr lang="en-US" sz="1600" dirty="0" err="1"/>
              <a:t>sonunda</a:t>
            </a:r>
            <a:r>
              <a:rPr lang="en-US" sz="1600" dirty="0"/>
              <a:t> </a:t>
            </a:r>
            <a:r>
              <a:rPr lang="en-US" sz="1600" dirty="0" err="1"/>
              <a:t>ev</a:t>
            </a:r>
            <a:r>
              <a:rPr lang="en-US" sz="1600" dirty="0"/>
              <a:t> </a:t>
            </a:r>
            <a:r>
              <a:rPr lang="en-US" sz="1600" dirty="0" err="1"/>
              <a:t>ödevleri</a:t>
            </a:r>
            <a:r>
              <a:rPr lang="en-US" sz="1600" dirty="0"/>
              <a:t> </a:t>
            </a:r>
            <a:r>
              <a:rPr lang="en-US" sz="1600" dirty="0" err="1"/>
              <a:t>hala</a:t>
            </a:r>
            <a:r>
              <a:rPr lang="en-US" sz="1600" dirty="0"/>
              <a:t> </a:t>
            </a:r>
            <a:r>
              <a:rPr lang="en-US" sz="1600" dirty="0" err="1"/>
              <a:t>bitmemiştir</a:t>
            </a:r>
            <a:r>
              <a:rPr lang="en-US" sz="1600" dirty="0"/>
              <a:t> ve </a:t>
            </a:r>
            <a:r>
              <a:rPr lang="en-US" sz="1600" dirty="0" err="1"/>
              <a:t>çocuk</a:t>
            </a:r>
            <a:r>
              <a:rPr lang="en-US" sz="1600" dirty="0"/>
              <a:t> </a:t>
            </a:r>
            <a:r>
              <a:rPr lang="en-US" sz="1600" dirty="0" err="1"/>
              <a:t>doğal</a:t>
            </a:r>
            <a:r>
              <a:rPr lang="en-US" sz="1600" dirty="0"/>
              <a:t> </a:t>
            </a:r>
            <a:r>
              <a:rPr lang="en-US" sz="1600" dirty="0" err="1"/>
              <a:t>olarak</a:t>
            </a:r>
            <a:r>
              <a:rPr lang="en-US" sz="1600" dirty="0"/>
              <a:t> </a:t>
            </a:r>
            <a:r>
              <a:rPr lang="tr-TR" sz="1600" dirty="0"/>
              <a:t>sıkılır. Ç</a:t>
            </a:r>
            <a:r>
              <a:rPr lang="en-US" sz="1600" dirty="0" err="1"/>
              <a:t>ünkü</a:t>
            </a:r>
            <a:r>
              <a:rPr lang="en-US" sz="1600" dirty="0"/>
              <a:t> </a:t>
            </a:r>
            <a:r>
              <a:rPr lang="en-US" sz="1600" dirty="0" err="1"/>
              <a:t>daha</a:t>
            </a:r>
            <a:r>
              <a:rPr lang="en-US" sz="1600" dirty="0"/>
              <a:t> </a:t>
            </a:r>
            <a:r>
              <a:rPr lang="en-US" sz="1600" dirty="0" err="1"/>
              <a:t>yapması</a:t>
            </a:r>
            <a:r>
              <a:rPr lang="en-US" sz="1600" dirty="0"/>
              <a:t> </a:t>
            </a:r>
            <a:r>
              <a:rPr lang="en-US" sz="1600" dirty="0" err="1"/>
              <a:t>gereken</a:t>
            </a:r>
            <a:r>
              <a:rPr lang="en-US" sz="1600" dirty="0"/>
              <a:t> </a:t>
            </a:r>
            <a:r>
              <a:rPr lang="en-US" sz="1600" dirty="0" err="1"/>
              <a:t>çok</a:t>
            </a:r>
            <a:r>
              <a:rPr lang="en-US" sz="1600" dirty="0"/>
              <a:t> </a:t>
            </a:r>
            <a:r>
              <a:rPr lang="en-US" sz="1600" dirty="0" err="1"/>
              <a:t>fazla</a:t>
            </a:r>
            <a:r>
              <a:rPr lang="en-US" sz="1600" dirty="0"/>
              <a:t> </a:t>
            </a:r>
            <a:r>
              <a:rPr lang="en-US" sz="1600" dirty="0" err="1"/>
              <a:t>ödev</a:t>
            </a:r>
            <a:r>
              <a:rPr lang="en-US" sz="1600" dirty="0"/>
              <a:t> </a:t>
            </a:r>
            <a:r>
              <a:rPr lang="en-US" sz="1600" dirty="0" err="1"/>
              <a:t>vardır</a:t>
            </a:r>
            <a:r>
              <a:rPr lang="en-US" sz="1600" dirty="0"/>
              <a:t>. </a:t>
            </a:r>
            <a:r>
              <a:rPr lang="en-US" sz="1600" dirty="0" err="1"/>
              <a:t>Oyun</a:t>
            </a:r>
            <a:r>
              <a:rPr lang="en-US" sz="1600" dirty="0"/>
              <a:t> </a:t>
            </a:r>
            <a:r>
              <a:rPr lang="en-US" sz="1600" dirty="0" err="1"/>
              <a:t>için</a:t>
            </a:r>
            <a:r>
              <a:rPr lang="en-US" sz="1600" dirty="0"/>
              <a:t> </a:t>
            </a:r>
            <a:r>
              <a:rPr lang="en-US" sz="1600" dirty="0" err="1"/>
              <a:t>gerekli</a:t>
            </a:r>
            <a:r>
              <a:rPr lang="en-US" sz="1600" dirty="0"/>
              <a:t> </a:t>
            </a:r>
            <a:r>
              <a:rPr lang="en-US" sz="1600" dirty="0" err="1"/>
              <a:t>olan</a:t>
            </a:r>
            <a:r>
              <a:rPr lang="en-US" sz="1600" dirty="0"/>
              <a:t> </a:t>
            </a:r>
            <a:r>
              <a:rPr lang="en-US" sz="1600" dirty="0" err="1"/>
              <a:t>boş</a:t>
            </a:r>
            <a:r>
              <a:rPr lang="en-US" sz="1600" dirty="0"/>
              <a:t> </a:t>
            </a:r>
            <a:r>
              <a:rPr lang="en-US" sz="1600" dirty="0" err="1"/>
              <a:t>zaman</a:t>
            </a:r>
            <a:r>
              <a:rPr lang="en-US" sz="1600" dirty="0"/>
              <a:t> yan etkinliklerle harcanmıştır. </a:t>
            </a:r>
            <a:r>
              <a:rPr lang="tr-TR" sz="1600" dirty="0"/>
              <a:t>İşte zaman yönetimi tam da burada devreye girer.</a:t>
            </a:r>
            <a:endParaRPr lang="en-US" sz="1600" dirty="0"/>
          </a:p>
          <a:p>
            <a:pPr marL="0" indent="0">
              <a:buNone/>
            </a:pPr>
            <a:r>
              <a:rPr lang="en-US" sz="1600" dirty="0" err="1"/>
              <a:t>Önceden</a:t>
            </a:r>
            <a:r>
              <a:rPr lang="en-US" sz="1600" dirty="0"/>
              <a:t> </a:t>
            </a:r>
            <a:r>
              <a:rPr lang="en-US" sz="1600" dirty="0" err="1"/>
              <a:t>ev</a:t>
            </a:r>
            <a:r>
              <a:rPr lang="en-US" sz="1600" dirty="0"/>
              <a:t> </a:t>
            </a:r>
            <a:r>
              <a:rPr lang="en-US" sz="1600" dirty="0" err="1"/>
              <a:t>ödevleri</a:t>
            </a:r>
            <a:r>
              <a:rPr lang="en-US" sz="1600" dirty="0"/>
              <a:t> </a:t>
            </a:r>
            <a:r>
              <a:rPr lang="en-US" sz="1600" dirty="0" err="1"/>
              <a:t>için</a:t>
            </a:r>
            <a:r>
              <a:rPr lang="en-US" sz="1600" dirty="0"/>
              <a:t> </a:t>
            </a:r>
            <a:r>
              <a:rPr lang="en-US" sz="1600" dirty="0" err="1"/>
              <a:t>hazırlık</a:t>
            </a:r>
            <a:r>
              <a:rPr lang="en-US" sz="1600" dirty="0"/>
              <a:t> </a:t>
            </a:r>
            <a:r>
              <a:rPr lang="en-US" sz="1600" dirty="0" err="1"/>
              <a:t>yapın</a:t>
            </a:r>
            <a:r>
              <a:rPr lang="en-US" sz="1600" dirty="0"/>
              <a:t> </a:t>
            </a:r>
            <a:r>
              <a:rPr lang="en-US" sz="1600" dirty="0" err="1"/>
              <a:t>defterler</a:t>
            </a:r>
            <a:r>
              <a:rPr lang="en-US" sz="1600" dirty="0"/>
              <a:t> </a:t>
            </a:r>
            <a:r>
              <a:rPr lang="en-US" sz="1600" dirty="0" err="1"/>
              <a:t>hazır</a:t>
            </a:r>
            <a:r>
              <a:rPr lang="en-US" sz="1600" dirty="0"/>
              <a:t> </a:t>
            </a:r>
            <a:r>
              <a:rPr lang="en-US" sz="1600" dirty="0" err="1"/>
              <a:t>masada</a:t>
            </a:r>
            <a:r>
              <a:rPr lang="en-US" sz="1600" dirty="0"/>
              <a:t> </a:t>
            </a:r>
            <a:r>
              <a:rPr lang="en-US" sz="1600" dirty="0" err="1"/>
              <a:t>olmalı</a:t>
            </a:r>
            <a:r>
              <a:rPr lang="en-US" sz="1600" dirty="0"/>
              <a:t>, </a:t>
            </a:r>
            <a:r>
              <a:rPr lang="en-US" sz="1600" dirty="0" err="1"/>
              <a:t>kalemlerin</a:t>
            </a:r>
            <a:r>
              <a:rPr lang="en-US" sz="1600" dirty="0"/>
              <a:t> </a:t>
            </a:r>
            <a:r>
              <a:rPr lang="en-US" sz="1600" dirty="0" err="1"/>
              <a:t>uçları</a:t>
            </a:r>
            <a:r>
              <a:rPr lang="en-US" sz="1600" dirty="0"/>
              <a:t> </a:t>
            </a:r>
            <a:r>
              <a:rPr lang="en-US" sz="1600" dirty="0" err="1"/>
              <a:t>açık</a:t>
            </a:r>
            <a:r>
              <a:rPr lang="en-US" sz="1600" dirty="0"/>
              <a:t> </a:t>
            </a:r>
            <a:r>
              <a:rPr lang="en-US" sz="1600" dirty="0" err="1"/>
              <a:t>olmalı</a:t>
            </a:r>
            <a:r>
              <a:rPr lang="en-US" sz="1600" dirty="0"/>
              <a:t> ve </a:t>
            </a:r>
            <a:r>
              <a:rPr lang="en-US" sz="1600" dirty="0" err="1"/>
              <a:t>ödeve</a:t>
            </a:r>
            <a:r>
              <a:rPr lang="en-US" sz="1600" dirty="0"/>
              <a:t> </a:t>
            </a:r>
            <a:r>
              <a:rPr lang="en-US" sz="1600" dirty="0" err="1"/>
              <a:t>başlamadan</a:t>
            </a:r>
            <a:r>
              <a:rPr lang="en-US" sz="1600" dirty="0"/>
              <a:t> </a:t>
            </a:r>
            <a:r>
              <a:rPr lang="en-US" sz="1600" dirty="0" err="1"/>
              <a:t>önce</a:t>
            </a:r>
            <a:r>
              <a:rPr lang="en-US" sz="1600" dirty="0"/>
              <a:t> </a:t>
            </a:r>
            <a:r>
              <a:rPr lang="en-US" sz="1600" dirty="0" err="1"/>
              <a:t>çocuk</a:t>
            </a:r>
            <a:r>
              <a:rPr lang="en-US" sz="1600" dirty="0"/>
              <a:t> ne </a:t>
            </a:r>
            <a:r>
              <a:rPr lang="en-US" sz="1600" dirty="0" err="1"/>
              <a:t>yapması</a:t>
            </a:r>
            <a:r>
              <a:rPr lang="en-US" sz="1600" dirty="0"/>
              <a:t> </a:t>
            </a:r>
            <a:r>
              <a:rPr lang="en-US" sz="1600" dirty="0" err="1"/>
              <a:t>gerektiğini</a:t>
            </a:r>
            <a:r>
              <a:rPr lang="en-US" sz="1600" dirty="0"/>
              <a:t> </a:t>
            </a:r>
            <a:r>
              <a:rPr lang="en-US" sz="1600" dirty="0" err="1"/>
              <a:t>bilmelidir</a:t>
            </a:r>
            <a:r>
              <a:rPr lang="en-US" sz="1600" dirty="0"/>
              <a:t>. </a:t>
            </a:r>
          </a:p>
          <a:p>
            <a:pPr marL="0" indent="0">
              <a:buNone/>
            </a:pPr>
            <a:r>
              <a:rPr lang="en-US" sz="1600" dirty="0" err="1"/>
              <a:t>Çocuğun</a:t>
            </a:r>
            <a:r>
              <a:rPr lang="en-US" sz="1600" dirty="0"/>
              <a:t> </a:t>
            </a:r>
            <a:r>
              <a:rPr lang="en-US" sz="1600" dirty="0" err="1"/>
              <a:t>ders</a:t>
            </a:r>
            <a:r>
              <a:rPr lang="en-US" sz="1600" dirty="0"/>
              <a:t> </a:t>
            </a:r>
            <a:r>
              <a:rPr lang="en-US" sz="1600" dirty="0" err="1"/>
              <a:t>çalıştığı</a:t>
            </a:r>
            <a:r>
              <a:rPr lang="en-US" sz="1600" dirty="0"/>
              <a:t> </a:t>
            </a:r>
            <a:r>
              <a:rPr lang="en-US" sz="1600" dirty="0" err="1"/>
              <a:t>çalışma</a:t>
            </a:r>
            <a:r>
              <a:rPr lang="en-US" sz="1600" dirty="0"/>
              <a:t> </a:t>
            </a:r>
            <a:r>
              <a:rPr lang="en-US" sz="1600" dirty="0" err="1"/>
              <a:t>atmosferi</a:t>
            </a:r>
            <a:r>
              <a:rPr lang="en-US" sz="1600" dirty="0"/>
              <a:t> </a:t>
            </a:r>
            <a:r>
              <a:rPr lang="en-US" sz="1600" dirty="0" err="1"/>
              <a:t>az</a:t>
            </a:r>
            <a:r>
              <a:rPr lang="en-US" sz="1600" dirty="0"/>
              <a:t> </a:t>
            </a:r>
            <a:r>
              <a:rPr lang="en-US" sz="1600" dirty="0" err="1"/>
              <a:t>uyaranın</a:t>
            </a:r>
            <a:r>
              <a:rPr lang="en-US" sz="1600" dirty="0"/>
              <a:t> </a:t>
            </a:r>
            <a:r>
              <a:rPr lang="en-US" sz="1600" dirty="0" err="1"/>
              <a:t>olduğu</a:t>
            </a:r>
            <a:r>
              <a:rPr lang="en-US" sz="1600" dirty="0"/>
              <a:t> bir </a:t>
            </a:r>
            <a:r>
              <a:rPr lang="en-US" sz="1600" dirty="0" err="1"/>
              <a:t>ortam</a:t>
            </a:r>
            <a:r>
              <a:rPr lang="en-US" sz="1600" dirty="0"/>
              <a:t> </a:t>
            </a:r>
            <a:r>
              <a:rPr lang="en-US" sz="1600" dirty="0" err="1"/>
              <a:t>olmalıdır</a:t>
            </a:r>
            <a:r>
              <a:rPr lang="en-US" sz="1600" dirty="0"/>
              <a:t>. </a:t>
            </a:r>
            <a:endParaRPr lang="tr-TR" sz="1600" dirty="0"/>
          </a:p>
          <a:p>
            <a:pPr marL="0" indent="0">
              <a:buNone/>
            </a:pPr>
            <a:r>
              <a:rPr lang="en-US" sz="1600" dirty="0" err="1"/>
              <a:t>Çocuğunuz</a:t>
            </a:r>
            <a:r>
              <a:rPr lang="en-US" sz="1600" dirty="0"/>
              <a:t> </a:t>
            </a:r>
            <a:r>
              <a:rPr lang="en-US" sz="1600" dirty="0" err="1"/>
              <a:t>sabahtan</a:t>
            </a:r>
            <a:r>
              <a:rPr lang="en-US" sz="1600" dirty="0"/>
              <a:t> </a:t>
            </a:r>
            <a:r>
              <a:rPr lang="en-US" sz="1600" dirty="0" err="1"/>
              <a:t>akşama</a:t>
            </a:r>
            <a:r>
              <a:rPr lang="en-US" sz="1600" dirty="0"/>
              <a:t> </a:t>
            </a:r>
            <a:r>
              <a:rPr lang="en-US" sz="1600" dirty="0" err="1"/>
              <a:t>kadar</a:t>
            </a:r>
            <a:r>
              <a:rPr lang="en-US" sz="1600" dirty="0"/>
              <a:t> </a:t>
            </a:r>
            <a:r>
              <a:rPr lang="en-US" sz="1600" dirty="0" err="1"/>
              <a:t>dışarıda</a:t>
            </a:r>
            <a:r>
              <a:rPr lang="en-US" sz="1600" dirty="0"/>
              <a:t> bir </a:t>
            </a:r>
            <a:r>
              <a:rPr lang="en-US" sz="1600" dirty="0" err="1"/>
              <a:t>çok</a:t>
            </a:r>
            <a:r>
              <a:rPr lang="en-US" sz="1600" dirty="0"/>
              <a:t> </a:t>
            </a:r>
            <a:r>
              <a:rPr lang="en-US" sz="1600" dirty="0" err="1"/>
              <a:t>uyaranın</a:t>
            </a:r>
            <a:r>
              <a:rPr lang="en-US" sz="1600" dirty="0"/>
              <a:t> </a:t>
            </a:r>
            <a:r>
              <a:rPr lang="en-US" sz="1600" dirty="0" err="1"/>
              <a:t>etkisi</a:t>
            </a:r>
            <a:r>
              <a:rPr lang="en-US" sz="1600" dirty="0"/>
              <a:t> </a:t>
            </a:r>
            <a:r>
              <a:rPr lang="en-US" sz="1600" dirty="0" err="1"/>
              <a:t>altındadır</a:t>
            </a:r>
            <a:r>
              <a:rPr lang="en-US" sz="1600" dirty="0"/>
              <a:t>. Bu </a:t>
            </a:r>
            <a:r>
              <a:rPr lang="en-US" sz="1600" dirty="0" err="1"/>
              <a:t>yüzden</a:t>
            </a:r>
            <a:r>
              <a:rPr lang="en-US" sz="1600" dirty="0"/>
              <a:t> </a:t>
            </a:r>
            <a:r>
              <a:rPr lang="en-US" sz="1600" dirty="0" err="1"/>
              <a:t>ders</a:t>
            </a:r>
            <a:r>
              <a:rPr lang="en-US" sz="1600" dirty="0"/>
              <a:t> </a:t>
            </a:r>
            <a:r>
              <a:rPr lang="en-US" sz="1600" dirty="0" err="1"/>
              <a:t>çalışırken</a:t>
            </a:r>
            <a:r>
              <a:rPr lang="en-US" sz="1600" dirty="0"/>
              <a:t> </a:t>
            </a:r>
            <a:r>
              <a:rPr lang="en-US" sz="1600" dirty="0" err="1"/>
              <a:t>sakinlik</a:t>
            </a:r>
            <a:r>
              <a:rPr lang="en-US" sz="1600" dirty="0"/>
              <a:t> </a:t>
            </a:r>
            <a:r>
              <a:rPr lang="en-US" sz="1600" dirty="0" err="1"/>
              <a:t>önemli</a:t>
            </a:r>
            <a:r>
              <a:rPr lang="en-US" sz="1600" dirty="0"/>
              <a:t> bir </a:t>
            </a:r>
            <a:r>
              <a:rPr lang="en-US" sz="1600" dirty="0" err="1"/>
              <a:t>dinlendirici</a:t>
            </a:r>
            <a:r>
              <a:rPr lang="en-US" sz="1600" dirty="0"/>
              <a:t> </a:t>
            </a:r>
            <a:r>
              <a:rPr lang="en-US" sz="1600" dirty="0" err="1"/>
              <a:t>unsurdur</a:t>
            </a:r>
            <a:r>
              <a:rPr lang="en-US" sz="1600" dirty="0"/>
              <a:t>. </a:t>
            </a:r>
            <a:endParaRPr lang="en-US" sz="1600" b="1" dirty="0"/>
          </a:p>
          <a:p>
            <a:pPr marL="0" indent="0">
              <a:buNone/>
            </a:pPr>
            <a:endParaRPr lang="tr-TR" sz="1600" dirty="0">
              <a:latin typeface="Comic Sans MS" pitchFamily="66" charset="0"/>
            </a:endParaRPr>
          </a:p>
        </p:txBody>
      </p:sp>
      <p:pic>
        <p:nvPicPr>
          <p:cNvPr id="5" name="Resim 4">
            <a:extLst>
              <a:ext uri="{FF2B5EF4-FFF2-40B4-BE49-F238E27FC236}">
                <a16:creationId xmlns:a16="http://schemas.microsoft.com/office/drawing/2014/main" id="{D7998255-836F-472D-9F1F-CFC047B04047}"/>
              </a:ext>
            </a:extLst>
          </p:cNvPr>
          <p:cNvPicPr>
            <a:picLocks noChangeAspect="1"/>
          </p:cNvPicPr>
          <p:nvPr/>
        </p:nvPicPr>
        <p:blipFill rotWithShape="1">
          <a:blip r:embed="rId2">
            <a:extLst>
              <a:ext uri="{28A0092B-C50C-407E-A947-70E740481C1C}">
                <a14:useLocalDpi xmlns:a14="http://schemas.microsoft.com/office/drawing/2010/main" val="0"/>
              </a:ext>
            </a:extLst>
          </a:blip>
          <a:srcRect l="25022" t="6589" r="22625" b="8506"/>
          <a:stretch/>
        </p:blipFill>
        <p:spPr>
          <a:xfrm>
            <a:off x="8090577" y="2689768"/>
            <a:ext cx="3811371" cy="3400794"/>
          </a:xfrm>
          <a:prstGeom prst="rect">
            <a:avLst/>
          </a:prstGeom>
        </p:spPr>
      </p:pic>
    </p:spTree>
    <p:extLst>
      <p:ext uri="{BB962C8B-B14F-4D97-AF65-F5344CB8AC3E}">
        <p14:creationId xmlns:p14="http://schemas.microsoft.com/office/powerpoint/2010/main" val="102948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Arkadaşlık İlişkileri</a:t>
            </a:r>
            <a:endParaRPr lang="tr-TR" dirty="0"/>
          </a:p>
        </p:txBody>
      </p:sp>
      <p:sp>
        <p:nvSpPr>
          <p:cNvPr id="3" name="İçerik Yer Tutucusu 2"/>
          <p:cNvSpPr>
            <a:spLocks noGrp="1"/>
          </p:cNvSpPr>
          <p:nvPr>
            <p:ph idx="1"/>
          </p:nvPr>
        </p:nvSpPr>
        <p:spPr>
          <a:xfrm>
            <a:off x="0" y="2459866"/>
            <a:ext cx="9748684" cy="4398134"/>
          </a:xfrm>
        </p:spPr>
        <p:txBody>
          <a:bodyPr/>
          <a:lstStyle/>
          <a:p>
            <a:r>
              <a:rPr lang="tr-TR" dirty="0"/>
              <a:t>Yaşıtların baskısı sonucu zorluklar çıkabilir. Bu baskı gözle görünür olmayabilir, fakat fark edilir. Örneğin: Çocuğunuz belli bir oyuncağı, kıyafeti, saç kesimini istiyorum diye tutturabilir, bir doğum günü partisine davet edilmediği için eve ağlayarak gelebilir, sınıfta kimin popüler olduğunu sizinle konuşabilir.</a:t>
            </a:r>
          </a:p>
          <a:p>
            <a:r>
              <a:rPr lang="tr-TR" dirty="0"/>
              <a:t>Bu noktada yapabileceğiniz en iyi şey çocuğunuzun problem çözme becerilerini geliştirmesine yardımcı olmak ve size ihtiyacı olduğunda onu dinlemeye hazır olmaktır. 3. sınıf öğrencileri hala masumlardır ve anne babalarına bağlıdırlar, fakat bir süre sonra yaşıtlarının tavsiyelerini dinlemeye başlarlar.</a:t>
            </a:r>
          </a:p>
          <a:p>
            <a:pPr marL="0" indent="0">
              <a:buNone/>
            </a:pPr>
            <a:endParaRPr lang="tr-TR" dirty="0"/>
          </a:p>
          <a:p>
            <a:endParaRPr lang="tr-TR" dirty="0"/>
          </a:p>
        </p:txBody>
      </p:sp>
      <p:pic>
        <p:nvPicPr>
          <p:cNvPr id="5" name="Resim 4">
            <a:extLst>
              <a:ext uri="{FF2B5EF4-FFF2-40B4-BE49-F238E27FC236}">
                <a16:creationId xmlns:a16="http://schemas.microsoft.com/office/drawing/2014/main" id="{04F6DFDE-686C-47AD-8905-FDE72B2DB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687" y="3067972"/>
            <a:ext cx="1752600" cy="2609850"/>
          </a:xfrm>
          <a:prstGeom prst="rect">
            <a:avLst/>
          </a:prstGeom>
        </p:spPr>
      </p:pic>
    </p:spTree>
    <p:extLst>
      <p:ext uri="{BB962C8B-B14F-4D97-AF65-F5344CB8AC3E}">
        <p14:creationId xmlns:p14="http://schemas.microsoft.com/office/powerpoint/2010/main" val="3579028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6" name="İçerik Yer Tutucusu 3"/>
          <p:cNvSpPr txBox="1">
            <a:spLocks/>
          </p:cNvSpPr>
          <p:nvPr/>
        </p:nvSpPr>
        <p:spPr>
          <a:xfrm>
            <a:off x="0" y="2239163"/>
            <a:ext cx="12192000" cy="43981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u="sng" dirty="0"/>
              <a:t>Zorbalık nedir?</a:t>
            </a:r>
          </a:p>
          <a:p>
            <a:pPr marL="0" indent="0">
              <a:buFont typeface="Arial" panose="020B0604020202020204" pitchFamily="34" charset="0"/>
              <a:buNone/>
            </a:pPr>
            <a:r>
              <a:rPr lang="tr-TR" dirty="0"/>
              <a:t>Zorbalık, daha güçlü veya daha güçlü davranan birinin, bir kişiyi incitmesi, korkutması veya kişiyi zayıf göstermeye çalışmasıdır.</a:t>
            </a:r>
          </a:p>
          <a:p>
            <a:pPr marL="0" indent="0">
              <a:buFont typeface="Arial" panose="020B0604020202020204" pitchFamily="34" charset="0"/>
              <a:buNone/>
            </a:pPr>
            <a:r>
              <a:rPr lang="tr-TR" b="1" u="sng" dirty="0"/>
              <a:t>Zorbalık birçok şekilde olabilir.</a:t>
            </a:r>
          </a:p>
          <a:p>
            <a:pPr marL="0" indent="0" algn="just">
              <a:buFont typeface="Arial" panose="020B0604020202020204" pitchFamily="34" charset="0"/>
              <a:buNone/>
            </a:pPr>
            <a:r>
              <a:rPr lang="tr-TR" b="1" dirty="0"/>
              <a:t>Sözel Zorbalık; </a:t>
            </a:r>
            <a:r>
              <a:rPr lang="tr-TR" dirty="0"/>
              <a:t>hakaret, aşağılayıcı ya da incitici şeyler içerir.</a:t>
            </a:r>
          </a:p>
          <a:p>
            <a:pPr marL="0" indent="0" algn="just">
              <a:buFont typeface="Arial" panose="020B0604020202020204" pitchFamily="34" charset="0"/>
              <a:buNone/>
            </a:pPr>
            <a:r>
              <a:rPr lang="tr-TR" b="1" dirty="0"/>
              <a:t>Fiziksel Zorbalık; </a:t>
            </a:r>
            <a:r>
              <a:rPr lang="tr-TR" dirty="0"/>
              <a:t>vurma, ,itme, devrilme, yumruklama, tekmeleme içerir.</a:t>
            </a:r>
          </a:p>
          <a:p>
            <a:pPr marL="0" indent="0" algn="just">
              <a:buFont typeface="Arial" panose="020B0604020202020204" pitchFamily="34" charset="0"/>
              <a:buNone/>
            </a:pPr>
            <a:r>
              <a:rPr lang="tr-TR" b="1" dirty="0"/>
              <a:t>Duygusal Zorbalık; </a:t>
            </a:r>
            <a:r>
              <a:rPr lang="tr-TR" dirty="0"/>
              <a:t>dışlama, tehdit, aşağılanma içerir.</a:t>
            </a:r>
          </a:p>
          <a:p>
            <a:pPr marL="0" indent="0" algn="just">
              <a:buFont typeface="Arial" panose="020B0604020202020204" pitchFamily="34" charset="0"/>
              <a:buNone/>
            </a:pPr>
            <a:r>
              <a:rPr lang="tr-TR" b="1" dirty="0"/>
              <a:t>Yalan ve Yanlış Söylentilerle Zorbalık</a:t>
            </a:r>
          </a:p>
          <a:p>
            <a:pPr marL="0" indent="0" algn="just">
              <a:buFont typeface="Arial" panose="020B0604020202020204" pitchFamily="34" charset="0"/>
              <a:buNone/>
            </a:pPr>
            <a:r>
              <a:rPr lang="tr-TR" b="1" dirty="0"/>
              <a:t>Para ya da Başka Şeylerin Alınması, Hasar Verme </a:t>
            </a:r>
          </a:p>
          <a:p>
            <a:pPr marL="0" indent="0" algn="just">
              <a:buFont typeface="Arial" panose="020B0604020202020204" pitchFamily="34" charset="0"/>
              <a:buNone/>
            </a:pPr>
            <a:r>
              <a:rPr lang="tr-TR" b="1" dirty="0"/>
              <a:t>Alay Etme; </a:t>
            </a:r>
            <a:r>
              <a:rPr lang="tr-TR" dirty="0"/>
              <a:t>yaralayıcı olabilir ya da olmayabilir. Kişinin nasıl hissettiğine bağlıdır. </a:t>
            </a:r>
          </a:p>
          <a:p>
            <a:pPr marL="0" indent="0">
              <a:buFont typeface="Arial" panose="020B0604020202020204" pitchFamily="34" charset="0"/>
              <a:buNone/>
            </a:pPr>
            <a:endParaRPr lang="tr-TR" dirty="0"/>
          </a:p>
          <a:p>
            <a:pPr marL="0" indent="0">
              <a:buFont typeface="Arial" panose="020B0604020202020204" pitchFamily="34" charset="0"/>
              <a:buNone/>
            </a:pPr>
            <a:endParaRPr lang="tr-TR" dirty="0"/>
          </a:p>
        </p:txBody>
      </p:sp>
    </p:spTree>
    <p:extLst>
      <p:ext uri="{BB962C8B-B14F-4D97-AF65-F5344CB8AC3E}">
        <p14:creationId xmlns:p14="http://schemas.microsoft.com/office/powerpoint/2010/main" val="357709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34" y="1415226"/>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5" name="Metin kutusu 4"/>
          <p:cNvSpPr txBox="1"/>
          <p:nvPr/>
        </p:nvSpPr>
        <p:spPr>
          <a:xfrm>
            <a:off x="3730366" y="3205616"/>
            <a:ext cx="4451860" cy="523220"/>
          </a:xfrm>
          <a:prstGeom prst="rect">
            <a:avLst/>
          </a:prstGeom>
          <a:noFill/>
          <a:ln w="28575">
            <a:solidFill>
              <a:schemeClr val="accent1"/>
            </a:solidFill>
          </a:ln>
        </p:spPr>
        <p:txBody>
          <a:bodyPr wrap="none" rtlCol="0">
            <a:spAutoFit/>
          </a:bodyPr>
          <a:lstStyle/>
          <a:p>
            <a:r>
              <a:rPr lang="tr-TR" sz="2800" b="1" dirty="0">
                <a:latin typeface="AR CENA" panose="02000000000000000000" pitchFamily="2" charset="0"/>
              </a:rPr>
              <a:t>Zorbalığa Maruz Kalanlar</a:t>
            </a:r>
          </a:p>
        </p:txBody>
      </p:sp>
      <p:sp>
        <p:nvSpPr>
          <p:cNvPr id="7" name="Metin kutusu 6"/>
          <p:cNvSpPr txBox="1"/>
          <p:nvPr/>
        </p:nvSpPr>
        <p:spPr>
          <a:xfrm>
            <a:off x="807084" y="6153113"/>
            <a:ext cx="3172663" cy="523220"/>
          </a:xfrm>
          <a:prstGeom prst="rect">
            <a:avLst/>
          </a:prstGeom>
          <a:noFill/>
          <a:ln w="28575">
            <a:solidFill>
              <a:schemeClr val="accent1"/>
            </a:solidFill>
          </a:ln>
        </p:spPr>
        <p:txBody>
          <a:bodyPr wrap="none" rtlCol="0">
            <a:spAutoFit/>
          </a:bodyPr>
          <a:lstStyle/>
          <a:p>
            <a:r>
              <a:rPr lang="tr-TR" sz="2800" b="1" dirty="0">
                <a:latin typeface="AR CENA" panose="02000000000000000000" pitchFamily="2" charset="0"/>
              </a:rPr>
              <a:t>Zorbalık Yapanlar</a:t>
            </a:r>
          </a:p>
        </p:txBody>
      </p:sp>
      <p:sp>
        <p:nvSpPr>
          <p:cNvPr id="8" name="Metin kutusu 7"/>
          <p:cNvSpPr txBox="1"/>
          <p:nvPr/>
        </p:nvSpPr>
        <p:spPr>
          <a:xfrm>
            <a:off x="8431608" y="6153113"/>
            <a:ext cx="1548822" cy="523220"/>
          </a:xfrm>
          <a:prstGeom prst="rect">
            <a:avLst/>
          </a:prstGeom>
          <a:noFill/>
          <a:ln w="28575">
            <a:solidFill>
              <a:schemeClr val="accent1"/>
            </a:solidFill>
          </a:ln>
        </p:spPr>
        <p:txBody>
          <a:bodyPr wrap="none" rtlCol="0">
            <a:spAutoFit/>
          </a:bodyPr>
          <a:lstStyle/>
          <a:p>
            <a:r>
              <a:rPr lang="tr-TR" sz="2800" b="1" dirty="0">
                <a:latin typeface="AR CENA" panose="02000000000000000000" pitchFamily="2" charset="0"/>
              </a:rPr>
              <a:t>Tanıklar</a:t>
            </a:r>
          </a:p>
        </p:txBody>
      </p:sp>
      <p:cxnSp>
        <p:nvCxnSpPr>
          <p:cNvPr id="9" name="Düz Ok Bağlayıcısı 8"/>
          <p:cNvCxnSpPr/>
          <p:nvPr/>
        </p:nvCxnSpPr>
        <p:spPr>
          <a:xfrm>
            <a:off x="5795157" y="3717148"/>
            <a:ext cx="2529445" cy="268604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a:off x="3979747" y="3728836"/>
            <a:ext cx="1815410" cy="2674359"/>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3979749" y="6414723"/>
            <a:ext cx="4451859"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4253169" y="2330534"/>
            <a:ext cx="3450368" cy="584775"/>
          </a:xfrm>
          <a:prstGeom prst="rect">
            <a:avLst/>
          </a:prstGeom>
          <a:noFill/>
        </p:spPr>
        <p:txBody>
          <a:bodyPr wrap="none" rtlCol="0">
            <a:spAutoFit/>
          </a:bodyPr>
          <a:lstStyle/>
          <a:p>
            <a:r>
              <a:rPr lang="tr-TR" sz="3200" b="1" u="sng" dirty="0"/>
              <a:t>Mağduriyet Üçgeni</a:t>
            </a:r>
          </a:p>
        </p:txBody>
      </p:sp>
    </p:spTree>
    <p:extLst>
      <p:ext uri="{BB962C8B-B14F-4D97-AF65-F5344CB8AC3E}">
        <p14:creationId xmlns:p14="http://schemas.microsoft.com/office/powerpoint/2010/main" val="49693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a:t>Zorbalık Uyarı İşaretleri</a:t>
            </a:r>
          </a:p>
          <a:p>
            <a:pPr marL="0" indent="0" algn="just">
              <a:buFont typeface="Arial" panose="020B0604020202020204" pitchFamily="34" charset="0"/>
              <a:buNone/>
            </a:pPr>
            <a:r>
              <a:rPr lang="tr-TR" b="1" dirty="0"/>
              <a:t>Zorbalığa Maruz Kalan Çocuklar;</a:t>
            </a:r>
            <a:endParaRPr lang="tr-TR" dirty="0"/>
          </a:p>
          <a:p>
            <a:r>
              <a:rPr lang="tr-TR" dirty="0"/>
              <a:t>Yırtık, hasar görmüş, eksik kitap, giysi, diğer eşyaların olması</a:t>
            </a:r>
          </a:p>
          <a:p>
            <a:r>
              <a:rPr lang="tr-TR" dirty="0"/>
              <a:t>Az sayıda arkadaşının olması</a:t>
            </a:r>
          </a:p>
          <a:p>
            <a:r>
              <a:rPr lang="tr-TR" dirty="0"/>
              <a:t>Okuldaki performansının zayıflaması</a:t>
            </a:r>
          </a:p>
          <a:p>
            <a:r>
              <a:rPr lang="tr-TR" dirty="0"/>
              <a:t>Fiziksel problemlerden sık sık şikayet etme</a:t>
            </a:r>
          </a:p>
          <a:p>
            <a:r>
              <a:rPr lang="tr-TR" dirty="0"/>
              <a:t>Çekingen, içe kapanık, itaatkar olma</a:t>
            </a:r>
          </a:p>
          <a:p>
            <a:r>
              <a:rPr lang="tr-TR" dirty="0"/>
              <a:t>Düşük özgüven</a:t>
            </a:r>
          </a:p>
          <a:p>
            <a:r>
              <a:rPr lang="tr-TR" dirty="0"/>
              <a:t>Sosyal ortamlarda endişeli, kaygılı, güvensiz davranışlar sergileme</a:t>
            </a:r>
          </a:p>
          <a:p>
            <a:endParaRPr lang="tr-TR" dirty="0"/>
          </a:p>
          <a:p>
            <a:endParaRPr lang="tr-TR" dirty="0"/>
          </a:p>
          <a:p>
            <a:endParaRPr lang="tr-TR" dirty="0"/>
          </a:p>
          <a:p>
            <a:endParaRPr lang="tr-TR" dirty="0"/>
          </a:p>
          <a:p>
            <a:pPr algn="just"/>
            <a:endParaRPr lang="tr-TR" dirty="0"/>
          </a:p>
          <a:p>
            <a:pPr algn="just"/>
            <a:endParaRPr lang="tr-TR" dirty="0"/>
          </a:p>
          <a:p>
            <a:pPr marL="0" indent="0" algn="just">
              <a:buFont typeface="Arial" panose="020B0604020202020204" pitchFamily="34" charset="0"/>
              <a:buNone/>
            </a:pPr>
            <a:endParaRPr lang="tr-TR" b="1" dirty="0"/>
          </a:p>
        </p:txBody>
      </p:sp>
      <p:pic>
        <p:nvPicPr>
          <p:cNvPr id="5" name="Resim 4">
            <a:extLst>
              <a:ext uri="{FF2B5EF4-FFF2-40B4-BE49-F238E27FC236}">
                <a16:creationId xmlns:a16="http://schemas.microsoft.com/office/drawing/2014/main" id="{E1B86442-0C1A-4026-980B-DBE254905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019" y="4142726"/>
            <a:ext cx="4028291" cy="1962583"/>
          </a:xfrm>
          <a:prstGeom prst="rect">
            <a:avLst/>
          </a:prstGeom>
        </p:spPr>
      </p:pic>
    </p:spTree>
    <p:extLst>
      <p:ext uri="{BB962C8B-B14F-4D97-AF65-F5344CB8AC3E}">
        <p14:creationId xmlns:p14="http://schemas.microsoft.com/office/powerpoint/2010/main" val="3888610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6" name="İçerik Yer Tutucusu 3"/>
          <p:cNvSpPr txBox="1">
            <a:spLocks/>
          </p:cNvSpPr>
          <p:nvPr/>
        </p:nvSpPr>
        <p:spPr>
          <a:xfrm>
            <a:off x="0" y="2328166"/>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a:t>Zorbalığa maruz kalan öğrenciler neden anlatmaz?</a:t>
            </a:r>
            <a:endParaRPr lang="tr-TR" b="1" i="1" dirty="0">
              <a:solidFill>
                <a:srgbClr val="0070C0"/>
              </a:solidFill>
            </a:endParaRPr>
          </a:p>
          <a:p>
            <a:pPr algn="just"/>
            <a:r>
              <a:rPr lang="tr-TR" dirty="0"/>
              <a:t>Kimsenin inanmayacağı, </a:t>
            </a:r>
          </a:p>
          <a:p>
            <a:pPr algn="just"/>
            <a:r>
              <a:rPr lang="tr-TR" dirty="0"/>
              <a:t>Hiçbir şey yapılmayacağı,</a:t>
            </a:r>
          </a:p>
          <a:p>
            <a:pPr algn="just"/>
            <a:r>
              <a:rPr lang="tr-TR" dirty="0"/>
              <a:t>Daha kötüye gideceği düşünceleridir.</a:t>
            </a:r>
          </a:p>
          <a:p>
            <a:r>
              <a:rPr lang="tr-TR" sz="2800" b="1" u="sng" dirty="0"/>
              <a:t>Zorbalığa Tanık Olan Öğrenciler</a:t>
            </a:r>
          </a:p>
          <a:p>
            <a:pPr algn="just"/>
            <a:r>
              <a:rPr lang="tr-TR" dirty="0"/>
              <a:t>Dolaylı olarak zorbalık kurbanıdır.</a:t>
            </a:r>
          </a:p>
          <a:p>
            <a:pPr algn="just"/>
            <a:r>
              <a:rPr lang="tr-TR" dirty="0"/>
              <a:t>Zorbalığa destek verebilirler.</a:t>
            </a:r>
          </a:p>
          <a:p>
            <a:pPr algn="just"/>
            <a:r>
              <a:rPr lang="tr-TR" dirty="0"/>
              <a:t>Aslında onların bir şeyleri değiştirme gücü vardır.</a:t>
            </a:r>
          </a:p>
          <a:p>
            <a:endParaRPr lang="tr-TR" dirty="0"/>
          </a:p>
          <a:p>
            <a:endParaRPr lang="tr-TR" dirty="0"/>
          </a:p>
          <a:p>
            <a:endParaRPr lang="tr-TR" dirty="0"/>
          </a:p>
          <a:p>
            <a:endParaRPr lang="tr-TR" dirty="0"/>
          </a:p>
          <a:p>
            <a:pPr algn="just"/>
            <a:endParaRPr lang="tr-TR" dirty="0"/>
          </a:p>
          <a:p>
            <a:pPr algn="just"/>
            <a:endParaRPr lang="tr-TR" dirty="0"/>
          </a:p>
          <a:p>
            <a:pPr marL="0" indent="0" algn="just">
              <a:buFont typeface="Arial" panose="020B0604020202020204" pitchFamily="34" charset="0"/>
              <a:buNone/>
            </a:pPr>
            <a:endParaRPr lang="tr-TR" b="1" dirty="0"/>
          </a:p>
        </p:txBody>
      </p:sp>
      <p:pic>
        <p:nvPicPr>
          <p:cNvPr id="5" name="Resim 4">
            <a:extLst>
              <a:ext uri="{FF2B5EF4-FFF2-40B4-BE49-F238E27FC236}">
                <a16:creationId xmlns:a16="http://schemas.microsoft.com/office/drawing/2014/main" id="{4EF72993-F99C-42F0-8564-F06DA16DB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132" y="3235083"/>
            <a:ext cx="3616075" cy="2035277"/>
          </a:xfrm>
          <a:prstGeom prst="rect">
            <a:avLst/>
          </a:prstGeom>
        </p:spPr>
      </p:pic>
    </p:spTree>
    <p:extLst>
      <p:ext uri="{BB962C8B-B14F-4D97-AF65-F5344CB8AC3E}">
        <p14:creationId xmlns:p14="http://schemas.microsoft.com/office/powerpoint/2010/main" val="340896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lnSpcReduction="10000"/>
          </a:bodyPr>
          <a:lstStyle/>
          <a:p>
            <a:pPr marL="0" indent="0">
              <a:buNone/>
            </a:pPr>
            <a:r>
              <a:rPr lang="tr-TR" b="1" u="sng" dirty="0"/>
              <a:t>Yetişkin Müdahalesi Nasıl Olmalı?</a:t>
            </a:r>
          </a:p>
          <a:p>
            <a:pPr marL="0" indent="0">
              <a:buNone/>
            </a:pPr>
            <a:endParaRPr lang="tr-TR" dirty="0">
              <a:solidFill>
                <a:srgbClr val="0000FF"/>
              </a:solidFill>
            </a:endParaRPr>
          </a:p>
          <a:p>
            <a:pPr marL="0" indent="0">
              <a:buNone/>
            </a:pPr>
            <a:r>
              <a:rPr lang="tr-TR" b="1" i="1" dirty="0"/>
              <a:t>Olması gereken müdahale…</a:t>
            </a:r>
          </a:p>
          <a:p>
            <a:pPr marL="514350" indent="-514350">
              <a:buFont typeface="+mj-lt"/>
              <a:buAutoNum type="arabicPeriod"/>
            </a:pPr>
            <a:r>
              <a:rPr lang="tr-TR" dirty="0"/>
              <a:t>Zorbalığı durdurun</a:t>
            </a:r>
          </a:p>
          <a:p>
            <a:pPr marL="514350" indent="-514350">
              <a:buFont typeface="+mj-lt"/>
              <a:buAutoNum type="arabicPeriod"/>
            </a:pPr>
            <a:r>
              <a:rPr lang="tr-TR" dirty="0"/>
              <a:t>Davranışın adını söyleyin</a:t>
            </a:r>
          </a:p>
          <a:p>
            <a:pPr marL="514350" indent="-514350">
              <a:buFont typeface="+mj-lt"/>
              <a:buAutoNum type="arabicPeriod"/>
            </a:pPr>
            <a:r>
              <a:rPr lang="tr-TR" dirty="0"/>
              <a:t>Okul kurallarına bakın</a:t>
            </a:r>
          </a:p>
          <a:p>
            <a:pPr marL="514350" indent="-514350">
              <a:buFont typeface="+mj-lt"/>
              <a:buAutoNum type="arabicPeriod"/>
            </a:pPr>
            <a:r>
              <a:rPr lang="tr-TR" dirty="0"/>
              <a:t>Kurbanı destekleyin</a:t>
            </a:r>
          </a:p>
          <a:p>
            <a:pPr marL="514350" indent="-514350">
              <a:buFont typeface="+mj-lt"/>
              <a:buAutoNum type="arabicPeriod"/>
            </a:pPr>
            <a:r>
              <a:rPr lang="tr-TR" dirty="0"/>
              <a:t>Tanıkları güçlendirin</a:t>
            </a:r>
            <a:br>
              <a:rPr lang="tr-TR" dirty="0">
                <a:solidFill>
                  <a:srgbClr val="0000FF"/>
                </a:solidFill>
              </a:rPr>
            </a:br>
            <a:endParaRPr lang="tr-TR" dirty="0"/>
          </a:p>
        </p:txBody>
      </p:sp>
      <p:sp>
        <p:nvSpPr>
          <p:cNvPr id="6" name="İçerik Yer Tutucusu 3"/>
          <p:cNvSpPr txBox="1">
            <a:spLocks/>
          </p:cNvSpPr>
          <p:nvPr/>
        </p:nvSpPr>
        <p:spPr>
          <a:xfrm>
            <a:off x="1874322" y="4999207"/>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a:p>
            <a:endParaRPr lang="tr-TR" dirty="0"/>
          </a:p>
          <a:p>
            <a:endParaRPr lang="tr-TR" dirty="0"/>
          </a:p>
          <a:p>
            <a:pPr algn="just"/>
            <a:endParaRPr lang="tr-TR" dirty="0"/>
          </a:p>
          <a:p>
            <a:pPr algn="just"/>
            <a:endParaRPr lang="tr-TR" dirty="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298890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Sınavlara Nasıl Hazırlanılır?</a:t>
            </a:r>
          </a:p>
        </p:txBody>
      </p:sp>
      <p:sp>
        <p:nvSpPr>
          <p:cNvPr id="4" name="İçerik Yer Tutucusu 3"/>
          <p:cNvSpPr>
            <a:spLocks noGrp="1"/>
          </p:cNvSpPr>
          <p:nvPr>
            <p:ph idx="1"/>
          </p:nvPr>
        </p:nvSpPr>
        <p:spPr/>
        <p:txBody>
          <a:bodyPr/>
          <a:lstStyle/>
          <a:p>
            <a:r>
              <a:rPr lang="tr-TR" dirty="0"/>
              <a:t>3.sınıf öğrencileri ders çalıştığı yer her zaman aynı olmalı ve çalıştığı ortam havalandırılmış, aydınlatılmış ve sessiz olmalıdır. Yatarak veya uzanarak ders çalışmamalıdır. Derste öğretmenlerini etkin bir şekilde dinlemeli ve aktif bir şekilde derse katılmalıdır. Anlamadığı noktaları öğretmenine sormalıdır. Okulda öğrendiklerini evde tekrar etmelidir. Ders çalışırken 40 dakika ders süresi 10 dakika mola süresi olmalıdır.</a:t>
            </a:r>
          </a:p>
          <a:p>
            <a:endParaRPr lang="tr-TR" dirty="0"/>
          </a:p>
        </p:txBody>
      </p:sp>
      <p:pic>
        <p:nvPicPr>
          <p:cNvPr id="5" name="Resim 4">
            <a:extLst>
              <a:ext uri="{FF2B5EF4-FFF2-40B4-BE49-F238E27FC236}">
                <a16:creationId xmlns:a16="http://schemas.microsoft.com/office/drawing/2014/main" id="{0C3A1481-B3AA-440A-8032-33D3586A8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605233"/>
            <a:ext cx="2177845" cy="1916674"/>
          </a:xfrm>
          <a:prstGeom prst="rect">
            <a:avLst/>
          </a:prstGeom>
        </p:spPr>
      </p:pic>
    </p:spTree>
    <p:extLst>
      <p:ext uri="{BB962C8B-B14F-4D97-AF65-F5344CB8AC3E}">
        <p14:creationId xmlns:p14="http://schemas.microsoft.com/office/powerpoint/2010/main" val="2409102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Sınavlara Nasıl Hazırlanılır?</a:t>
            </a:r>
            <a:endParaRPr lang="tr-TR" dirty="0"/>
          </a:p>
        </p:txBody>
      </p:sp>
      <p:sp>
        <p:nvSpPr>
          <p:cNvPr id="3" name="İçerik Yer Tutucusu 2"/>
          <p:cNvSpPr>
            <a:spLocks noGrp="1"/>
          </p:cNvSpPr>
          <p:nvPr>
            <p:ph idx="1"/>
          </p:nvPr>
        </p:nvSpPr>
        <p:spPr/>
        <p:txBody>
          <a:bodyPr>
            <a:normAutofit/>
          </a:bodyPr>
          <a:lstStyle/>
          <a:p>
            <a:r>
              <a:rPr lang="tr-TR" sz="2400" dirty="0"/>
              <a:t>3.sınıf velileri çocuklarıyla birlikte belirlemiş olduğu planı yazılı çizelge haline getirmeli ve duvara asmalıdır. Çocuk plana uyduğunda küçük sembolik ödüller (yıldız, sevdiği bir kek yapılması vb. ) verilebilir. Planda ders dışı etkinliklere de yer verilmelidir. Okulda öğrendiklerini tekrar etmesini ve bunu kendisine anlatmasını sağlamalıdır. Evde ders çalışması için gerekli fiziki koşulları sağlamalıdır. Televizyon, tablet, bilgisayar gibi teknolojik aletlerin çocuklarının odasında olmamasına dikkat etmeli ve kurallar koymalıdır. Uyku saatlerine ve beslenmesine önem vermelidir.</a:t>
            </a:r>
          </a:p>
          <a:p>
            <a:pPr marL="0" indent="0">
              <a:buNone/>
            </a:pPr>
            <a:endParaRPr lang="tr-TR" sz="2400" dirty="0"/>
          </a:p>
          <a:p>
            <a:endParaRPr lang="tr-TR" sz="2400" dirty="0"/>
          </a:p>
        </p:txBody>
      </p:sp>
      <p:pic>
        <p:nvPicPr>
          <p:cNvPr id="4" name="Resim 3">
            <a:extLst>
              <a:ext uri="{FF2B5EF4-FFF2-40B4-BE49-F238E27FC236}">
                <a16:creationId xmlns:a16="http://schemas.microsoft.com/office/drawing/2014/main" id="{47BA9B3B-9165-44B9-90E2-6ED45E6AF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598" y="4658933"/>
            <a:ext cx="5102132" cy="1987727"/>
          </a:xfrm>
          <a:prstGeom prst="rect">
            <a:avLst/>
          </a:prstGeom>
        </p:spPr>
      </p:pic>
    </p:spTree>
    <p:extLst>
      <p:ext uri="{BB962C8B-B14F-4D97-AF65-F5344CB8AC3E}">
        <p14:creationId xmlns:p14="http://schemas.microsoft.com/office/powerpoint/2010/main" val="341190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Konu Tarama Testleri</a:t>
            </a:r>
          </a:p>
        </p:txBody>
      </p:sp>
      <p:sp>
        <p:nvSpPr>
          <p:cNvPr id="4" name="İçerik Yer Tutucusu 3"/>
          <p:cNvSpPr>
            <a:spLocks noGrp="1"/>
          </p:cNvSpPr>
          <p:nvPr>
            <p:ph idx="1"/>
          </p:nvPr>
        </p:nvSpPr>
        <p:spPr>
          <a:xfrm>
            <a:off x="0" y="2459866"/>
            <a:ext cx="11975690" cy="4398134"/>
          </a:xfrm>
        </p:spPr>
        <p:txBody>
          <a:bodyPr/>
          <a:lstStyle/>
          <a:p>
            <a:pPr marL="0" indent="0">
              <a:buNone/>
            </a:pPr>
            <a:r>
              <a:rPr lang="tr-TR" dirty="0">
                <a:ea typeface="Calibri" panose="020F0502020204030204" pitchFamily="34" charset="0"/>
              </a:rPr>
              <a:t>Konu Tarama Testleri; </a:t>
            </a:r>
          </a:p>
          <a:p>
            <a:r>
              <a:rPr lang="tr-TR" dirty="0">
                <a:ea typeface="Calibri" panose="020F0502020204030204" pitchFamily="34" charset="0"/>
              </a:rPr>
              <a:t>İlimiz genelindeki resmi ve özel ilkokullarda öğrenim gören öğrencilere TEKBİS modülü üzerinden çevrimiçi olarak uygulanmaktadır. </a:t>
            </a:r>
          </a:p>
          <a:p>
            <a:r>
              <a:rPr lang="tr-TR" dirty="0">
                <a:ea typeface="Calibri" panose="020F0502020204030204" pitchFamily="34" charset="0"/>
              </a:rPr>
              <a:t>Bir sınav niteliğinde değildir, sonuçları notla değerlendirilmemektedir, e-okul sistemine de yansıtılmamaktadır. </a:t>
            </a:r>
          </a:p>
          <a:p>
            <a:r>
              <a:rPr lang="tr-TR" dirty="0">
                <a:ea typeface="Calibri" panose="020F0502020204030204" pitchFamily="34" charset="0"/>
              </a:rPr>
              <a:t>Öğrencilere, velilerine, dersleri okutan öğretmenlere ve okul yönetimlerine öğrenmenin dersler, konular ve kazanımlar düzeyindeki gerçekleşme durumu; eksik kalan öğrenmenin hangi dersin hangi konu ve kazanımlarıyla ilgili olduğu hakkında geri bildirimde bulunmak amacıyla uygulanmaktadır.</a:t>
            </a:r>
          </a:p>
          <a:p>
            <a:endParaRPr lang="tr-TR" dirty="0"/>
          </a:p>
        </p:txBody>
      </p:sp>
    </p:spTree>
    <p:extLst>
      <p:ext uri="{BB962C8B-B14F-4D97-AF65-F5344CB8AC3E}">
        <p14:creationId xmlns:p14="http://schemas.microsoft.com/office/powerpoint/2010/main" val="29226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   Konu Tarama Testleri</a:t>
            </a:r>
            <a:endParaRPr lang="tr-TR" dirty="0"/>
          </a:p>
        </p:txBody>
      </p:sp>
      <p:sp>
        <p:nvSpPr>
          <p:cNvPr id="3" name="İçerik Yer Tutucusu 2"/>
          <p:cNvSpPr>
            <a:spLocks noGrp="1"/>
          </p:cNvSpPr>
          <p:nvPr>
            <p:ph idx="1"/>
          </p:nvPr>
        </p:nvSpPr>
        <p:spPr/>
        <p:txBody>
          <a:bodyPr/>
          <a:lstStyle/>
          <a:p>
            <a:r>
              <a:rPr lang="tr-TR" dirty="0"/>
              <a:t>Okul müdürleri, okul rehber öğretmenler ve sınıf öğretmenleri testlerin uygulanma tarihlerini hakkında öğrencilerini ve velilerini bilgilendirir. Testlere katılmayan öğrenciler tespit edilir ve katılmama sebepleri belirlenir.</a:t>
            </a:r>
          </a:p>
          <a:p>
            <a:r>
              <a:rPr lang="tr-TR" dirty="0"/>
              <a:t>Sınıf öğretmenleri</a:t>
            </a:r>
            <a:r>
              <a:rPr lang="tr-TR" dirty="0">
                <a:ea typeface="Calibri" panose="020F0502020204030204" pitchFamily="34" charset="0"/>
              </a:rPr>
              <a:t> her testin sonrasında testte yer alan soruları çevrimiçi canlı derslerde açıklamalı olarak cevaplandırır. Böylece öğrencilerin yanlış cevapladıkları sorular hakkında bilgi ve fikir sahibi olmaları sağlanır. Kazanım eksikliği gördüğü öğrencilerdeki eksik kazanımların telafisi için gerekli tedbirleri alır.</a:t>
            </a:r>
            <a:endParaRPr lang="tr-TR" dirty="0"/>
          </a:p>
          <a:p>
            <a:endParaRPr lang="tr-TR" dirty="0"/>
          </a:p>
        </p:txBody>
      </p:sp>
    </p:spTree>
    <p:extLst>
      <p:ext uri="{BB962C8B-B14F-4D97-AF65-F5344CB8AC3E}">
        <p14:creationId xmlns:p14="http://schemas.microsoft.com/office/powerpoint/2010/main" val="38866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22C37E-D3B4-4457-988B-E7D28DA52175}"/>
              </a:ext>
            </a:extLst>
          </p:cNvPr>
          <p:cNvSpPr>
            <a:spLocks noGrp="1"/>
          </p:cNvSpPr>
          <p:nvPr>
            <p:ph type="title"/>
          </p:nvPr>
        </p:nvSpPr>
        <p:spPr/>
        <p:txBody>
          <a:bodyPr>
            <a:normAutofit fontScale="90000"/>
          </a:bodyPr>
          <a:lstStyle/>
          <a:p>
            <a:r>
              <a:rPr lang="tr-TR" b="1" dirty="0">
                <a:solidFill>
                  <a:srgbClr val="FF0000"/>
                </a:solidFill>
              </a:rPr>
              <a:t>Zaman yönetimi hakkında…</a:t>
            </a:r>
            <a:endParaRPr lang="tr-TR" dirty="0"/>
          </a:p>
        </p:txBody>
      </p:sp>
      <p:sp>
        <p:nvSpPr>
          <p:cNvPr id="3" name="İçerik Yer Tutucusu 2">
            <a:extLst>
              <a:ext uri="{FF2B5EF4-FFF2-40B4-BE49-F238E27FC236}">
                <a16:creationId xmlns:a16="http://schemas.microsoft.com/office/drawing/2014/main" id="{DC54E699-8983-453B-B113-9015D7420270}"/>
              </a:ext>
            </a:extLst>
          </p:cNvPr>
          <p:cNvSpPr>
            <a:spLocks noGrp="1"/>
          </p:cNvSpPr>
          <p:nvPr>
            <p:ph idx="1"/>
          </p:nvPr>
        </p:nvSpPr>
        <p:spPr>
          <a:xfrm>
            <a:off x="0" y="2459866"/>
            <a:ext cx="10527323" cy="4398134"/>
          </a:xfrm>
        </p:spPr>
        <p:txBody>
          <a:bodyPr>
            <a:normAutofit/>
          </a:bodyPr>
          <a:lstStyle/>
          <a:p>
            <a:r>
              <a:rPr lang="tr-TR" sz="1800" b="1" dirty="0"/>
              <a:t>Zaman Yönetimi Nasıl Yapılmalı</a:t>
            </a:r>
          </a:p>
          <a:p>
            <a:pPr marL="457200" indent="-457200" algn="just">
              <a:lnSpc>
                <a:spcPct val="140000"/>
              </a:lnSpc>
              <a:buFont typeface="Arial"/>
              <a:buChar char="•"/>
            </a:pPr>
            <a:r>
              <a:rPr lang="en-US" sz="1800" dirty="0" err="1"/>
              <a:t>Küçük</a:t>
            </a:r>
            <a:r>
              <a:rPr lang="en-US" sz="1800" dirty="0"/>
              <a:t> </a:t>
            </a:r>
            <a:r>
              <a:rPr lang="en-US" sz="1800" dirty="0" err="1"/>
              <a:t>kardeşler</a:t>
            </a:r>
            <a:r>
              <a:rPr lang="en-US" sz="1800" dirty="0"/>
              <a:t> </a:t>
            </a:r>
            <a:r>
              <a:rPr lang="en-US" sz="1800" dirty="0" err="1"/>
              <a:t>ödev</a:t>
            </a:r>
            <a:r>
              <a:rPr lang="en-US" sz="1800" dirty="0"/>
              <a:t> </a:t>
            </a:r>
            <a:r>
              <a:rPr lang="en-US" sz="1800" dirty="0" err="1"/>
              <a:t>zamanlarında</a:t>
            </a:r>
            <a:r>
              <a:rPr lang="en-US" sz="1800" dirty="0"/>
              <a:t> </a:t>
            </a:r>
            <a:r>
              <a:rPr lang="en-US" sz="1800" dirty="0" err="1"/>
              <a:t>abilerin</a:t>
            </a:r>
            <a:r>
              <a:rPr lang="en-US" sz="1800" dirty="0"/>
              <a:t>, </a:t>
            </a:r>
            <a:r>
              <a:rPr lang="en-US" sz="1800" dirty="0" err="1"/>
              <a:t>ablaların</a:t>
            </a:r>
            <a:r>
              <a:rPr lang="en-US" sz="1800" dirty="0"/>
              <a:t> </a:t>
            </a:r>
            <a:r>
              <a:rPr lang="en-US" sz="1800" dirty="0" err="1"/>
              <a:t>odasına</a:t>
            </a:r>
            <a:r>
              <a:rPr lang="en-US" sz="1800" dirty="0"/>
              <a:t> </a:t>
            </a:r>
            <a:r>
              <a:rPr lang="en-US" sz="1800" dirty="0" err="1"/>
              <a:t>giremezler</a:t>
            </a:r>
            <a:r>
              <a:rPr lang="en-US" sz="1800" dirty="0"/>
              <a:t> ve </a:t>
            </a:r>
            <a:r>
              <a:rPr lang="en-US" sz="1800" dirty="0" err="1"/>
              <a:t>diğer</a:t>
            </a:r>
            <a:r>
              <a:rPr lang="en-US" sz="1800" dirty="0"/>
              <a:t> </a:t>
            </a:r>
            <a:r>
              <a:rPr lang="en-US" sz="1800" dirty="0" err="1"/>
              <a:t>kişiler</a:t>
            </a:r>
            <a:r>
              <a:rPr lang="en-US" sz="1800" dirty="0"/>
              <a:t> </a:t>
            </a:r>
            <a:r>
              <a:rPr lang="en-US" sz="1800" dirty="0" err="1"/>
              <a:t>ders</a:t>
            </a:r>
            <a:r>
              <a:rPr lang="en-US" sz="1800" dirty="0"/>
              <a:t> </a:t>
            </a:r>
            <a:r>
              <a:rPr lang="en-US" sz="1800" dirty="0" err="1"/>
              <a:t>çalışan</a:t>
            </a:r>
            <a:r>
              <a:rPr lang="en-US" sz="1800" dirty="0"/>
              <a:t> </a:t>
            </a:r>
            <a:r>
              <a:rPr lang="en-US" sz="1800" dirty="0" err="1"/>
              <a:t>çocukla</a:t>
            </a:r>
            <a:r>
              <a:rPr lang="en-US" sz="1800" dirty="0"/>
              <a:t> </a:t>
            </a:r>
            <a:r>
              <a:rPr lang="en-US" sz="1800" dirty="0" err="1"/>
              <a:t>değil</a:t>
            </a:r>
            <a:r>
              <a:rPr lang="en-US" sz="1800" dirty="0"/>
              <a:t> </a:t>
            </a:r>
            <a:r>
              <a:rPr lang="en-US" sz="1800" dirty="0" err="1"/>
              <a:t>sadece</a:t>
            </a:r>
            <a:r>
              <a:rPr lang="en-US" sz="1800" dirty="0"/>
              <a:t> </a:t>
            </a:r>
            <a:r>
              <a:rPr lang="en-US" sz="1800" dirty="0" err="1"/>
              <a:t>anne</a:t>
            </a:r>
            <a:r>
              <a:rPr lang="en-US" sz="1800" dirty="0"/>
              <a:t> </a:t>
            </a:r>
            <a:r>
              <a:rPr lang="en-US" sz="1800" dirty="0" err="1"/>
              <a:t>ile</a:t>
            </a:r>
            <a:r>
              <a:rPr lang="en-US" sz="1800" dirty="0"/>
              <a:t> </a:t>
            </a:r>
            <a:r>
              <a:rPr lang="en-US" sz="1800" dirty="0" err="1"/>
              <a:t>konuşabilirler</a:t>
            </a:r>
            <a:r>
              <a:rPr lang="en-US" sz="1800" dirty="0"/>
              <a:t>. </a:t>
            </a:r>
            <a:r>
              <a:rPr lang="en-US" sz="1800" dirty="0" err="1"/>
              <a:t>Televizyon</a:t>
            </a:r>
            <a:r>
              <a:rPr lang="en-US" sz="1800" dirty="0"/>
              <a:t> </a:t>
            </a:r>
            <a:r>
              <a:rPr lang="en-US" sz="1800" dirty="0" err="1"/>
              <a:t>kapalı</a:t>
            </a:r>
            <a:r>
              <a:rPr lang="en-US" sz="1800" dirty="0"/>
              <a:t> </a:t>
            </a:r>
            <a:r>
              <a:rPr lang="en-US" sz="1800" dirty="0" err="1"/>
              <a:t>olmalıdır</a:t>
            </a:r>
            <a:r>
              <a:rPr lang="en-US" sz="1800" dirty="0"/>
              <a:t> ve </a:t>
            </a:r>
            <a:r>
              <a:rPr lang="en-US" sz="1800" dirty="0" err="1"/>
              <a:t>telefon</a:t>
            </a:r>
            <a:r>
              <a:rPr lang="en-US" sz="1800" dirty="0"/>
              <a:t> </a:t>
            </a:r>
            <a:r>
              <a:rPr lang="en-US" sz="1800" dirty="0" err="1"/>
              <a:t>görüşmeleri</a:t>
            </a:r>
            <a:r>
              <a:rPr lang="en-US" sz="1800" dirty="0"/>
              <a:t> </a:t>
            </a:r>
            <a:r>
              <a:rPr lang="en-US" sz="1800" dirty="0" err="1"/>
              <a:t>daha</a:t>
            </a:r>
            <a:r>
              <a:rPr lang="en-US" sz="1800" dirty="0"/>
              <a:t> </a:t>
            </a:r>
            <a:r>
              <a:rPr lang="en-US" sz="1800" dirty="0" err="1"/>
              <a:t>ileriki</a:t>
            </a:r>
            <a:r>
              <a:rPr lang="en-US" sz="1800" dirty="0"/>
              <a:t> bir </a:t>
            </a:r>
            <a:r>
              <a:rPr lang="en-US" sz="1800" dirty="0" err="1"/>
              <a:t>zamana</a:t>
            </a:r>
            <a:r>
              <a:rPr lang="en-US" sz="1800" dirty="0"/>
              <a:t> </a:t>
            </a:r>
            <a:r>
              <a:rPr lang="en-US" sz="1800" dirty="0" err="1"/>
              <a:t>aktarılmalıdır</a:t>
            </a:r>
            <a:r>
              <a:rPr lang="en-US" sz="1800" dirty="0"/>
              <a:t>. </a:t>
            </a:r>
            <a:r>
              <a:rPr lang="en-US" sz="1800" dirty="0" err="1"/>
              <a:t>Eğer</a:t>
            </a:r>
            <a:r>
              <a:rPr lang="en-US" sz="1800" dirty="0"/>
              <a:t> </a:t>
            </a:r>
            <a:r>
              <a:rPr lang="en-US" sz="1800" dirty="0" err="1"/>
              <a:t>çocuk</a:t>
            </a:r>
            <a:r>
              <a:rPr lang="en-US" sz="1800" dirty="0"/>
              <a:t> </a:t>
            </a:r>
            <a:r>
              <a:rPr lang="en-US" sz="1800" dirty="0" err="1"/>
              <a:t>dış</a:t>
            </a:r>
            <a:r>
              <a:rPr lang="en-US" sz="1800" dirty="0"/>
              <a:t> </a:t>
            </a:r>
            <a:r>
              <a:rPr lang="en-US" sz="1800" dirty="0" err="1"/>
              <a:t>ilişkilerin</a:t>
            </a:r>
            <a:r>
              <a:rPr lang="en-US" sz="1800" dirty="0"/>
              <a:t> </a:t>
            </a:r>
            <a:r>
              <a:rPr lang="en-US" sz="1800" dirty="0" err="1"/>
              <a:t>ileriki</a:t>
            </a:r>
            <a:r>
              <a:rPr lang="en-US" sz="1800" dirty="0"/>
              <a:t> </a:t>
            </a:r>
            <a:r>
              <a:rPr lang="en-US" sz="1800" dirty="0" err="1"/>
              <a:t>zamana</a:t>
            </a:r>
            <a:r>
              <a:rPr lang="en-US" sz="1800" dirty="0"/>
              <a:t> </a:t>
            </a:r>
            <a:r>
              <a:rPr lang="en-US" sz="1800" dirty="0" err="1"/>
              <a:t>ötelendiğini</a:t>
            </a:r>
            <a:r>
              <a:rPr lang="en-US" sz="1800" dirty="0"/>
              <a:t> </a:t>
            </a:r>
            <a:r>
              <a:rPr lang="en-US" sz="1800" dirty="0" err="1"/>
              <a:t>fark</a:t>
            </a:r>
            <a:r>
              <a:rPr lang="en-US" sz="1800" dirty="0"/>
              <a:t> </a:t>
            </a:r>
            <a:r>
              <a:rPr lang="en-US" sz="1800" dirty="0" err="1"/>
              <a:t>ederse</a:t>
            </a:r>
            <a:r>
              <a:rPr lang="en-US" sz="1800" dirty="0"/>
              <a:t> her </a:t>
            </a:r>
            <a:r>
              <a:rPr lang="en-US" sz="1800" dirty="0" err="1"/>
              <a:t>şeyi</a:t>
            </a:r>
            <a:r>
              <a:rPr lang="en-US" sz="1800" dirty="0"/>
              <a:t> </a:t>
            </a:r>
            <a:r>
              <a:rPr lang="en-US" sz="1800" dirty="0" err="1"/>
              <a:t>kaçırıyorum</a:t>
            </a:r>
            <a:r>
              <a:rPr lang="en-US" sz="1800" dirty="0"/>
              <a:t> </a:t>
            </a:r>
            <a:r>
              <a:rPr lang="en-US" sz="1800" dirty="0" err="1"/>
              <a:t>hissine</a:t>
            </a:r>
            <a:r>
              <a:rPr lang="en-US" sz="1800" dirty="0"/>
              <a:t> </a:t>
            </a:r>
            <a:r>
              <a:rPr lang="en-US" sz="1800" dirty="0" err="1"/>
              <a:t>kapılmazlar</a:t>
            </a:r>
            <a:r>
              <a:rPr lang="en-US" sz="1800" dirty="0"/>
              <a:t>.</a:t>
            </a:r>
            <a:endParaRPr lang="tr-TR" sz="1800" dirty="0"/>
          </a:p>
          <a:p>
            <a:pPr marL="457200" indent="-457200" algn="just">
              <a:lnSpc>
                <a:spcPct val="140000"/>
              </a:lnSpc>
              <a:buFont typeface="Arial"/>
              <a:buChar char="•"/>
            </a:pPr>
            <a:r>
              <a:rPr lang="en-US" sz="1800" dirty="0"/>
              <a:t>İlk </a:t>
            </a:r>
            <a:r>
              <a:rPr lang="en-US" sz="1800" dirty="0" err="1"/>
              <a:t>zamanlarda</a:t>
            </a:r>
            <a:r>
              <a:rPr lang="en-US" sz="1800" dirty="0"/>
              <a:t> </a:t>
            </a:r>
            <a:r>
              <a:rPr lang="en-US" sz="1800" dirty="0" err="1"/>
              <a:t>gerekirse</a:t>
            </a:r>
            <a:r>
              <a:rPr lang="en-US" sz="1800" dirty="0"/>
              <a:t> </a:t>
            </a:r>
            <a:r>
              <a:rPr lang="en-US" sz="1800" dirty="0" err="1"/>
              <a:t>ödevler</a:t>
            </a:r>
            <a:r>
              <a:rPr lang="en-US" sz="1800" dirty="0"/>
              <a:t> </a:t>
            </a:r>
            <a:r>
              <a:rPr lang="en-US" sz="1800" dirty="0" err="1"/>
              <a:t>bitene</a:t>
            </a:r>
            <a:r>
              <a:rPr lang="en-US" sz="1800" dirty="0"/>
              <a:t> </a:t>
            </a:r>
            <a:r>
              <a:rPr lang="en-US" sz="1800" dirty="0" err="1"/>
              <a:t>kadar</a:t>
            </a:r>
            <a:r>
              <a:rPr lang="en-US" sz="1800" dirty="0"/>
              <a:t> </a:t>
            </a:r>
            <a:r>
              <a:rPr lang="en-US" sz="1800" dirty="0" err="1"/>
              <a:t>çocuğunuzun</a:t>
            </a:r>
            <a:r>
              <a:rPr lang="en-US" sz="1800" dirty="0"/>
              <a:t> </a:t>
            </a:r>
            <a:r>
              <a:rPr lang="en-US" sz="1800" dirty="0" err="1"/>
              <a:t>yanında</a:t>
            </a:r>
            <a:r>
              <a:rPr lang="en-US" sz="1800" dirty="0"/>
              <a:t> </a:t>
            </a:r>
            <a:r>
              <a:rPr lang="en-US" sz="1800" dirty="0" err="1"/>
              <a:t>kalın</a:t>
            </a:r>
            <a:r>
              <a:rPr lang="en-US" sz="1800" dirty="0"/>
              <a:t>, </a:t>
            </a:r>
            <a:r>
              <a:rPr lang="en-US" sz="1800" dirty="0" err="1"/>
              <a:t>sosyal</a:t>
            </a:r>
            <a:r>
              <a:rPr lang="en-US" sz="1800" dirty="0"/>
              <a:t> </a:t>
            </a:r>
            <a:r>
              <a:rPr lang="en-US" sz="1800" dirty="0" err="1"/>
              <a:t>denetim</a:t>
            </a:r>
            <a:r>
              <a:rPr lang="en-US" sz="1800" dirty="0"/>
              <a:t> </a:t>
            </a:r>
            <a:r>
              <a:rPr lang="en-US" sz="1800" dirty="0" err="1"/>
              <a:t>mekanizması</a:t>
            </a:r>
            <a:r>
              <a:rPr lang="en-US" sz="1800" dirty="0"/>
              <a:t> </a:t>
            </a:r>
            <a:r>
              <a:rPr lang="en-US" sz="1800" dirty="0" err="1"/>
              <a:t>bazen</a:t>
            </a:r>
            <a:r>
              <a:rPr lang="en-US" sz="1800" dirty="0"/>
              <a:t> </a:t>
            </a:r>
            <a:r>
              <a:rPr lang="en-US" sz="1800" dirty="0" err="1"/>
              <a:t>harikalar</a:t>
            </a:r>
            <a:r>
              <a:rPr lang="en-US" sz="1800" dirty="0"/>
              <a:t> </a:t>
            </a:r>
            <a:r>
              <a:rPr lang="en-US" sz="1800" dirty="0" err="1"/>
              <a:t>yaratabilir</a:t>
            </a:r>
            <a:r>
              <a:rPr lang="en-US" sz="1800" dirty="0"/>
              <a:t>.</a:t>
            </a:r>
            <a:endParaRPr lang="en-US" sz="1800" b="1" dirty="0"/>
          </a:p>
          <a:p>
            <a:r>
              <a:rPr lang="tr-TR" sz="1800" dirty="0"/>
              <a:t>    </a:t>
            </a:r>
            <a:r>
              <a:rPr lang="en-US" sz="1800" dirty="0"/>
              <a:t>Bu </a:t>
            </a:r>
            <a:r>
              <a:rPr lang="en-US" sz="1800" dirty="0" err="1"/>
              <a:t>arada</a:t>
            </a:r>
            <a:r>
              <a:rPr lang="en-US" sz="1800" dirty="0"/>
              <a:t> </a:t>
            </a:r>
            <a:r>
              <a:rPr lang="en-US" sz="1800" dirty="0" err="1"/>
              <a:t>çocuğun</a:t>
            </a:r>
            <a:r>
              <a:rPr lang="en-US" sz="1800" dirty="0"/>
              <a:t> </a:t>
            </a:r>
            <a:r>
              <a:rPr lang="en-US" sz="1800" dirty="0" err="1"/>
              <a:t>dikkati</a:t>
            </a:r>
            <a:r>
              <a:rPr lang="en-US" sz="1800" dirty="0"/>
              <a:t> </a:t>
            </a:r>
            <a:r>
              <a:rPr lang="en-US" sz="1800" dirty="0" err="1"/>
              <a:t>dağıtma</a:t>
            </a:r>
            <a:r>
              <a:rPr lang="en-US" sz="1800" dirty="0"/>
              <a:t> </a:t>
            </a:r>
            <a:r>
              <a:rPr lang="en-US" sz="1800" dirty="0" err="1"/>
              <a:t>isteklerine</a:t>
            </a:r>
            <a:r>
              <a:rPr lang="en-US" sz="1800" dirty="0"/>
              <a:t> kulak </a:t>
            </a:r>
            <a:r>
              <a:rPr lang="en-US" sz="1800" dirty="0" err="1"/>
              <a:t>asmamanız</a:t>
            </a:r>
            <a:r>
              <a:rPr lang="en-US" sz="1800" dirty="0"/>
              <a:t> </a:t>
            </a:r>
            <a:r>
              <a:rPr lang="en-US" sz="1800" dirty="0" err="1"/>
              <a:t>gerekmektedir</a:t>
            </a:r>
            <a:r>
              <a:rPr lang="en-US" sz="1800" dirty="0"/>
              <a:t>. ”Anne </a:t>
            </a:r>
            <a:r>
              <a:rPr lang="en-US" sz="1800" dirty="0" err="1"/>
              <a:t>şimdi</a:t>
            </a:r>
            <a:r>
              <a:rPr lang="en-US" sz="1800" dirty="0"/>
              <a:t> </a:t>
            </a:r>
            <a:r>
              <a:rPr lang="en-US" sz="1800" dirty="0" err="1"/>
              <a:t>televizyonda</a:t>
            </a:r>
            <a:r>
              <a:rPr lang="en-US" sz="1800" dirty="0"/>
              <a:t> </a:t>
            </a:r>
            <a:r>
              <a:rPr lang="en-US" sz="1800" dirty="0" err="1"/>
              <a:t>çok</a:t>
            </a:r>
            <a:r>
              <a:rPr lang="en-US" sz="1800" dirty="0"/>
              <a:t> </a:t>
            </a:r>
            <a:r>
              <a:rPr lang="en-US" sz="1800" dirty="0" err="1"/>
              <a:t>güzel</a:t>
            </a:r>
            <a:r>
              <a:rPr lang="en-US" sz="1800" dirty="0"/>
              <a:t> bir film var.” </a:t>
            </a:r>
            <a:r>
              <a:rPr lang="en-US" sz="1800" dirty="0" err="1"/>
              <a:t>Hiç</a:t>
            </a:r>
            <a:r>
              <a:rPr lang="en-US" sz="1800" dirty="0"/>
              <a:t> </a:t>
            </a:r>
            <a:r>
              <a:rPr lang="en-US" sz="1800" dirty="0" err="1"/>
              <a:t>cevap</a:t>
            </a:r>
            <a:r>
              <a:rPr lang="en-US" sz="1800" dirty="0"/>
              <a:t> </a:t>
            </a:r>
            <a:r>
              <a:rPr lang="en-US" sz="1800" dirty="0" err="1"/>
              <a:t>vermeyin</a:t>
            </a:r>
            <a:r>
              <a:rPr lang="en-US" sz="1800" dirty="0"/>
              <a:t> </a:t>
            </a:r>
            <a:r>
              <a:rPr lang="en-US" sz="1800" dirty="0" err="1"/>
              <a:t>ödevler</a:t>
            </a:r>
            <a:r>
              <a:rPr lang="en-US" sz="1800" dirty="0"/>
              <a:t> </a:t>
            </a:r>
            <a:r>
              <a:rPr lang="en-US" sz="1800" dirty="0" err="1"/>
              <a:t>bittikten</a:t>
            </a:r>
            <a:r>
              <a:rPr lang="en-US" sz="1800" dirty="0"/>
              <a:t> </a:t>
            </a:r>
            <a:r>
              <a:rPr lang="en-US" sz="1800" dirty="0" err="1"/>
              <a:t>sonra</a:t>
            </a:r>
            <a:r>
              <a:rPr lang="en-US" sz="1800" dirty="0"/>
              <a:t> </a:t>
            </a:r>
            <a:r>
              <a:rPr lang="en-US" sz="1800" dirty="0" err="1"/>
              <a:t>televizyon</a:t>
            </a:r>
            <a:r>
              <a:rPr lang="en-US" sz="1800" dirty="0"/>
              <a:t> </a:t>
            </a:r>
            <a:r>
              <a:rPr lang="en-US" sz="1800" dirty="0" err="1"/>
              <a:t>programı</a:t>
            </a:r>
            <a:r>
              <a:rPr lang="en-US" sz="1800" dirty="0"/>
              <a:t> </a:t>
            </a:r>
            <a:r>
              <a:rPr lang="en-US" sz="1800" dirty="0" err="1"/>
              <a:t>tekrar</a:t>
            </a:r>
            <a:r>
              <a:rPr lang="en-US" sz="1800" dirty="0"/>
              <a:t> </a:t>
            </a:r>
            <a:r>
              <a:rPr lang="en-US" sz="1800" dirty="0" err="1"/>
              <a:t>tartışılabilir</a:t>
            </a:r>
            <a:r>
              <a:rPr lang="en-US" sz="1800" dirty="0"/>
              <a:t>. </a:t>
            </a:r>
            <a:r>
              <a:rPr lang="en-US" sz="1800" dirty="0" err="1"/>
              <a:t>Çocuğunuzun</a:t>
            </a:r>
            <a:r>
              <a:rPr lang="en-US" sz="1800" dirty="0"/>
              <a:t> </a:t>
            </a:r>
            <a:r>
              <a:rPr lang="en-US" sz="1800" dirty="0" err="1"/>
              <a:t>belirli</a:t>
            </a:r>
            <a:r>
              <a:rPr lang="en-US" sz="1800" dirty="0"/>
              <a:t> bir </a:t>
            </a:r>
            <a:r>
              <a:rPr lang="en-US" sz="1800" dirty="0" err="1"/>
              <a:t>çalışma</a:t>
            </a:r>
            <a:r>
              <a:rPr lang="en-US" sz="1800" dirty="0"/>
              <a:t> </a:t>
            </a:r>
            <a:r>
              <a:rPr lang="en-US" sz="1800" dirty="0" err="1"/>
              <a:t>disiplinini</a:t>
            </a:r>
            <a:r>
              <a:rPr lang="en-US" sz="1800" dirty="0"/>
              <a:t> </a:t>
            </a:r>
            <a:r>
              <a:rPr lang="en-US" sz="1800" dirty="0" err="1"/>
              <a:t>benimsediğine</a:t>
            </a:r>
            <a:r>
              <a:rPr lang="en-US" sz="1800" dirty="0"/>
              <a:t> </a:t>
            </a:r>
            <a:r>
              <a:rPr lang="en-US" sz="1800" dirty="0" err="1"/>
              <a:t>inandığınız</a:t>
            </a:r>
            <a:r>
              <a:rPr lang="en-US" sz="1800" dirty="0"/>
              <a:t> </a:t>
            </a:r>
            <a:r>
              <a:rPr lang="en-US" sz="1800" dirty="0" err="1"/>
              <a:t>zaman</a:t>
            </a:r>
            <a:r>
              <a:rPr lang="en-US" sz="1800" dirty="0"/>
              <a:t> </a:t>
            </a:r>
            <a:r>
              <a:rPr lang="en-US" sz="1800" dirty="0" err="1"/>
              <a:t>kendinizi</a:t>
            </a:r>
            <a:r>
              <a:rPr lang="en-US" sz="1800" dirty="0"/>
              <a:t> </a:t>
            </a:r>
            <a:r>
              <a:rPr lang="en-US" sz="1800" dirty="0" err="1"/>
              <a:t>bu</a:t>
            </a:r>
            <a:r>
              <a:rPr lang="en-US" sz="1800" dirty="0"/>
              <a:t> </a:t>
            </a:r>
            <a:r>
              <a:rPr lang="en-US" sz="1800" dirty="0" err="1"/>
              <a:t>işlevden</a:t>
            </a:r>
            <a:r>
              <a:rPr lang="en-US" sz="1800" dirty="0"/>
              <a:t> </a:t>
            </a:r>
            <a:r>
              <a:rPr lang="en-US" sz="1800" dirty="0" err="1"/>
              <a:t>ayırabilirsiniz</a:t>
            </a:r>
            <a:r>
              <a:rPr lang="en-US" sz="1800" dirty="0"/>
              <a:t>.</a:t>
            </a:r>
            <a:endParaRPr lang="en-US" sz="1800" b="1" dirty="0"/>
          </a:p>
          <a:p>
            <a:endParaRPr lang="tr-TR" sz="1800" dirty="0"/>
          </a:p>
        </p:txBody>
      </p:sp>
    </p:spTree>
    <p:extLst>
      <p:ext uri="{BB962C8B-B14F-4D97-AF65-F5344CB8AC3E}">
        <p14:creationId xmlns:p14="http://schemas.microsoft.com/office/powerpoint/2010/main" val="1994415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Öz-Bakım Becerileri</a:t>
            </a:r>
          </a:p>
        </p:txBody>
      </p:sp>
      <p:sp>
        <p:nvSpPr>
          <p:cNvPr id="4" name="İçerik Yer Tutucusu 3"/>
          <p:cNvSpPr>
            <a:spLocks noGrp="1"/>
          </p:cNvSpPr>
          <p:nvPr>
            <p:ph idx="1"/>
          </p:nvPr>
        </p:nvSpPr>
        <p:spPr/>
        <p:txBody>
          <a:bodyPr>
            <a:normAutofit/>
          </a:bodyPr>
          <a:lstStyle/>
          <a:p>
            <a:r>
              <a:rPr lang="tr-TR" sz="2400" dirty="0"/>
              <a:t>Her çocuğun yaşına göre yapması beklenen, el yıkama, beslenme, giyinme soyunma gibi günlük rutin işlerin kendisi tarafından karşılanması durumuna öz bakım becerileri denir. </a:t>
            </a:r>
          </a:p>
          <a:p>
            <a:r>
              <a:rPr lang="tr-TR" sz="2400" dirty="0"/>
              <a:t>Çocukların küçük yaşlardan itibaren kendi işini yapması öz güven duygusunu pekiştirir. Kendi öz bakımını yapabilen çocuklar, sosyal ortamlarda daha aktif olur. Zihinsel, bedensel ve psikolojik açıdan öz bakım becerilerinin kazanılması oldukça önemlidir. Çocuğunuzun kendi başına giyinebilmesi, yemek yemesi, elini yüzünü yıkaması, dişlerini fırçalaması öz güven duygusunun gelişimi için faydalı olur. Temel bakımlarını kendi tamamlayan çocukların sorumluluk duygusu daha fazla gelişebilir.</a:t>
            </a:r>
          </a:p>
        </p:txBody>
      </p:sp>
      <p:pic>
        <p:nvPicPr>
          <p:cNvPr id="5" name="Resim 4">
            <a:extLst>
              <a:ext uri="{FF2B5EF4-FFF2-40B4-BE49-F238E27FC236}">
                <a16:creationId xmlns:a16="http://schemas.microsoft.com/office/drawing/2014/main" id="{47B5CCED-42D1-4473-A57A-87216854D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768" y="5014451"/>
            <a:ext cx="4972832" cy="1651819"/>
          </a:xfrm>
          <a:prstGeom prst="rect">
            <a:avLst/>
          </a:prstGeom>
        </p:spPr>
      </p:pic>
    </p:spTree>
    <p:extLst>
      <p:ext uri="{BB962C8B-B14F-4D97-AF65-F5344CB8AC3E}">
        <p14:creationId xmlns:p14="http://schemas.microsoft.com/office/powerpoint/2010/main" val="1858346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a:xfrm>
            <a:off x="0" y="2459866"/>
            <a:ext cx="9140723" cy="4398134"/>
          </a:xfrm>
        </p:spPr>
        <p:txBody>
          <a:bodyPr>
            <a:normAutofit lnSpcReduction="10000"/>
          </a:bodyPr>
          <a:lstStyle/>
          <a:p>
            <a:r>
              <a:rPr lang="tr-TR" dirty="0"/>
              <a:t> Bazı anne ve babalar, çocuklarının hayatını gereğinden fazla kolaylaştırır. Onun yerine yemek yedirir, giydirir, ödevlerini takip eder, sorumluluklarını sürekli hatırlatır. Çocukların hiçbir çaba göstermesi gerekmez. Bu durumlarda çocuklar, kendini yetersiz ve beceriksiz hisseder. Başkasının yardımı olmadan giyinemez, yemek yiyemez, temizlenemez. </a:t>
            </a:r>
          </a:p>
          <a:p>
            <a:r>
              <a:rPr lang="tr-TR" dirty="0"/>
              <a:t>Ebeveynlerine bağımlı hale gelen çocuklar, sosyal ortamlarda zorluk yaşayabilir. Arkadaşlık ilişkilerinde sürekli birine bağlanmaya çalışabilir. Kendi başına sorumluluk almaktan, karar vermekten ve problem çözmekten korkabilir. </a:t>
            </a:r>
          </a:p>
        </p:txBody>
      </p:sp>
      <p:pic>
        <p:nvPicPr>
          <p:cNvPr id="5" name="Resim 4">
            <a:extLst>
              <a:ext uri="{FF2B5EF4-FFF2-40B4-BE49-F238E27FC236}">
                <a16:creationId xmlns:a16="http://schemas.microsoft.com/office/drawing/2014/main" id="{79BEA822-706C-4FD0-932D-C87851075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723" y="2253803"/>
            <a:ext cx="3051277" cy="4191242"/>
          </a:xfrm>
          <a:prstGeom prst="rect">
            <a:avLst/>
          </a:prstGeom>
        </p:spPr>
      </p:pic>
    </p:spTree>
    <p:extLst>
      <p:ext uri="{BB962C8B-B14F-4D97-AF65-F5344CB8AC3E}">
        <p14:creationId xmlns:p14="http://schemas.microsoft.com/office/powerpoint/2010/main" val="1632507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a:xfrm>
            <a:off x="0" y="2459866"/>
            <a:ext cx="8613058" cy="4398134"/>
          </a:xfrm>
        </p:spPr>
        <p:txBody>
          <a:bodyPr>
            <a:normAutofit/>
          </a:bodyPr>
          <a:lstStyle/>
          <a:p>
            <a:r>
              <a:rPr lang="tr-TR" sz="2400" dirty="0"/>
              <a:t>Yetişkin yaşamında sürekli birine bağımlı olmaya yönelebilir. Çocukların küçük yaşlarda yaptığı öz bakım becerileri ve ufak sorumluluklar onların başarı hissi yaşamasını sağlar. Bu his zamanla ben yeterliyim duygusuna dönüşür. Kendi başına daha rahat hareket edebilir.</a:t>
            </a:r>
          </a:p>
          <a:p>
            <a:r>
              <a:rPr lang="tr-TR" sz="2400" dirty="0"/>
              <a:t>Ebeveyn olarak çocuğunuza örnek olmalı, kendi işlerini yapması için ona cesaret vermeli, hata yapmasına </a:t>
            </a:r>
            <a:r>
              <a:rPr lang="tr-TR" sz="2400" dirty="0" err="1"/>
              <a:t>müsade</a:t>
            </a:r>
            <a:r>
              <a:rPr lang="tr-TR" sz="2400" dirty="0"/>
              <a:t> etmelisiniz. Siz de çocuğunuzu öz bakım becerilerini geliştirmesi için yönlendirebilir, sorumluluk duygusunu artırmasına yardımcı olabilirsiniz. Ev işlerinde ufak görevler vererek, başarma duygusunu hissetmesi için ona destek olabilmeniz mümkün.</a:t>
            </a:r>
          </a:p>
        </p:txBody>
      </p:sp>
      <p:pic>
        <p:nvPicPr>
          <p:cNvPr id="5" name="Resim 4">
            <a:extLst>
              <a:ext uri="{FF2B5EF4-FFF2-40B4-BE49-F238E27FC236}">
                <a16:creationId xmlns:a16="http://schemas.microsoft.com/office/drawing/2014/main" id="{B03B8FB5-DA68-4257-B09C-7D259E5BC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293" y="1966286"/>
            <a:ext cx="2867025" cy="4229100"/>
          </a:xfrm>
          <a:prstGeom prst="rect">
            <a:avLst/>
          </a:prstGeom>
        </p:spPr>
      </p:pic>
    </p:spTree>
    <p:extLst>
      <p:ext uri="{BB962C8B-B14F-4D97-AF65-F5344CB8AC3E}">
        <p14:creationId xmlns:p14="http://schemas.microsoft.com/office/powerpoint/2010/main" val="194001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22C37E-D3B4-4457-988B-E7D28DA52175}"/>
              </a:ext>
            </a:extLst>
          </p:cNvPr>
          <p:cNvSpPr>
            <a:spLocks noGrp="1"/>
          </p:cNvSpPr>
          <p:nvPr>
            <p:ph type="title"/>
          </p:nvPr>
        </p:nvSpPr>
        <p:spPr/>
        <p:txBody>
          <a:bodyPr>
            <a:noAutofit/>
          </a:bodyPr>
          <a:lstStyle/>
          <a:p>
            <a:r>
              <a:rPr lang="tr-TR" sz="2800" b="1" dirty="0">
                <a:solidFill>
                  <a:srgbClr val="FF0000"/>
                </a:solidFill>
              </a:rPr>
              <a:t>Zaman yönetimi hakkında…</a:t>
            </a:r>
            <a:endParaRPr lang="tr-TR" sz="2800" dirty="0"/>
          </a:p>
        </p:txBody>
      </p:sp>
      <p:sp>
        <p:nvSpPr>
          <p:cNvPr id="3" name="İçerik Yer Tutucusu 2">
            <a:extLst>
              <a:ext uri="{FF2B5EF4-FFF2-40B4-BE49-F238E27FC236}">
                <a16:creationId xmlns:a16="http://schemas.microsoft.com/office/drawing/2014/main" id="{DC54E699-8983-453B-B113-9015D7420270}"/>
              </a:ext>
            </a:extLst>
          </p:cNvPr>
          <p:cNvSpPr>
            <a:spLocks noGrp="1"/>
          </p:cNvSpPr>
          <p:nvPr>
            <p:ph idx="1"/>
          </p:nvPr>
        </p:nvSpPr>
        <p:spPr>
          <a:xfrm>
            <a:off x="0" y="2459866"/>
            <a:ext cx="7803245" cy="4398134"/>
          </a:xfrm>
        </p:spPr>
        <p:txBody>
          <a:bodyPr>
            <a:normAutofit/>
          </a:bodyPr>
          <a:lstStyle/>
          <a:p>
            <a:r>
              <a:rPr lang="en-US" sz="1800" dirty="0" err="1"/>
              <a:t>Çocuğunuzu</a:t>
            </a:r>
            <a:r>
              <a:rPr lang="en-US" sz="1800" dirty="0"/>
              <a:t> </a:t>
            </a:r>
            <a:r>
              <a:rPr lang="en-US" sz="1800" dirty="0" err="1"/>
              <a:t>belirli</a:t>
            </a:r>
            <a:r>
              <a:rPr lang="en-US" sz="1800" dirty="0"/>
              <a:t> bir </a:t>
            </a:r>
            <a:r>
              <a:rPr lang="en-US" sz="1800" dirty="0" err="1"/>
              <a:t>düzende</a:t>
            </a:r>
            <a:r>
              <a:rPr lang="en-US" sz="1800" dirty="0"/>
              <a:t> </a:t>
            </a:r>
            <a:r>
              <a:rPr lang="en-US" sz="1800" dirty="0" err="1"/>
              <a:t>olması</a:t>
            </a:r>
            <a:r>
              <a:rPr lang="en-US" sz="1800" dirty="0"/>
              <a:t> </a:t>
            </a:r>
            <a:r>
              <a:rPr lang="en-US" sz="1800" dirty="0" err="1"/>
              <a:t>için</a:t>
            </a:r>
            <a:r>
              <a:rPr lang="en-US" sz="1800" dirty="0"/>
              <a:t> </a:t>
            </a:r>
            <a:r>
              <a:rPr lang="en-US" sz="1800" dirty="0" err="1"/>
              <a:t>destekleyin</a:t>
            </a:r>
            <a:r>
              <a:rPr lang="tr-TR" sz="1800" dirty="0"/>
              <a:t>.</a:t>
            </a:r>
          </a:p>
          <a:p>
            <a:r>
              <a:rPr lang="en-US" sz="1800" dirty="0" err="1"/>
              <a:t>Çocuğunuzun</a:t>
            </a:r>
            <a:r>
              <a:rPr lang="en-US" sz="1800" dirty="0"/>
              <a:t> </a:t>
            </a:r>
            <a:r>
              <a:rPr lang="en-US" sz="1800" dirty="0" err="1"/>
              <a:t>odasında</a:t>
            </a:r>
            <a:r>
              <a:rPr lang="en-US" sz="1800" dirty="0"/>
              <a:t> </a:t>
            </a:r>
            <a:r>
              <a:rPr lang="en-US" sz="1800" dirty="0" err="1"/>
              <a:t>sadeliğe</a:t>
            </a:r>
            <a:r>
              <a:rPr lang="en-US" sz="1800" dirty="0"/>
              <a:t> </a:t>
            </a:r>
            <a:r>
              <a:rPr lang="en-US" sz="1800" dirty="0" err="1"/>
              <a:t>özen</a:t>
            </a:r>
            <a:r>
              <a:rPr lang="en-US" sz="1800" dirty="0"/>
              <a:t> </a:t>
            </a:r>
            <a:r>
              <a:rPr lang="en-US" sz="1800" dirty="0" err="1"/>
              <a:t>gösterin</a:t>
            </a:r>
            <a:r>
              <a:rPr lang="en-US" sz="1800" dirty="0"/>
              <a:t>. </a:t>
            </a:r>
            <a:r>
              <a:rPr lang="en-US" sz="1800" dirty="0" err="1"/>
              <a:t>Eğer</a:t>
            </a:r>
            <a:r>
              <a:rPr lang="en-US" sz="1800" dirty="0"/>
              <a:t> </a:t>
            </a:r>
            <a:r>
              <a:rPr lang="en-US" sz="1800" dirty="0" err="1"/>
              <a:t>çocuğunuz</a:t>
            </a:r>
            <a:r>
              <a:rPr lang="en-US" sz="1800" dirty="0"/>
              <a:t> </a:t>
            </a:r>
            <a:r>
              <a:rPr lang="en-US" sz="1800" dirty="0" err="1"/>
              <a:t>nerede</a:t>
            </a:r>
            <a:r>
              <a:rPr lang="en-US" sz="1800" dirty="0"/>
              <a:t>, </a:t>
            </a:r>
            <a:r>
              <a:rPr lang="en-US" sz="1800" dirty="0" err="1"/>
              <a:t>hangi</a:t>
            </a:r>
            <a:r>
              <a:rPr lang="en-US" sz="1800" dirty="0"/>
              <a:t> </a:t>
            </a:r>
            <a:r>
              <a:rPr lang="en-US" sz="1800" dirty="0" err="1"/>
              <a:t>oyunu</a:t>
            </a:r>
            <a:r>
              <a:rPr lang="en-US" sz="1800" dirty="0"/>
              <a:t> ve </a:t>
            </a:r>
            <a:r>
              <a:rPr lang="en-US" sz="1800" dirty="0" err="1"/>
              <a:t>hangi</a:t>
            </a:r>
            <a:r>
              <a:rPr lang="en-US" sz="1800" dirty="0"/>
              <a:t> </a:t>
            </a:r>
            <a:r>
              <a:rPr lang="en-US" sz="1800" dirty="0" err="1"/>
              <a:t>kitabı</a:t>
            </a:r>
            <a:r>
              <a:rPr lang="en-US" sz="1800" dirty="0"/>
              <a:t> </a:t>
            </a:r>
            <a:r>
              <a:rPr lang="en-US" sz="1800" dirty="0" err="1"/>
              <a:t>bulacağını</a:t>
            </a:r>
            <a:r>
              <a:rPr lang="en-US" sz="1800" dirty="0"/>
              <a:t> </a:t>
            </a:r>
            <a:r>
              <a:rPr lang="en-US" sz="1800" dirty="0" err="1"/>
              <a:t>bilirse</a:t>
            </a:r>
            <a:r>
              <a:rPr lang="en-US" sz="1800" dirty="0"/>
              <a:t> </a:t>
            </a:r>
            <a:r>
              <a:rPr lang="en-US" sz="1800" dirty="0" err="1"/>
              <a:t>çok</a:t>
            </a:r>
            <a:r>
              <a:rPr lang="en-US" sz="1800" dirty="0"/>
              <a:t> </a:t>
            </a:r>
            <a:r>
              <a:rPr lang="en-US" sz="1800" dirty="0" err="1"/>
              <a:t>fazla</a:t>
            </a:r>
            <a:r>
              <a:rPr lang="en-US" sz="1800" dirty="0"/>
              <a:t> </a:t>
            </a:r>
            <a:r>
              <a:rPr lang="en-US" sz="1800" dirty="0" err="1"/>
              <a:t>aramak</a:t>
            </a:r>
            <a:r>
              <a:rPr lang="en-US" sz="1800" dirty="0"/>
              <a:t> </a:t>
            </a:r>
            <a:r>
              <a:rPr lang="en-US" sz="1800" dirty="0" err="1"/>
              <a:t>zorunda</a:t>
            </a:r>
            <a:r>
              <a:rPr lang="en-US" sz="1800" dirty="0"/>
              <a:t> </a:t>
            </a:r>
            <a:r>
              <a:rPr lang="en-US" sz="1800" dirty="0" err="1"/>
              <a:t>kalmaz</a:t>
            </a:r>
            <a:r>
              <a:rPr lang="en-US" sz="1800" dirty="0"/>
              <a:t>.</a:t>
            </a:r>
            <a:endParaRPr lang="tr-TR" sz="1800" dirty="0"/>
          </a:p>
          <a:p>
            <a:r>
              <a:rPr lang="en-US" sz="1800" b="1" dirty="0" err="1"/>
              <a:t>Çocuklar</a:t>
            </a:r>
            <a:r>
              <a:rPr lang="en-US" sz="1800" b="1" dirty="0"/>
              <a:t> </a:t>
            </a:r>
            <a:r>
              <a:rPr lang="en-US" sz="1800" b="1" dirty="0" err="1"/>
              <a:t>İçin</a:t>
            </a:r>
            <a:r>
              <a:rPr lang="en-US" sz="1800" b="1" dirty="0"/>
              <a:t> “</a:t>
            </a:r>
            <a:r>
              <a:rPr lang="en-US" sz="1800" b="1" dirty="0" err="1"/>
              <a:t>Boş</a:t>
            </a:r>
            <a:r>
              <a:rPr lang="en-US" sz="1800" b="1" dirty="0"/>
              <a:t> </a:t>
            </a:r>
            <a:r>
              <a:rPr lang="en-US" sz="1800" b="1" dirty="0" err="1"/>
              <a:t>Zaman</a:t>
            </a:r>
            <a:r>
              <a:rPr lang="en-US" sz="1800" b="1" dirty="0"/>
              <a:t>” Ne </a:t>
            </a:r>
            <a:r>
              <a:rPr lang="en-US" sz="1800" b="1" dirty="0" err="1"/>
              <a:t>Demektir</a:t>
            </a:r>
            <a:r>
              <a:rPr lang="en-US" sz="1800" b="1" dirty="0"/>
              <a:t>?</a:t>
            </a:r>
            <a:r>
              <a:rPr lang="tr-TR" sz="1800" dirty="0"/>
              <a:t> </a:t>
            </a:r>
          </a:p>
          <a:p>
            <a:r>
              <a:rPr lang="en-US" sz="1800" dirty="0"/>
              <a:t>En </a:t>
            </a:r>
            <a:r>
              <a:rPr lang="en-US" sz="1800" dirty="0" err="1"/>
              <a:t>aktif</a:t>
            </a:r>
            <a:r>
              <a:rPr lang="en-US" sz="1800" dirty="0"/>
              <a:t> </a:t>
            </a:r>
            <a:r>
              <a:rPr lang="en-US" sz="1800" dirty="0" err="1"/>
              <a:t>çocuk</a:t>
            </a:r>
            <a:r>
              <a:rPr lang="en-US" sz="1800" dirty="0"/>
              <a:t> bile </a:t>
            </a:r>
            <a:r>
              <a:rPr lang="en-US" sz="1800" dirty="0" err="1"/>
              <a:t>kendisi</a:t>
            </a:r>
            <a:r>
              <a:rPr lang="en-US" sz="1800" dirty="0"/>
              <a:t> </a:t>
            </a:r>
            <a:r>
              <a:rPr lang="en-US" sz="1800" dirty="0" err="1"/>
              <a:t>için</a:t>
            </a:r>
            <a:r>
              <a:rPr lang="en-US" sz="1800" dirty="0"/>
              <a:t> </a:t>
            </a:r>
            <a:r>
              <a:rPr lang="en-US" sz="1800" dirty="0" err="1"/>
              <a:t>boş</a:t>
            </a:r>
            <a:r>
              <a:rPr lang="en-US" sz="1800" dirty="0"/>
              <a:t> </a:t>
            </a:r>
            <a:r>
              <a:rPr lang="en-US" sz="1800" dirty="0" err="1"/>
              <a:t>zamana</a:t>
            </a:r>
            <a:r>
              <a:rPr lang="en-US" sz="1800" dirty="0"/>
              <a:t> </a:t>
            </a:r>
            <a:r>
              <a:rPr lang="en-US" sz="1800" dirty="0" err="1"/>
              <a:t>ihtiyaç</a:t>
            </a:r>
            <a:r>
              <a:rPr lang="en-US" sz="1800" dirty="0"/>
              <a:t> </a:t>
            </a:r>
            <a:r>
              <a:rPr lang="en-US" sz="1800" dirty="0" err="1"/>
              <a:t>duyar</a:t>
            </a:r>
            <a:r>
              <a:rPr lang="en-US" sz="1800" dirty="0"/>
              <a:t>. </a:t>
            </a:r>
            <a:r>
              <a:rPr lang="en-US" sz="1800" dirty="0" err="1"/>
              <a:t>Örneğin</a:t>
            </a:r>
            <a:r>
              <a:rPr lang="en-US" sz="1800" dirty="0"/>
              <a:t> </a:t>
            </a:r>
            <a:r>
              <a:rPr lang="en-US" sz="1800" dirty="0" err="1"/>
              <a:t>odasında</a:t>
            </a:r>
            <a:r>
              <a:rPr lang="en-US" sz="1800" dirty="0"/>
              <a:t> </a:t>
            </a:r>
            <a:r>
              <a:rPr lang="en-US" sz="1800" dirty="0" err="1"/>
              <a:t>oturup</a:t>
            </a:r>
            <a:r>
              <a:rPr lang="en-US" sz="1800" dirty="0"/>
              <a:t> </a:t>
            </a:r>
            <a:r>
              <a:rPr lang="en-US" sz="1800" dirty="0" err="1"/>
              <a:t>çizgi</a:t>
            </a:r>
            <a:r>
              <a:rPr lang="en-US" sz="1800" dirty="0"/>
              <a:t> roman </a:t>
            </a:r>
            <a:r>
              <a:rPr lang="en-US" sz="1800" dirty="0" err="1"/>
              <a:t>okumak</a:t>
            </a:r>
            <a:r>
              <a:rPr lang="en-US" sz="1800" dirty="0"/>
              <a:t> </a:t>
            </a:r>
            <a:r>
              <a:rPr lang="en-US" sz="1800" dirty="0" err="1"/>
              <a:t>veya</a:t>
            </a:r>
            <a:r>
              <a:rPr lang="en-US" sz="1800" dirty="0"/>
              <a:t> bir </a:t>
            </a:r>
            <a:r>
              <a:rPr lang="en-US" sz="1800" dirty="0" err="1"/>
              <a:t>kitap</a:t>
            </a:r>
            <a:r>
              <a:rPr lang="en-US" sz="1800" dirty="0"/>
              <a:t> </a:t>
            </a:r>
            <a:r>
              <a:rPr lang="en-US" sz="1800" dirty="0" err="1"/>
              <a:t>karıştırmak</a:t>
            </a:r>
            <a:r>
              <a:rPr lang="en-US" sz="1800" dirty="0"/>
              <a:t> </a:t>
            </a:r>
            <a:r>
              <a:rPr lang="en-US" sz="1800" dirty="0" err="1"/>
              <a:t>için</a:t>
            </a:r>
            <a:r>
              <a:rPr lang="en-US" sz="1800" dirty="0"/>
              <a:t> </a:t>
            </a:r>
            <a:r>
              <a:rPr lang="en-US" sz="1800" dirty="0" err="1"/>
              <a:t>veya</a:t>
            </a:r>
            <a:r>
              <a:rPr lang="en-US" sz="1800" dirty="0"/>
              <a:t> </a:t>
            </a:r>
            <a:r>
              <a:rPr lang="en-US" sz="1800" dirty="0" err="1"/>
              <a:t>televizyonda</a:t>
            </a:r>
            <a:r>
              <a:rPr lang="en-US" sz="1800" dirty="0"/>
              <a:t> bir </a:t>
            </a:r>
            <a:r>
              <a:rPr lang="en-US" sz="1800" dirty="0" err="1"/>
              <a:t>çizgi</a:t>
            </a:r>
            <a:r>
              <a:rPr lang="en-US" sz="1800" dirty="0"/>
              <a:t> film </a:t>
            </a:r>
            <a:r>
              <a:rPr lang="en-US" sz="1800" dirty="0" err="1"/>
              <a:t>seyretmek</a:t>
            </a:r>
            <a:r>
              <a:rPr lang="en-US" sz="1800" dirty="0"/>
              <a:t> </a:t>
            </a:r>
            <a:r>
              <a:rPr lang="en-US" sz="1800" dirty="0" err="1"/>
              <a:t>için</a:t>
            </a:r>
            <a:r>
              <a:rPr lang="en-US" sz="1800" dirty="0"/>
              <a:t>. </a:t>
            </a:r>
            <a:r>
              <a:rPr lang="en-US" sz="1800" dirty="0" err="1"/>
              <a:t>Gerçek</a:t>
            </a:r>
            <a:r>
              <a:rPr lang="en-US" sz="1800" dirty="0"/>
              <a:t> </a:t>
            </a:r>
            <a:r>
              <a:rPr lang="en-US" sz="1800" dirty="0" err="1"/>
              <a:t>yaratıcılık</a:t>
            </a:r>
            <a:r>
              <a:rPr lang="en-US" sz="1800" dirty="0"/>
              <a:t> </a:t>
            </a:r>
            <a:r>
              <a:rPr lang="en-US" sz="1800" dirty="0" err="1"/>
              <a:t>devamlı</a:t>
            </a:r>
            <a:r>
              <a:rPr lang="en-US" sz="1800" dirty="0"/>
              <a:t> </a:t>
            </a:r>
            <a:r>
              <a:rPr lang="en-US" sz="1800" dirty="0" err="1"/>
              <a:t>uyarılmakla</a:t>
            </a:r>
            <a:r>
              <a:rPr lang="en-US" sz="1800" dirty="0"/>
              <a:t> </a:t>
            </a:r>
            <a:r>
              <a:rPr lang="en-US" sz="1800" dirty="0" err="1"/>
              <a:t>değil</a:t>
            </a:r>
            <a:r>
              <a:rPr lang="en-US" sz="1800" dirty="0"/>
              <a:t> </a:t>
            </a:r>
            <a:r>
              <a:rPr lang="en-US" sz="1800" dirty="0" err="1"/>
              <a:t>yaşanılanı</a:t>
            </a:r>
            <a:r>
              <a:rPr lang="en-US" sz="1800" dirty="0"/>
              <a:t> </a:t>
            </a:r>
            <a:r>
              <a:rPr lang="en-US" sz="1800" dirty="0" err="1"/>
              <a:t>işlemekle</a:t>
            </a:r>
            <a:r>
              <a:rPr lang="en-US" sz="1800" dirty="0"/>
              <a:t> </a:t>
            </a:r>
            <a:r>
              <a:rPr lang="en-US" sz="1800" dirty="0" err="1"/>
              <a:t>gelişir</a:t>
            </a:r>
            <a:r>
              <a:rPr lang="en-US" sz="1800" dirty="0"/>
              <a:t>. </a:t>
            </a:r>
            <a:r>
              <a:rPr lang="en-US" sz="1800" dirty="0" err="1"/>
              <a:t>Çok</a:t>
            </a:r>
            <a:r>
              <a:rPr lang="en-US" sz="1800" dirty="0"/>
              <a:t> </a:t>
            </a:r>
            <a:r>
              <a:rPr lang="en-US" sz="1800" dirty="0" err="1"/>
              <a:t>ufak</a:t>
            </a:r>
            <a:r>
              <a:rPr lang="en-US" sz="1800" dirty="0"/>
              <a:t> bir </a:t>
            </a:r>
            <a:r>
              <a:rPr lang="en-US" sz="1800" dirty="0" err="1"/>
              <a:t>çocuk</a:t>
            </a:r>
            <a:r>
              <a:rPr lang="en-US" sz="1800" dirty="0"/>
              <a:t> </a:t>
            </a:r>
            <a:r>
              <a:rPr lang="en-US" sz="1800" dirty="0" err="1"/>
              <a:t>bu</a:t>
            </a:r>
            <a:r>
              <a:rPr lang="en-US" sz="1800" dirty="0"/>
              <a:t> </a:t>
            </a:r>
            <a:r>
              <a:rPr lang="en-US" sz="1800" dirty="0" err="1"/>
              <a:t>işlemin</a:t>
            </a:r>
            <a:r>
              <a:rPr lang="en-US" sz="1800" dirty="0"/>
              <a:t> </a:t>
            </a:r>
            <a:r>
              <a:rPr lang="en-US" sz="1800" dirty="0" err="1"/>
              <a:t>nasıl</a:t>
            </a:r>
            <a:r>
              <a:rPr lang="en-US" sz="1800" dirty="0"/>
              <a:t> </a:t>
            </a:r>
            <a:r>
              <a:rPr lang="en-US" sz="1800" dirty="0" err="1"/>
              <a:t>gerçekleştiğini</a:t>
            </a:r>
            <a:r>
              <a:rPr lang="en-US" sz="1800" dirty="0"/>
              <a:t> </a:t>
            </a:r>
            <a:r>
              <a:rPr lang="en-US" sz="1800" dirty="0" err="1"/>
              <a:t>bize</a:t>
            </a:r>
            <a:r>
              <a:rPr lang="en-US" sz="1800" dirty="0"/>
              <a:t> </a:t>
            </a:r>
            <a:r>
              <a:rPr lang="en-US" sz="1800" dirty="0" err="1"/>
              <a:t>çok</a:t>
            </a:r>
            <a:r>
              <a:rPr lang="en-US" sz="1800" dirty="0"/>
              <a:t> </a:t>
            </a:r>
            <a:r>
              <a:rPr lang="en-US" sz="1800" dirty="0" err="1"/>
              <a:t>güzel</a:t>
            </a:r>
            <a:r>
              <a:rPr lang="en-US" sz="1800" dirty="0"/>
              <a:t> </a:t>
            </a:r>
            <a:r>
              <a:rPr lang="en-US" sz="1800" dirty="0" err="1"/>
              <a:t>gösterir</a:t>
            </a:r>
            <a:r>
              <a:rPr lang="en-US" sz="1800" dirty="0"/>
              <a:t>. Bir </a:t>
            </a:r>
            <a:r>
              <a:rPr lang="en-US" sz="1800" dirty="0" err="1"/>
              <a:t>şey</a:t>
            </a:r>
            <a:r>
              <a:rPr lang="en-US" sz="1800" dirty="0"/>
              <a:t> </a:t>
            </a:r>
            <a:r>
              <a:rPr lang="en-US" sz="1800" dirty="0" err="1"/>
              <a:t>yaşar</a:t>
            </a:r>
            <a:r>
              <a:rPr lang="en-US" sz="1800" dirty="0"/>
              <a:t>, </a:t>
            </a:r>
            <a:r>
              <a:rPr lang="en-US" sz="1800" dirty="0" err="1"/>
              <a:t>öğrenir</a:t>
            </a:r>
            <a:r>
              <a:rPr lang="en-US" sz="1800" dirty="0"/>
              <a:t> ve </a:t>
            </a:r>
            <a:r>
              <a:rPr lang="en-US" sz="1800" dirty="0" err="1"/>
              <a:t>öğrendiğini</a:t>
            </a:r>
            <a:r>
              <a:rPr lang="en-US" sz="1800" dirty="0"/>
              <a:t> </a:t>
            </a:r>
            <a:r>
              <a:rPr lang="en-US" sz="1800" dirty="0" err="1"/>
              <a:t>yapana</a:t>
            </a:r>
            <a:r>
              <a:rPr lang="en-US" sz="1800" dirty="0"/>
              <a:t> </a:t>
            </a:r>
            <a:r>
              <a:rPr lang="en-US" sz="1800" dirty="0" err="1"/>
              <a:t>kadar</a:t>
            </a:r>
            <a:r>
              <a:rPr lang="en-US" sz="1800" dirty="0"/>
              <a:t> </a:t>
            </a:r>
            <a:r>
              <a:rPr lang="en-US" sz="1800" dirty="0" err="1"/>
              <a:t>uygulamaya</a:t>
            </a:r>
            <a:r>
              <a:rPr lang="en-US" sz="1800" dirty="0"/>
              <a:t> </a:t>
            </a:r>
            <a:r>
              <a:rPr lang="en-US" sz="1800" dirty="0" err="1"/>
              <a:t>çalışır</a:t>
            </a:r>
            <a:r>
              <a:rPr lang="en-US" sz="1800" dirty="0"/>
              <a:t>. </a:t>
            </a:r>
            <a:r>
              <a:rPr lang="en-US" sz="1800" dirty="0" err="1"/>
              <a:t>Örneğin</a:t>
            </a:r>
            <a:r>
              <a:rPr lang="en-US" sz="1800" dirty="0"/>
              <a:t> her </a:t>
            </a:r>
            <a:r>
              <a:rPr lang="en-US" sz="1800" dirty="0" err="1"/>
              <a:t>seferinde</a:t>
            </a:r>
            <a:r>
              <a:rPr lang="en-US" sz="1800" dirty="0"/>
              <a:t> </a:t>
            </a:r>
            <a:r>
              <a:rPr lang="en-US" sz="1800" dirty="0" err="1"/>
              <a:t>ayaklarının</a:t>
            </a:r>
            <a:r>
              <a:rPr lang="en-US" sz="1800" dirty="0"/>
              <a:t> </a:t>
            </a:r>
            <a:r>
              <a:rPr lang="en-US" sz="1800" dirty="0" err="1"/>
              <a:t>üzerinde</a:t>
            </a:r>
            <a:r>
              <a:rPr lang="en-US" sz="1800" dirty="0"/>
              <a:t> </a:t>
            </a:r>
            <a:r>
              <a:rPr lang="en-US" sz="1800" dirty="0" err="1"/>
              <a:t>durmaya</a:t>
            </a:r>
            <a:r>
              <a:rPr lang="en-US" sz="1800" dirty="0"/>
              <a:t> </a:t>
            </a:r>
            <a:r>
              <a:rPr lang="en-US" sz="1800" dirty="0" err="1"/>
              <a:t>çalışır</a:t>
            </a:r>
            <a:r>
              <a:rPr lang="en-US" sz="1800" dirty="0"/>
              <a:t> </a:t>
            </a:r>
            <a:r>
              <a:rPr lang="en-US" sz="1800" dirty="0" err="1"/>
              <a:t>belki</a:t>
            </a:r>
            <a:r>
              <a:rPr lang="en-US" sz="1800" dirty="0"/>
              <a:t> on </a:t>
            </a:r>
            <a:r>
              <a:rPr lang="en-US" sz="1800" dirty="0" err="1"/>
              <a:t>defa</a:t>
            </a:r>
            <a:r>
              <a:rPr lang="en-US" sz="1800" dirty="0"/>
              <a:t> </a:t>
            </a:r>
            <a:r>
              <a:rPr lang="en-US" sz="1800" dirty="0" err="1"/>
              <a:t>yere</a:t>
            </a:r>
            <a:r>
              <a:rPr lang="en-US" sz="1800" dirty="0"/>
              <a:t> </a:t>
            </a:r>
            <a:r>
              <a:rPr lang="en-US" sz="1800" dirty="0" err="1"/>
              <a:t>düşer</a:t>
            </a:r>
            <a:r>
              <a:rPr lang="en-US" sz="1800" dirty="0"/>
              <a:t> </a:t>
            </a:r>
            <a:r>
              <a:rPr lang="en-US" sz="1800" dirty="0" err="1"/>
              <a:t>ama</a:t>
            </a:r>
            <a:r>
              <a:rPr lang="en-US" sz="1800" dirty="0"/>
              <a:t> </a:t>
            </a:r>
            <a:r>
              <a:rPr lang="en-US" sz="1800" dirty="0" err="1"/>
              <a:t>yeniden</a:t>
            </a:r>
            <a:r>
              <a:rPr lang="en-US" sz="1800" dirty="0"/>
              <a:t> </a:t>
            </a:r>
            <a:r>
              <a:rPr lang="en-US" sz="1800" dirty="0" err="1"/>
              <a:t>kalkar</a:t>
            </a:r>
            <a:r>
              <a:rPr lang="en-US" sz="1800" dirty="0"/>
              <a:t> </a:t>
            </a:r>
            <a:r>
              <a:rPr lang="en-US" sz="1800" dirty="0" err="1"/>
              <a:t>çünkü</a:t>
            </a:r>
            <a:r>
              <a:rPr lang="en-US" sz="1800" dirty="0"/>
              <a:t> </a:t>
            </a:r>
            <a:r>
              <a:rPr lang="en-US" sz="1800" dirty="0" err="1"/>
              <a:t>doğa</a:t>
            </a:r>
            <a:r>
              <a:rPr lang="en-US" sz="1800" dirty="0"/>
              <a:t> </a:t>
            </a:r>
            <a:r>
              <a:rPr lang="en-US" sz="1800" dirty="0" err="1"/>
              <a:t>ona</a:t>
            </a:r>
            <a:r>
              <a:rPr lang="en-US" sz="1800" dirty="0"/>
              <a:t>, </a:t>
            </a:r>
            <a:r>
              <a:rPr lang="en-US" sz="1800" dirty="0" err="1"/>
              <a:t>yapabilene</a:t>
            </a:r>
            <a:r>
              <a:rPr lang="en-US" sz="1800" dirty="0"/>
              <a:t> </a:t>
            </a:r>
            <a:r>
              <a:rPr lang="en-US" sz="1800" dirty="0" err="1"/>
              <a:t>kadar</a:t>
            </a:r>
            <a:r>
              <a:rPr lang="en-US" sz="1800" dirty="0"/>
              <a:t> </a:t>
            </a:r>
            <a:r>
              <a:rPr lang="en-US" sz="1800" dirty="0" err="1"/>
              <a:t>deneme</a:t>
            </a:r>
            <a:r>
              <a:rPr lang="en-US" sz="1800" dirty="0"/>
              <a:t> </a:t>
            </a:r>
            <a:r>
              <a:rPr lang="en-US" sz="1800" dirty="0" err="1"/>
              <a:t>özelliğini</a:t>
            </a:r>
            <a:r>
              <a:rPr lang="en-US" sz="1800" dirty="0"/>
              <a:t> </a:t>
            </a:r>
            <a:r>
              <a:rPr lang="en-US" sz="1800" dirty="0" err="1"/>
              <a:t>vermiştir</a:t>
            </a:r>
            <a:r>
              <a:rPr lang="en-US" sz="1800" dirty="0"/>
              <a:t>. Bu durum </a:t>
            </a:r>
            <a:r>
              <a:rPr lang="en-US" sz="1800" dirty="0" err="1"/>
              <a:t>büyük</a:t>
            </a:r>
            <a:r>
              <a:rPr lang="en-US" sz="1800" dirty="0"/>
              <a:t> </a:t>
            </a:r>
            <a:r>
              <a:rPr lang="en-US" sz="1800" dirty="0" err="1"/>
              <a:t>çocuklarda</a:t>
            </a:r>
            <a:r>
              <a:rPr lang="en-US" sz="1800" dirty="0"/>
              <a:t> </a:t>
            </a:r>
            <a:r>
              <a:rPr lang="en-US" sz="1800" dirty="0" err="1"/>
              <a:t>neden</a:t>
            </a:r>
            <a:r>
              <a:rPr lang="en-US" sz="1800" dirty="0"/>
              <a:t> </a:t>
            </a:r>
            <a:r>
              <a:rPr lang="en-US" sz="1800" dirty="0" err="1"/>
              <a:t>farklı</a:t>
            </a:r>
            <a:r>
              <a:rPr lang="en-US" sz="1800" dirty="0"/>
              <a:t> </a:t>
            </a:r>
            <a:r>
              <a:rPr lang="en-US" sz="1800" dirty="0" err="1"/>
              <a:t>olsun</a:t>
            </a:r>
            <a:r>
              <a:rPr lang="en-US" sz="1800" dirty="0"/>
              <a:t>? </a:t>
            </a:r>
            <a:endParaRPr lang="en-US" sz="1800" b="1" dirty="0"/>
          </a:p>
          <a:p>
            <a:endParaRPr lang="tr-TR" sz="1800" dirty="0"/>
          </a:p>
        </p:txBody>
      </p:sp>
      <p:pic>
        <p:nvPicPr>
          <p:cNvPr id="4" name="Resim 3">
            <a:extLst>
              <a:ext uri="{FF2B5EF4-FFF2-40B4-BE49-F238E27FC236}">
                <a16:creationId xmlns:a16="http://schemas.microsoft.com/office/drawing/2014/main" id="{E62CAA9B-3C44-43A1-A7DC-5458831BD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245" y="4892120"/>
            <a:ext cx="4388755" cy="1709804"/>
          </a:xfrm>
          <a:prstGeom prst="rect">
            <a:avLst/>
          </a:prstGeom>
        </p:spPr>
      </p:pic>
    </p:spTree>
    <p:extLst>
      <p:ext uri="{BB962C8B-B14F-4D97-AF65-F5344CB8AC3E}">
        <p14:creationId xmlns:p14="http://schemas.microsoft.com/office/powerpoint/2010/main" val="304618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367902" y="2673668"/>
            <a:ext cx="7198021" cy="4398134"/>
          </a:xfrm>
        </p:spPr>
        <p:txBody>
          <a:bodyPr/>
          <a:lstStyle/>
          <a:p>
            <a:pPr marL="0" indent="0" algn="just">
              <a:buNone/>
            </a:pPr>
            <a:r>
              <a:rPr lang="tr-TR" altLang="tr-TR" dirty="0"/>
              <a:t>Okulda düzenin oluşması, sınıflarda etkili bir öğrenmenin gerçekleşmesi için tüm sınıfların uyması gereken kuralların belirlenmesi gerekmektedir. İlkokul öğrencileri gelişim özelliklerinden kaynaklı, kuralları uzun süre akıllarında tutmakta zorlanabilirler. Bu sebeple 3. sınıfa başlayan öğrenciye okulun başlangıcında yapılacak ilk işlerden biri okul kurallarının ve sınıf kurallarının hatırlatılması olmalıdır. </a:t>
            </a:r>
          </a:p>
          <a:p>
            <a:endParaRPr lang="tr-TR" dirty="0"/>
          </a:p>
        </p:txBody>
      </p:sp>
      <p:pic>
        <p:nvPicPr>
          <p:cNvPr id="5" name="Resim 4">
            <a:extLst>
              <a:ext uri="{FF2B5EF4-FFF2-40B4-BE49-F238E27FC236}">
                <a16:creationId xmlns:a16="http://schemas.microsoft.com/office/drawing/2014/main" id="{B199E13B-2EB5-42F8-8DA8-81B21878C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923" y="3193733"/>
            <a:ext cx="4626077" cy="2667000"/>
          </a:xfrm>
          <a:prstGeom prst="rect">
            <a:avLst/>
          </a:prstGeom>
        </p:spPr>
      </p:pic>
    </p:spTree>
    <p:extLst>
      <p:ext uri="{BB962C8B-B14F-4D97-AF65-F5344CB8AC3E}">
        <p14:creationId xmlns:p14="http://schemas.microsoft.com/office/powerpoint/2010/main" val="45149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367902" y="2328166"/>
            <a:ext cx="11755272" cy="4682234"/>
          </a:xfrm>
        </p:spPr>
        <p:txBody>
          <a:bodyPr>
            <a:normAutofit fontScale="92500" lnSpcReduction="20000"/>
          </a:bodyPr>
          <a:lstStyle/>
          <a:p>
            <a:pPr marL="0" indent="0" algn="just">
              <a:buNone/>
            </a:pPr>
            <a:r>
              <a:rPr lang="tr-TR" altLang="tr-TR" sz="2100" dirty="0"/>
              <a:t>Kuralları oluştururken, öğrenciler açısından kuralların uygulanabilirliğini arttırmak için aşağıdaki hususlara dikkat edilmelidir. </a:t>
            </a:r>
          </a:p>
          <a:p>
            <a:pPr algn="l">
              <a:buFont typeface="Arial" panose="020B0604020202020204" pitchFamily="34" charset="0"/>
              <a:buChar char="•"/>
            </a:pPr>
            <a:r>
              <a:rPr lang="tr-TR" sz="1900" b="0" i="0" dirty="0">
                <a:solidFill>
                  <a:srgbClr val="212121"/>
                </a:solidFill>
                <a:effectLst/>
              </a:rPr>
              <a:t>Kurallar ilk derste belirlenir.</a:t>
            </a:r>
          </a:p>
          <a:p>
            <a:pPr algn="l">
              <a:buFont typeface="Arial" panose="020B0604020202020204" pitchFamily="34" charset="0"/>
              <a:buChar char="•"/>
            </a:pPr>
            <a:r>
              <a:rPr lang="tr-TR" sz="1900" b="0" i="0" dirty="0">
                <a:solidFill>
                  <a:srgbClr val="212121"/>
                </a:solidFill>
                <a:effectLst/>
              </a:rPr>
              <a:t>Kural sayısı 2. sınıfa göre arttırılabilir ancak yine de çok fazla olmamalıdır.</a:t>
            </a:r>
          </a:p>
          <a:p>
            <a:pPr algn="l">
              <a:buFont typeface="Arial" panose="020B0604020202020204" pitchFamily="34" charset="0"/>
              <a:buChar char="•"/>
            </a:pPr>
            <a:r>
              <a:rPr lang="tr-TR" sz="1900" b="0" i="0" dirty="0">
                <a:solidFill>
                  <a:srgbClr val="212121"/>
                </a:solidFill>
                <a:effectLst/>
              </a:rPr>
              <a:t>Kurallar zamanla değişebilir. 2. sınıfta belirlenen ve artık işlevini kaybetmiş olan kurallar çıkarılabilir ya da değiştirilebilir. Ayrıca yeni ihtiyaç duyulan konularla ilgili kurallar eklenmelidir. </a:t>
            </a:r>
          </a:p>
          <a:p>
            <a:pPr algn="l">
              <a:buFont typeface="Arial" panose="020B0604020202020204" pitchFamily="34" charset="0"/>
              <a:buChar char="•"/>
            </a:pPr>
            <a:r>
              <a:rPr lang="tr-TR" sz="1900" b="0" i="0" dirty="0">
                <a:solidFill>
                  <a:srgbClr val="212121"/>
                </a:solidFill>
                <a:effectLst/>
              </a:rPr>
              <a:t>Kurallar nesnel ve belirli olmalıdır.</a:t>
            </a:r>
          </a:p>
          <a:p>
            <a:pPr algn="l">
              <a:buFont typeface="Arial" panose="020B0604020202020204" pitchFamily="34" charset="0"/>
              <a:buChar char="•"/>
            </a:pPr>
            <a:r>
              <a:rPr lang="tr-TR" sz="1900" b="0" i="0" dirty="0">
                <a:solidFill>
                  <a:srgbClr val="212121"/>
                </a:solidFill>
                <a:effectLst/>
              </a:rPr>
              <a:t>Kurallar amaca dönük olmalıdır.</a:t>
            </a:r>
          </a:p>
          <a:p>
            <a:pPr algn="l">
              <a:buFont typeface="Arial" panose="020B0604020202020204" pitchFamily="34" charset="0"/>
              <a:buChar char="•"/>
            </a:pPr>
            <a:r>
              <a:rPr lang="tr-TR" sz="1900" b="0" i="0" dirty="0">
                <a:solidFill>
                  <a:srgbClr val="212121"/>
                </a:solidFill>
                <a:effectLst/>
              </a:rPr>
              <a:t>Kurallar yazılırken öğrencilerin anlayabileceği açık , net ve anlaşabilir şekilde yazılmalıdır.</a:t>
            </a:r>
          </a:p>
          <a:p>
            <a:pPr algn="l">
              <a:buFont typeface="Arial" panose="020B0604020202020204" pitchFamily="34" charset="0"/>
              <a:buChar char="•"/>
            </a:pPr>
            <a:r>
              <a:rPr lang="tr-TR" sz="1900" b="0" i="0" dirty="0">
                <a:solidFill>
                  <a:srgbClr val="212121"/>
                </a:solidFill>
                <a:effectLst/>
              </a:rPr>
              <a:t>Kuralların önemi ve öğrencilere olan yararları açıklanmalıdır.</a:t>
            </a:r>
          </a:p>
          <a:p>
            <a:pPr algn="l">
              <a:buFont typeface="Arial" panose="020B0604020202020204" pitchFamily="34" charset="0"/>
              <a:buChar char="•"/>
            </a:pPr>
            <a:r>
              <a:rPr lang="tr-TR" sz="1900" b="0" i="0" dirty="0">
                <a:solidFill>
                  <a:srgbClr val="212121"/>
                </a:solidFill>
                <a:effectLst/>
              </a:rPr>
              <a:t>Kurallar belirlenirken olumlu ifadeler ile oluşmalıdır.</a:t>
            </a:r>
          </a:p>
          <a:p>
            <a:pPr marL="0" indent="0" algn="l">
              <a:buNone/>
            </a:pPr>
            <a:r>
              <a:rPr lang="tr-TR" sz="1900" b="0" i="0" dirty="0">
                <a:solidFill>
                  <a:srgbClr val="212121"/>
                </a:solidFill>
                <a:effectLst/>
              </a:rPr>
              <a:t>	Örnek : Yerlere çöp atmayalım (Yanlış İfade )</a:t>
            </a:r>
          </a:p>
          <a:p>
            <a:pPr marL="0" indent="0" algn="l">
              <a:buNone/>
            </a:pPr>
            <a:r>
              <a:rPr lang="tr-TR" sz="1900" b="0" i="0" dirty="0">
                <a:solidFill>
                  <a:srgbClr val="212121"/>
                </a:solidFill>
                <a:effectLst/>
              </a:rPr>
              <a:t>	Örnek : Çöpleri çöp kutusuna atalım (Doğru İfade) </a:t>
            </a:r>
          </a:p>
          <a:p>
            <a:pPr marL="0" indent="0" algn="just">
              <a:buNone/>
            </a:pPr>
            <a:r>
              <a:rPr lang="tr-TR" altLang="tr-TR" dirty="0"/>
              <a:t> </a:t>
            </a:r>
            <a:endParaRPr lang="tr-TR" dirty="0"/>
          </a:p>
          <a:p>
            <a:endParaRPr lang="tr-TR" altLang="tr-TR" dirty="0"/>
          </a:p>
          <a:p>
            <a:endParaRPr lang="tr-TR" dirty="0"/>
          </a:p>
        </p:txBody>
      </p:sp>
    </p:spTree>
    <p:extLst>
      <p:ext uri="{BB962C8B-B14F-4D97-AF65-F5344CB8AC3E}">
        <p14:creationId xmlns:p14="http://schemas.microsoft.com/office/powerpoint/2010/main" val="29973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367902" y="2328166"/>
            <a:ext cx="11755272" cy="4682234"/>
          </a:xfrm>
        </p:spPr>
        <p:txBody>
          <a:bodyPr>
            <a:normAutofit/>
          </a:bodyPr>
          <a:lstStyle/>
          <a:p>
            <a:pPr marL="0" indent="0" algn="just">
              <a:buNone/>
            </a:pPr>
            <a:r>
              <a:rPr lang="tr-TR" altLang="tr-TR" sz="2100" dirty="0"/>
              <a:t>Eğer öğrenci kurala uymazsa,</a:t>
            </a:r>
          </a:p>
          <a:p>
            <a:pPr algn="l">
              <a:buFont typeface="+mj-lt"/>
              <a:buAutoNum type="arabicPeriod"/>
            </a:pPr>
            <a:r>
              <a:rPr lang="tr-TR" sz="1800" b="0" i="0" dirty="0">
                <a:solidFill>
                  <a:srgbClr val="212121"/>
                </a:solidFill>
                <a:effectLst/>
              </a:rPr>
              <a:t>Davranış ilk kez meydana geliyor ise görmezden gelinir. </a:t>
            </a:r>
          </a:p>
          <a:p>
            <a:pPr algn="l">
              <a:buFont typeface="+mj-lt"/>
              <a:buAutoNum type="arabicPeriod"/>
            </a:pPr>
            <a:r>
              <a:rPr lang="tr-TR" sz="1800" b="0" i="0" dirty="0">
                <a:solidFill>
                  <a:srgbClr val="212121"/>
                </a:solidFill>
                <a:effectLst/>
              </a:rPr>
              <a:t>Öğretmen tarafından kuralın hatırlatılması gerekir.</a:t>
            </a:r>
          </a:p>
          <a:p>
            <a:pPr algn="l">
              <a:buFont typeface="+mj-lt"/>
              <a:buAutoNum type="arabicPeriod"/>
            </a:pPr>
            <a:r>
              <a:rPr lang="tr-TR" sz="1800" b="0" i="0" dirty="0">
                <a:solidFill>
                  <a:srgbClr val="212121"/>
                </a:solidFill>
                <a:effectLst/>
              </a:rPr>
              <a:t>Öğrenci ile göz teması yapılır.</a:t>
            </a:r>
          </a:p>
          <a:p>
            <a:pPr algn="l">
              <a:buFont typeface="+mj-lt"/>
              <a:buAutoNum type="arabicPeriod"/>
            </a:pPr>
            <a:r>
              <a:rPr lang="tr-TR" sz="1800" b="0" i="0" dirty="0">
                <a:solidFill>
                  <a:srgbClr val="212121"/>
                </a:solidFill>
                <a:effectLst/>
              </a:rPr>
              <a:t>Öğrencinin yanından geçerken düşük ses tonu ile uyarma yapılır.</a:t>
            </a:r>
          </a:p>
          <a:p>
            <a:pPr algn="l">
              <a:buFont typeface="+mj-lt"/>
              <a:buAutoNum type="arabicPeriod"/>
            </a:pPr>
            <a:r>
              <a:rPr lang="tr-TR" sz="1800" b="0" i="0" dirty="0">
                <a:solidFill>
                  <a:srgbClr val="212121"/>
                </a:solidFill>
                <a:effectLst/>
              </a:rPr>
              <a:t>Bağırmadan yüksek ses tonuyla uyarılabilir.</a:t>
            </a:r>
          </a:p>
          <a:p>
            <a:pPr algn="l">
              <a:buFont typeface="+mj-lt"/>
              <a:buAutoNum type="arabicPeriod"/>
            </a:pPr>
            <a:r>
              <a:rPr lang="tr-TR" sz="1800" b="0" i="0" dirty="0">
                <a:solidFill>
                  <a:srgbClr val="212121"/>
                </a:solidFill>
                <a:effectLst/>
              </a:rPr>
              <a:t>İlkokul düzeyinde öğrenciyi mizahi yolla uyarmak faydalı bir yöntemdir.</a:t>
            </a:r>
          </a:p>
          <a:p>
            <a:pPr algn="l">
              <a:buFont typeface="+mj-lt"/>
              <a:buAutoNum type="arabicPeriod"/>
            </a:pPr>
            <a:r>
              <a:rPr lang="tr-TR" sz="1800" b="0" i="0" dirty="0">
                <a:solidFill>
                  <a:srgbClr val="212121"/>
                </a:solidFill>
                <a:effectLst/>
              </a:rPr>
              <a:t>Öğrenciye verilen görev ya da sorumluluk ondan geri alınabilir.</a:t>
            </a:r>
          </a:p>
          <a:p>
            <a:pPr algn="l">
              <a:buFont typeface="+mj-lt"/>
              <a:buAutoNum type="arabicPeriod"/>
            </a:pPr>
            <a:r>
              <a:rPr lang="tr-TR" sz="1800" b="0" i="0" dirty="0">
                <a:solidFill>
                  <a:srgbClr val="212121"/>
                </a:solidFill>
                <a:effectLst/>
              </a:rPr>
              <a:t>Çağdaş eğitimde cezaya yer yoktur. Ceza yerine alternatif baş etme metotlarını kullanmak gerekir.</a:t>
            </a:r>
          </a:p>
          <a:p>
            <a:pPr marL="0" indent="0" algn="just">
              <a:buNone/>
            </a:pPr>
            <a:r>
              <a:rPr lang="tr-TR" altLang="tr-TR" dirty="0"/>
              <a:t> </a:t>
            </a:r>
            <a:endParaRPr lang="tr-TR" dirty="0"/>
          </a:p>
          <a:p>
            <a:endParaRPr lang="tr-TR" altLang="tr-TR" dirty="0"/>
          </a:p>
          <a:p>
            <a:endParaRPr lang="tr-TR" dirty="0"/>
          </a:p>
        </p:txBody>
      </p:sp>
    </p:spTree>
    <p:extLst>
      <p:ext uri="{BB962C8B-B14F-4D97-AF65-F5344CB8AC3E}">
        <p14:creationId xmlns:p14="http://schemas.microsoft.com/office/powerpoint/2010/main" val="30221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a:bodyPr>
          <a:lstStyle/>
          <a:p>
            <a:r>
              <a:rPr lang="tr-TR" sz="3600" b="1" dirty="0">
                <a:solidFill>
                  <a:srgbClr val="FF0000"/>
                </a:solidFill>
              </a:rPr>
              <a:t>Beslenme Düzeni</a:t>
            </a:r>
          </a:p>
        </p:txBody>
      </p:sp>
      <p:sp>
        <p:nvSpPr>
          <p:cNvPr id="4" name="İçerik Yer Tutucusu 3"/>
          <p:cNvSpPr>
            <a:spLocks noGrp="1"/>
          </p:cNvSpPr>
          <p:nvPr>
            <p:ph idx="1"/>
          </p:nvPr>
        </p:nvSpPr>
        <p:spPr/>
        <p:txBody>
          <a:bodyPr>
            <a:normAutofit lnSpcReduction="10000"/>
          </a:bodyPr>
          <a:lstStyle/>
          <a:p>
            <a:pPr marL="0" indent="0" algn="just">
              <a:buNone/>
            </a:pPr>
            <a:r>
              <a:rPr lang="tr-TR" dirty="0">
                <a:latin typeface="Calibri" panose="020F0502020204030204" pitchFamily="34" charset="0"/>
                <a:ea typeface="Calibri" panose="020F0502020204030204" pitchFamily="34" charset="0"/>
              </a:rPr>
              <a:t>Vücudumuzun büyümesi, yenilenmesi ve çalışması için yeterli ve dengeli beslenmemiz gerekmektedir. Sağlıklı, güçlü olmamız ve büyüyebilmemiz için dengeli beslenmemiz çok önemli. </a:t>
            </a:r>
          </a:p>
          <a:p>
            <a:pPr marL="0" indent="0" algn="just">
              <a:buNone/>
            </a:pPr>
            <a:endParaRPr lang="tr-TR" altLang="tr-TR" dirty="0"/>
          </a:p>
          <a:p>
            <a:pPr marL="0" indent="0" algn="just">
              <a:buNone/>
            </a:pPr>
            <a:r>
              <a:rPr lang="tr-TR" altLang="tr-TR" sz="2400" b="1" dirty="0">
                <a:solidFill>
                  <a:srgbClr val="FF0000"/>
                </a:solidFill>
              </a:rPr>
              <a:t>Yeterli ve dengeli beslenen kişiler;</a:t>
            </a:r>
          </a:p>
          <a:p>
            <a:pPr algn="just"/>
            <a:r>
              <a:rPr lang="tr-TR" altLang="tr-TR" dirty="0"/>
              <a:t>Sağlıklı büyürler,</a:t>
            </a:r>
          </a:p>
          <a:p>
            <a:pPr algn="just"/>
            <a:r>
              <a:rPr lang="tr-TR" altLang="tr-TR" dirty="0"/>
              <a:t>Çeşitli ve zengin beslenmiş olurlar,</a:t>
            </a:r>
          </a:p>
          <a:p>
            <a:pPr algn="just"/>
            <a:r>
              <a:rPr lang="tr-TR" altLang="tr-TR" dirty="0"/>
              <a:t>Enerjik olurlar,</a:t>
            </a:r>
          </a:p>
          <a:p>
            <a:pPr algn="just"/>
            <a:r>
              <a:rPr lang="tr-TR" altLang="tr-TR" dirty="0"/>
              <a:t>Yaratıcı ve üretken olurlar,</a:t>
            </a:r>
          </a:p>
          <a:p>
            <a:pPr algn="just"/>
            <a:r>
              <a:rPr lang="tr-TR" altLang="tr-TR" dirty="0"/>
              <a:t>Hasta olduklarında iyileşmeleri daha kısa sürer</a:t>
            </a:r>
          </a:p>
          <a:p>
            <a:endParaRPr lang="tr-TR" dirty="0"/>
          </a:p>
        </p:txBody>
      </p:sp>
      <p:pic>
        <p:nvPicPr>
          <p:cNvPr id="5" name="Resim 4">
            <a:extLst>
              <a:ext uri="{FF2B5EF4-FFF2-40B4-BE49-F238E27FC236}">
                <a16:creationId xmlns:a16="http://schemas.microsoft.com/office/drawing/2014/main" id="{4F246371-5899-4733-898B-1BD494C17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014" y="3641179"/>
            <a:ext cx="1727052" cy="2163322"/>
          </a:xfrm>
          <a:prstGeom prst="rect">
            <a:avLst/>
          </a:prstGeom>
        </p:spPr>
      </p:pic>
      <p:pic>
        <p:nvPicPr>
          <p:cNvPr id="6" name="Resim 5">
            <a:extLst>
              <a:ext uri="{FF2B5EF4-FFF2-40B4-BE49-F238E27FC236}">
                <a16:creationId xmlns:a16="http://schemas.microsoft.com/office/drawing/2014/main" id="{323DBED3-8D0D-40F4-910A-02A7CE47E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852" y="3747778"/>
            <a:ext cx="3470295" cy="1949070"/>
          </a:xfrm>
          <a:prstGeom prst="rect">
            <a:avLst/>
          </a:prstGeom>
        </p:spPr>
      </p:pic>
    </p:spTree>
    <p:extLst>
      <p:ext uri="{BB962C8B-B14F-4D97-AF65-F5344CB8AC3E}">
        <p14:creationId xmlns:p14="http://schemas.microsoft.com/office/powerpoint/2010/main" val="19242476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6048</TotalTime>
  <Words>3649</Words>
  <Application>Microsoft Office PowerPoint</Application>
  <PresentationFormat>Geniş ekran</PresentationFormat>
  <Paragraphs>264</Paragraphs>
  <Slides>42</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42</vt:i4>
      </vt:variant>
    </vt:vector>
  </HeadingPairs>
  <TitlesOfParts>
    <vt:vector size="50" baseType="lpstr">
      <vt:lpstr>AR CENA</vt:lpstr>
      <vt:lpstr>Arial</vt:lpstr>
      <vt:lpstr>Calibri</vt:lpstr>
      <vt:lpstr>Calibri Light</vt:lpstr>
      <vt:lpstr>Comic Sans MS</vt:lpstr>
      <vt:lpstr>Times New Roman</vt:lpstr>
      <vt:lpstr>Verdana</vt:lpstr>
      <vt:lpstr>Office Teması</vt:lpstr>
      <vt:lpstr>__okul _. Sınıf Öğrenci ve Velilerine Yönelik Temel Rehberlik Sunumu</vt:lpstr>
      <vt:lpstr>Zaman yönetimi hakkında…</vt:lpstr>
      <vt:lpstr> Zaman yönetimi hakkında…</vt:lpstr>
      <vt:lpstr>Zaman yönetimi hakkında…</vt:lpstr>
      <vt:lpstr>Zaman yönetimi hakkında…</vt:lpstr>
      <vt:lpstr>Temel Okul Kuralları…</vt:lpstr>
      <vt:lpstr>Temel Okul Kuralları…</vt:lpstr>
      <vt:lpstr>Temel Okul Kuralları…</vt:lpstr>
      <vt:lpstr>Beslenme Düzeni</vt:lpstr>
      <vt:lpstr>PowerPoint Sunusu</vt:lpstr>
      <vt:lpstr>Uyku Düzeni</vt:lpstr>
      <vt:lpstr>Uyku Düzeni</vt:lpstr>
      <vt:lpstr>  Uyku Düzeni</vt:lpstr>
      <vt:lpstr>Hedef Belirleme</vt:lpstr>
      <vt:lpstr>Hedef Belirleme</vt:lpstr>
      <vt:lpstr>Hedef Belirleme</vt:lpstr>
      <vt:lpstr>Motivasyon</vt:lpstr>
      <vt:lpstr>Ders Çalışırken Doğru Bilinen Yanlışlar</vt:lpstr>
      <vt:lpstr>Ders Çalışırken Doğru Bilinen Yanlışlar</vt:lpstr>
      <vt:lpstr>Ders Çalışırken Doğru Bilinen Yanlışlar</vt:lpstr>
      <vt:lpstr>Dikkat nasıl dağılır, nasıl toplanır?</vt:lpstr>
      <vt:lpstr>Dikkat nasıl dağılır, nasıl toplanır?</vt:lpstr>
      <vt:lpstr>Dikkat nasıl dağılır, nasıl toplanır?</vt:lpstr>
      <vt:lpstr>Psikososyal Gelişim Dönemi Hakkında Kısa Bilgilendirmeler</vt:lpstr>
      <vt:lpstr>Okul çağı döneminin sağlıklı geçmesi için:</vt:lpstr>
      <vt:lpstr>PowerPoint Sunusu</vt:lpstr>
      <vt:lpstr>Okul çağı döneminin sağlıklı geçmesi için:</vt:lpstr>
      <vt:lpstr>Okul çağı döneminin sağlıklı geçmesi için:</vt:lpstr>
      <vt:lpstr>Arkadaşlık İlişkileri</vt:lpstr>
      <vt:lpstr>Arkadaşlık İlişkileri</vt:lpstr>
      <vt:lpstr>Akran mı Zorba mı?</vt:lpstr>
      <vt:lpstr>Akran mı Zorba mı?</vt:lpstr>
      <vt:lpstr>Akran mı Zorba mı?</vt:lpstr>
      <vt:lpstr>Akran mı Zorba mı?</vt:lpstr>
      <vt:lpstr>Akran mı Zorba mı?</vt:lpstr>
      <vt:lpstr>Sınavlara Nasıl Hazırlanılır?</vt:lpstr>
      <vt:lpstr>Sınavlara Nasıl Hazırlanılır?</vt:lpstr>
      <vt:lpstr>Konu Tarama Testleri</vt:lpstr>
      <vt:lpstr>   Konu Tarama Testleri</vt:lpstr>
      <vt:lpstr>Öz-Bakım Becerileri</vt:lpstr>
      <vt:lpstr>Öz-Bakım Becerileri</vt:lpstr>
      <vt:lpstr>Öz-Bakım Becerileri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mcht bkts</cp:lastModifiedBy>
  <cp:revision>224</cp:revision>
  <cp:lastPrinted>2018-08-03T07:00:55Z</cp:lastPrinted>
  <dcterms:created xsi:type="dcterms:W3CDTF">2018-06-13T07:52:44Z</dcterms:created>
  <dcterms:modified xsi:type="dcterms:W3CDTF">2022-12-14T10:59:10Z</dcterms:modified>
</cp:coreProperties>
</file>