
<file path=[Content_Types].xml><?xml version="1.0" encoding="utf-8"?>
<Types xmlns="http://schemas.openxmlformats.org/package/2006/content-types">
  <Default Extension="crdownload" ContentType="image/jpeg"/>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66" r:id="rId2"/>
    <p:sldId id="515" r:id="rId3"/>
    <p:sldId id="516" r:id="rId4"/>
    <p:sldId id="517" r:id="rId5"/>
    <p:sldId id="518" r:id="rId6"/>
    <p:sldId id="512" r:id="rId7"/>
    <p:sldId id="513" r:id="rId8"/>
    <p:sldId id="514" r:id="rId9"/>
    <p:sldId id="491" r:id="rId10"/>
    <p:sldId id="493" r:id="rId11"/>
    <p:sldId id="488" r:id="rId12"/>
    <p:sldId id="489" r:id="rId13"/>
    <p:sldId id="490" r:id="rId14"/>
    <p:sldId id="521" r:id="rId15"/>
    <p:sldId id="522" r:id="rId16"/>
    <p:sldId id="523" r:id="rId17"/>
    <p:sldId id="524" r:id="rId18"/>
    <p:sldId id="525" r:id="rId19"/>
    <p:sldId id="471" r:id="rId20"/>
    <p:sldId id="500" r:id="rId21"/>
    <p:sldId id="501" r:id="rId22"/>
    <p:sldId id="496" r:id="rId23"/>
    <p:sldId id="497" r:id="rId24"/>
    <p:sldId id="498" r:id="rId25"/>
    <p:sldId id="473" r:id="rId26"/>
    <p:sldId id="482" r:id="rId27"/>
    <p:sldId id="485" r:id="rId28"/>
    <p:sldId id="483" r:id="rId29"/>
    <p:sldId id="484" r:id="rId30"/>
    <p:sldId id="519" r:id="rId31"/>
    <p:sldId id="520" r:id="rId32"/>
    <p:sldId id="526" r:id="rId33"/>
    <p:sldId id="527" r:id="rId34"/>
    <p:sldId id="504" r:id="rId35"/>
    <p:sldId id="506" r:id="rId36"/>
    <p:sldId id="507" r:id="rId37"/>
    <p:sldId id="508" r:id="rId38"/>
    <p:sldId id="511" r:id="rId39"/>
    <p:sldId id="476" r:id="rId40"/>
    <p:sldId id="486" r:id="rId41"/>
    <p:sldId id="481" r:id="rId42"/>
    <p:sldId id="487" r:id="rId43"/>
    <p:sldId id="477" r:id="rId44"/>
    <p:sldId id="494" r:id="rId45"/>
    <p:sldId id="495" r:id="rId46"/>
  </p:sldIdLst>
  <p:sldSz cx="12192000" cy="6858000"/>
  <p:notesSz cx="6797675"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7" autoAdjust="0"/>
    <p:restoredTop sz="90391" autoAdjust="0"/>
  </p:normalViewPr>
  <p:slideViewPr>
    <p:cSldViewPr snapToGrid="0">
      <p:cViewPr varScale="1">
        <p:scale>
          <a:sx n="65" d="100"/>
          <a:sy n="65" d="100"/>
        </p:scale>
        <p:origin x="780" y="78"/>
      </p:cViewPr>
      <p:guideLst>
        <p:guide orient="horz" pos="2160"/>
        <p:guide pos="3840"/>
      </p:guideLst>
    </p:cSldViewPr>
  </p:slideViewPr>
  <p:notesTextViewPr>
    <p:cViewPr>
      <p:scale>
        <a:sx n="1" d="1"/>
        <a:sy n="1" d="1"/>
      </p:scale>
      <p:origin x="0" y="0"/>
    </p:cViewPr>
  </p:notesTextViewPr>
  <p:sorterViewPr>
    <p:cViewPr>
      <p:scale>
        <a:sx n="80" d="100"/>
        <a:sy n="80" d="100"/>
      </p:scale>
      <p:origin x="0" y="-14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B51D060-64A2-487E-ACE6-AD435AF1E78C}" type="datetimeFigureOut">
              <a:rPr lang="tr-TR" smtClean="0"/>
              <a:pPr/>
              <a:t>14.12.2022</a:t>
            </a:fld>
            <a:endParaRPr lang="tr-TR"/>
          </a:p>
        </p:txBody>
      </p:sp>
      <p:sp>
        <p:nvSpPr>
          <p:cNvPr id="4" name="Slayt Görüntüsü Yer Tutucusu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3C77D68-E787-4E57-9BD1-968381C83699}" type="slidenum">
              <a:rPr lang="tr-TR" smtClean="0"/>
              <a:pPr/>
              <a:t>‹#›</a:t>
            </a:fld>
            <a:endParaRPr lang="tr-TR"/>
          </a:p>
        </p:txBody>
      </p:sp>
    </p:spTree>
    <p:extLst>
      <p:ext uri="{BB962C8B-B14F-4D97-AF65-F5344CB8AC3E}">
        <p14:creationId xmlns:p14="http://schemas.microsoft.com/office/powerpoint/2010/main" val="35067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 (</a:t>
            </a:r>
            <a:r>
              <a:rPr lang="tr-TR" b="1" dirty="0" err="1"/>
              <a:t>Slaytın</a:t>
            </a:r>
            <a:r>
              <a:rPr lang="tr-TR" b="1" dirty="0"/>
              <a:t> anlatımı sırasında aşağıdaki sıra ile konulardan bahsediniz.)</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tr-TR" dirty="0"/>
              <a:t>«Yeterli ve dengeli beslenme» kavramının tanımı yapılır</a:t>
            </a:r>
            <a:r>
              <a:rPr lang="tr-TR" baseline="0"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tr-TR" dirty="0"/>
              <a:t>Yeterli ve dengeli beslenen kişilerin nasıl olacakları izah edilerek yeterli</a:t>
            </a:r>
            <a:r>
              <a:rPr lang="tr-TR" baseline="0" dirty="0"/>
              <a:t> ve dengeli beslenmenin </a:t>
            </a:r>
            <a:r>
              <a:rPr lang="tr-TR" dirty="0"/>
              <a:t>yararlarının öğrencilerin akıllarında oluşması sağlanır</a:t>
            </a:r>
            <a:endParaRPr lang="tr-TR" baseline="0" dirty="0"/>
          </a:p>
          <a:p>
            <a:endParaRPr lang="tr-TR" dirty="0"/>
          </a:p>
          <a:p>
            <a:endParaRPr lang="tr-TR" dirty="0"/>
          </a:p>
        </p:txBody>
      </p:sp>
      <p:sp>
        <p:nvSpPr>
          <p:cNvPr id="4" name="Slayt Numarası Yer Tutucusu 3"/>
          <p:cNvSpPr>
            <a:spLocks noGrp="1"/>
          </p:cNvSpPr>
          <p:nvPr>
            <p:ph type="sldNum" sz="quarter" idx="10"/>
          </p:nvPr>
        </p:nvSpPr>
        <p:spPr/>
        <p:txBody>
          <a:bodyPr/>
          <a:lstStyle/>
          <a:p>
            <a:fld id="{A3C77D68-E787-4E57-9BD1-968381C83699}" type="slidenum">
              <a:rPr lang="tr-TR" smtClean="0"/>
              <a:pPr/>
              <a:t>9</a:t>
            </a:fld>
            <a:endParaRPr lang="tr-TR"/>
          </a:p>
        </p:txBody>
      </p:sp>
    </p:spTree>
    <p:extLst>
      <p:ext uri="{BB962C8B-B14F-4D97-AF65-F5344CB8AC3E}">
        <p14:creationId xmlns:p14="http://schemas.microsoft.com/office/powerpoint/2010/main" val="377552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 (</a:t>
            </a:r>
            <a:r>
              <a:rPr lang="tr-TR" b="1" dirty="0" err="1"/>
              <a:t>Slaytın</a:t>
            </a:r>
            <a:r>
              <a:rPr lang="tr-TR" b="1" dirty="0"/>
              <a:t> anlatımı sırasında aşağıdaki sıra ile konulardan bahsediniz.)</a:t>
            </a:r>
          </a:p>
          <a:p>
            <a:pPr marL="228600" indent="-228600">
              <a:buFont typeface="+mj-lt"/>
              <a:buAutoNum type="arabicPeriod"/>
            </a:pPr>
            <a:r>
              <a:rPr lang="tr-TR" dirty="0"/>
              <a:t>«Besinleri ve öğünlerimizi</a:t>
            </a:r>
            <a:r>
              <a:rPr lang="tr-TR" baseline="0" dirty="0"/>
              <a:t> de öğrendik. O zaman gelin şimdi de besinlerimizi yemek tabağımızda görelim» ifadesi ile başlangıç yapılarak sağlıklı yemek tabağı öğrencilere anlatılır</a:t>
            </a:r>
          </a:p>
          <a:p>
            <a:pPr marL="228600" indent="-228600">
              <a:buFont typeface="+mj-lt"/>
              <a:buAutoNum type="arabicPeriod"/>
            </a:pPr>
            <a:r>
              <a:rPr lang="tr-TR" baseline="0" dirty="0"/>
              <a:t>Öğrencilerin öğrenmiş oldukları besinleri yemek tabağında görmeleri ve bir öğünde hangi besinlerin yer alabileceğinin akıllarında oluşması sağlanır</a:t>
            </a:r>
          </a:p>
          <a:p>
            <a:endParaRPr lang="tr-TR" dirty="0"/>
          </a:p>
        </p:txBody>
      </p:sp>
      <p:sp>
        <p:nvSpPr>
          <p:cNvPr id="4" name="Slayt Numarası Yer Tutucusu 3"/>
          <p:cNvSpPr>
            <a:spLocks noGrp="1"/>
          </p:cNvSpPr>
          <p:nvPr>
            <p:ph type="sldNum" sz="quarter" idx="5"/>
          </p:nvPr>
        </p:nvSpPr>
        <p:spPr/>
        <p:txBody>
          <a:bodyPr/>
          <a:lstStyle/>
          <a:p>
            <a:fld id="{7263C9D6-75A1-4A4B-A943-9038DC049405}" type="slidenum">
              <a:rPr lang="tr-TR" smtClean="0"/>
              <a:t>10</a:t>
            </a:fld>
            <a:endParaRPr lang="tr-TR"/>
          </a:p>
        </p:txBody>
      </p:sp>
    </p:spTree>
    <p:extLst>
      <p:ext uri="{BB962C8B-B14F-4D97-AF65-F5344CB8AC3E}">
        <p14:creationId xmlns:p14="http://schemas.microsoft.com/office/powerpoint/2010/main" val="1341711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3C77D68-E787-4E57-9BD1-968381C83699}" type="slidenum">
              <a:rPr lang="tr-TR" smtClean="0"/>
              <a:pPr/>
              <a:t>33</a:t>
            </a:fld>
            <a:endParaRPr lang="tr-TR"/>
          </a:p>
        </p:txBody>
      </p:sp>
    </p:spTree>
    <p:extLst>
      <p:ext uri="{BB962C8B-B14F-4D97-AF65-F5344CB8AC3E}">
        <p14:creationId xmlns:p14="http://schemas.microsoft.com/office/powerpoint/2010/main" val="17472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3C77D68-E787-4E57-9BD1-968381C83699}" type="slidenum">
              <a:rPr lang="tr-TR" smtClean="0"/>
              <a:pPr/>
              <a:t>44</a:t>
            </a:fld>
            <a:endParaRPr lang="tr-TR"/>
          </a:p>
        </p:txBody>
      </p:sp>
    </p:spTree>
    <p:extLst>
      <p:ext uri="{BB962C8B-B14F-4D97-AF65-F5344CB8AC3E}">
        <p14:creationId xmlns:p14="http://schemas.microsoft.com/office/powerpoint/2010/main" val="97539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Times New Roman" pitchFamily="18" charset="0"/>
                <a:cs typeface="Times New Roman" pitchFamily="18" charset="0"/>
              </a:defRPr>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Times New Roman" pitchFamily="18" charset="0"/>
                <a:cs typeface="Times New Roman"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atin typeface="Times New Roman" pitchFamily="18" charset="0"/>
                <a:cs typeface="Times New Roman" pitchFamily="18" charset="0"/>
              </a:defRPr>
            </a:lvl1p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114328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4536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33556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0" y="1678770"/>
            <a:ext cx="10515600" cy="575033"/>
          </a:xfrm>
        </p:spPr>
        <p:txBody>
          <a:bodyPr/>
          <a:lstStyle/>
          <a:p>
            <a:r>
              <a:rPr lang="tr-TR"/>
              <a:t>Asıl başlık stili için tıklatın</a:t>
            </a:r>
          </a:p>
        </p:txBody>
      </p:sp>
      <p:sp>
        <p:nvSpPr>
          <p:cNvPr id="3" name="İçerik Yer Tutucusu 2"/>
          <p:cNvSpPr>
            <a:spLocks noGrp="1"/>
          </p:cNvSpPr>
          <p:nvPr>
            <p:ph idx="1"/>
          </p:nvPr>
        </p:nvSpPr>
        <p:spPr>
          <a:xfrm>
            <a:off x="0" y="2459866"/>
            <a:ext cx="12192000" cy="4398134"/>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0014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301396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2402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17047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65547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1914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8757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84529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5C844093-C8C8-4BA2-BE7C-358EBA68166B}" type="datetimeFigureOut">
              <a:rPr lang="tr-TR" smtClean="0"/>
              <a:pPr/>
              <a:t>14.12.2022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216508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crdownload"/><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web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crdownload"/><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538" y="4644279"/>
            <a:ext cx="11186167" cy="1018033"/>
          </a:xfrm>
        </p:spPr>
        <p:txBody>
          <a:bodyPr>
            <a:noAutofit/>
          </a:bodyPr>
          <a:lstStyle/>
          <a:p>
            <a:r>
              <a:rPr lang="tr-TR" sz="7000" b="1" dirty="0">
                <a:solidFill>
                  <a:srgbClr val="FF0000"/>
                </a:solidFill>
              </a:rPr>
              <a:t>__okul _. Sınıf Öğrenci ve Velilerine Yönelik Temel Rehberlik Sunumu</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4D48EE4-5F81-5710-3DB6-679E1C89A1B8}"/>
              </a:ext>
            </a:extLst>
          </p:cNvPr>
          <p:cNvPicPr>
            <a:picLocks noChangeAspect="1"/>
          </p:cNvPicPr>
          <p:nvPr/>
        </p:nvPicPr>
        <p:blipFill>
          <a:blip r:embed="rId3"/>
          <a:stretch>
            <a:fillRect/>
          </a:stretch>
        </p:blipFill>
        <p:spPr>
          <a:xfrm>
            <a:off x="3549069" y="2617524"/>
            <a:ext cx="3981815" cy="3956180"/>
          </a:xfrm>
          <a:prstGeom prst="ellipse">
            <a:avLst/>
          </a:prstGeom>
        </p:spPr>
      </p:pic>
      <p:sp>
        <p:nvSpPr>
          <p:cNvPr id="7" name="Dikdörtgen 6">
            <a:extLst>
              <a:ext uri="{FF2B5EF4-FFF2-40B4-BE49-F238E27FC236}">
                <a16:creationId xmlns:a16="http://schemas.microsoft.com/office/drawing/2014/main" id="{119BFA17-5534-365F-A666-63037902241D}"/>
              </a:ext>
            </a:extLst>
          </p:cNvPr>
          <p:cNvSpPr/>
          <p:nvPr/>
        </p:nvSpPr>
        <p:spPr>
          <a:xfrm>
            <a:off x="1796228" y="2615610"/>
            <a:ext cx="3213063" cy="636072"/>
          </a:xfrm>
          <a:prstGeom prst="rect">
            <a:avLst/>
          </a:prstGeom>
        </p:spPr>
        <p:txBody>
          <a:bodyPr wrap="square">
            <a:spAutoFit/>
          </a:bodyPr>
          <a:lstStyle/>
          <a:p>
            <a:pPr algn="ctr">
              <a:spcBef>
                <a:spcPts val="375"/>
              </a:spcBef>
              <a:buSzPct val="85000"/>
              <a:buNone/>
            </a:pPr>
            <a:r>
              <a:rPr lang="tr-TR" altLang="tr-TR" sz="1600" b="1" dirty="0">
                <a:solidFill>
                  <a:schemeClr val="accent2">
                    <a:lumMod val="75000"/>
                  </a:schemeClr>
                </a:solidFill>
              </a:rPr>
              <a:t>Ekmek ve tahıllar </a:t>
            </a:r>
          </a:p>
          <a:p>
            <a:pPr algn="ctr">
              <a:spcBef>
                <a:spcPts val="375"/>
              </a:spcBef>
              <a:buSzPct val="85000"/>
              <a:buNone/>
            </a:pPr>
            <a:r>
              <a:rPr lang="tr-TR" altLang="tr-TR" sz="1600" b="1" dirty="0">
                <a:solidFill>
                  <a:schemeClr val="accent2">
                    <a:lumMod val="75000"/>
                  </a:schemeClr>
                </a:solidFill>
              </a:rPr>
              <a:t>grubu</a:t>
            </a:r>
          </a:p>
        </p:txBody>
      </p:sp>
      <p:sp>
        <p:nvSpPr>
          <p:cNvPr id="8" name="İçerik Yer Tutucusu 2">
            <a:extLst>
              <a:ext uri="{FF2B5EF4-FFF2-40B4-BE49-F238E27FC236}">
                <a16:creationId xmlns:a16="http://schemas.microsoft.com/office/drawing/2014/main" id="{8F3E5D3C-5027-2768-51B6-A399AD12F2CC}"/>
              </a:ext>
            </a:extLst>
          </p:cNvPr>
          <p:cNvSpPr txBox="1">
            <a:spLocks/>
          </p:cNvSpPr>
          <p:nvPr/>
        </p:nvSpPr>
        <p:spPr>
          <a:xfrm>
            <a:off x="6607032" y="2255570"/>
            <a:ext cx="1496009"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spcBef>
                <a:spcPts val="375"/>
              </a:spcBef>
              <a:buSzPct val="85000"/>
              <a:buFont typeface="Arial" pitchFamily="34" charset="0"/>
              <a:buNone/>
            </a:pPr>
            <a:r>
              <a:rPr lang="tr-TR" altLang="tr-TR" sz="1600" b="1" dirty="0">
                <a:solidFill>
                  <a:schemeClr val="accent1"/>
                </a:solidFill>
              </a:rPr>
              <a:t>Süt ve ürünleri grubu</a:t>
            </a:r>
          </a:p>
        </p:txBody>
      </p:sp>
      <p:sp>
        <p:nvSpPr>
          <p:cNvPr id="9" name="İçerik Yer Tutucusu 3">
            <a:extLst>
              <a:ext uri="{FF2B5EF4-FFF2-40B4-BE49-F238E27FC236}">
                <a16:creationId xmlns:a16="http://schemas.microsoft.com/office/drawing/2014/main" id="{131D53D3-9FCE-5743-6386-D5F4A8C7CA3D}"/>
              </a:ext>
            </a:extLst>
          </p:cNvPr>
          <p:cNvSpPr txBox="1">
            <a:spLocks/>
          </p:cNvSpPr>
          <p:nvPr/>
        </p:nvSpPr>
        <p:spPr>
          <a:xfrm>
            <a:off x="7793993" y="3499508"/>
            <a:ext cx="1655048" cy="1705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altLang="tr-TR" sz="1600" b="1" dirty="0">
                <a:solidFill>
                  <a:srgbClr val="7030A0"/>
                </a:solidFill>
              </a:rPr>
              <a:t>Et ve ürünleri, tavuk, balık, yumurta, kuru baklagiller ile yağlı tohumlar grubu</a:t>
            </a:r>
          </a:p>
        </p:txBody>
      </p:sp>
      <p:sp>
        <p:nvSpPr>
          <p:cNvPr id="10" name="Dikdörtgen 9">
            <a:extLst>
              <a:ext uri="{FF2B5EF4-FFF2-40B4-BE49-F238E27FC236}">
                <a16:creationId xmlns:a16="http://schemas.microsoft.com/office/drawing/2014/main" id="{1E81A7DC-5260-EB70-6F1C-CB5D071B6A19}"/>
              </a:ext>
            </a:extLst>
          </p:cNvPr>
          <p:cNvSpPr/>
          <p:nvPr/>
        </p:nvSpPr>
        <p:spPr>
          <a:xfrm>
            <a:off x="7530883" y="5714581"/>
            <a:ext cx="1454675" cy="636072"/>
          </a:xfrm>
          <a:prstGeom prst="rect">
            <a:avLst/>
          </a:prstGeom>
        </p:spPr>
        <p:txBody>
          <a:bodyPr wrap="square">
            <a:spAutoFit/>
          </a:bodyPr>
          <a:lstStyle/>
          <a:p>
            <a:pPr algn="ctr">
              <a:spcBef>
                <a:spcPts val="375"/>
              </a:spcBef>
              <a:buSzPct val="85000"/>
              <a:buNone/>
            </a:pPr>
            <a:r>
              <a:rPr lang="tr-TR" altLang="tr-TR" sz="1600" b="1" dirty="0">
                <a:solidFill>
                  <a:srgbClr val="EF19C1"/>
                </a:solidFill>
              </a:rPr>
              <a:t>Taze meyveler </a:t>
            </a:r>
          </a:p>
          <a:p>
            <a:pPr algn="ctr">
              <a:spcBef>
                <a:spcPts val="375"/>
              </a:spcBef>
              <a:buSzPct val="85000"/>
              <a:buNone/>
            </a:pPr>
            <a:r>
              <a:rPr lang="tr-TR" altLang="tr-TR" sz="1600" b="1" dirty="0">
                <a:solidFill>
                  <a:srgbClr val="EF19C1"/>
                </a:solidFill>
              </a:rPr>
              <a:t>grubu</a:t>
            </a:r>
          </a:p>
        </p:txBody>
      </p:sp>
      <p:sp>
        <p:nvSpPr>
          <p:cNvPr id="11" name="Dikdörtgen 10">
            <a:extLst>
              <a:ext uri="{FF2B5EF4-FFF2-40B4-BE49-F238E27FC236}">
                <a16:creationId xmlns:a16="http://schemas.microsoft.com/office/drawing/2014/main" id="{3BEE54A8-7BA9-B3D3-60D6-C3AFFAB8F47A}"/>
              </a:ext>
            </a:extLst>
          </p:cNvPr>
          <p:cNvSpPr/>
          <p:nvPr/>
        </p:nvSpPr>
        <p:spPr>
          <a:xfrm>
            <a:off x="1540932" y="5597845"/>
            <a:ext cx="2257345" cy="636072"/>
          </a:xfrm>
          <a:prstGeom prst="rect">
            <a:avLst/>
          </a:prstGeom>
        </p:spPr>
        <p:txBody>
          <a:bodyPr wrap="square">
            <a:spAutoFit/>
          </a:bodyPr>
          <a:lstStyle/>
          <a:p>
            <a:pPr algn="ctr">
              <a:spcBef>
                <a:spcPts val="375"/>
              </a:spcBef>
              <a:buSzPct val="85000"/>
              <a:buNone/>
            </a:pPr>
            <a:r>
              <a:rPr lang="tr-TR" altLang="tr-TR" sz="1600" b="1" dirty="0">
                <a:solidFill>
                  <a:srgbClr val="00B050"/>
                </a:solidFill>
              </a:rPr>
              <a:t>Taze sebzeler </a:t>
            </a:r>
          </a:p>
          <a:p>
            <a:pPr algn="ctr">
              <a:spcBef>
                <a:spcPts val="375"/>
              </a:spcBef>
              <a:buSzPct val="85000"/>
              <a:buNone/>
            </a:pPr>
            <a:r>
              <a:rPr lang="tr-TR" altLang="tr-TR" sz="1600" b="1" dirty="0">
                <a:solidFill>
                  <a:srgbClr val="00B050"/>
                </a:solidFill>
              </a:rPr>
              <a:t>grubu</a:t>
            </a:r>
          </a:p>
        </p:txBody>
      </p:sp>
      <p:grpSp>
        <p:nvGrpSpPr>
          <p:cNvPr id="12" name="Grup 11">
            <a:extLst>
              <a:ext uri="{FF2B5EF4-FFF2-40B4-BE49-F238E27FC236}">
                <a16:creationId xmlns:a16="http://schemas.microsoft.com/office/drawing/2014/main" id="{49A983D6-1745-F93C-1F42-13C7A5D27921}"/>
              </a:ext>
            </a:extLst>
          </p:cNvPr>
          <p:cNvGrpSpPr/>
          <p:nvPr/>
        </p:nvGrpSpPr>
        <p:grpSpPr>
          <a:xfrm>
            <a:off x="993017" y="2975650"/>
            <a:ext cx="803211" cy="1876632"/>
            <a:chOff x="323528" y="3068960"/>
            <a:chExt cx="941094" cy="2339417"/>
          </a:xfrm>
        </p:grpSpPr>
        <p:pic>
          <p:nvPicPr>
            <p:cNvPr id="13" name="Resim 12">
              <a:extLst>
                <a:ext uri="{FF2B5EF4-FFF2-40B4-BE49-F238E27FC236}">
                  <a16:creationId xmlns:a16="http://schemas.microsoft.com/office/drawing/2014/main" id="{AF58F51A-6C72-832B-2FC7-1F7B84453142}"/>
                </a:ext>
              </a:extLst>
            </p:cNvPr>
            <p:cNvPicPr>
              <a:picLocks noChangeAspect="1"/>
            </p:cNvPicPr>
            <p:nvPr/>
          </p:nvPicPr>
          <p:blipFill>
            <a:blip r:embed="rId4"/>
            <a:stretch>
              <a:fillRect/>
            </a:stretch>
          </p:blipFill>
          <p:spPr>
            <a:xfrm>
              <a:off x="323528" y="3068960"/>
              <a:ext cx="941094" cy="1862376"/>
            </a:xfrm>
            <a:prstGeom prst="rect">
              <a:avLst/>
            </a:prstGeom>
          </p:spPr>
        </p:pic>
        <p:sp>
          <p:nvSpPr>
            <p:cNvPr id="14" name="Dikdörtgen 13">
              <a:extLst>
                <a:ext uri="{FF2B5EF4-FFF2-40B4-BE49-F238E27FC236}">
                  <a16:creationId xmlns:a16="http://schemas.microsoft.com/office/drawing/2014/main" id="{11A91D5F-1F02-732A-4DBA-53B1D3B7DE27}"/>
                </a:ext>
              </a:extLst>
            </p:cNvPr>
            <p:cNvSpPr/>
            <p:nvPr/>
          </p:nvSpPr>
          <p:spPr>
            <a:xfrm>
              <a:off x="494954" y="4823602"/>
              <a:ext cx="598241" cy="584775"/>
            </a:xfrm>
            <a:prstGeom prst="rect">
              <a:avLst/>
            </a:prstGeom>
          </p:spPr>
          <p:txBody>
            <a:bodyPr wrap="none">
              <a:spAutoFit/>
            </a:bodyPr>
            <a:lstStyle/>
            <a:p>
              <a:pPr>
                <a:spcBef>
                  <a:spcPts val="375"/>
                </a:spcBef>
                <a:buSzPct val="85000"/>
                <a:buNone/>
              </a:pPr>
              <a:r>
                <a:rPr lang="tr-TR" altLang="tr-TR" sz="3200" b="1" dirty="0">
                  <a:solidFill>
                    <a:srgbClr val="00B0F0"/>
                  </a:solidFill>
                </a:rPr>
                <a:t>Su</a:t>
              </a:r>
              <a:endParaRPr lang="tr-TR" altLang="tr-TR" sz="2600" b="1" dirty="0">
                <a:solidFill>
                  <a:srgbClr val="00B0F0"/>
                </a:solidFill>
              </a:endParaRPr>
            </a:p>
          </p:txBody>
        </p:sp>
      </p:grpSp>
      <p:sp>
        <p:nvSpPr>
          <p:cNvPr id="16" name="Başlık 1">
            <a:extLst>
              <a:ext uri="{FF2B5EF4-FFF2-40B4-BE49-F238E27FC236}">
                <a16:creationId xmlns:a16="http://schemas.microsoft.com/office/drawing/2014/main" id="{7095A0B3-58BF-903B-9D36-C423E2A172EB}"/>
              </a:ext>
            </a:extLst>
          </p:cNvPr>
          <p:cNvSpPr txBox="1">
            <a:spLocks/>
          </p:cNvSpPr>
          <p:nvPr/>
        </p:nvSpPr>
        <p:spPr>
          <a:xfrm>
            <a:off x="3798277" y="1750487"/>
            <a:ext cx="3376126" cy="39998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rgbClr val="FFC000"/>
                </a:solidFill>
                <a:effectLst>
                  <a:outerShdw blurRad="38100" dist="38100" dir="2700000" algn="tl">
                    <a:srgbClr val="000000">
                      <a:alpha val="43137"/>
                    </a:srgbClr>
                  </a:outerShdw>
                </a:effectLst>
              </a:rPr>
              <a:t>Sağlıklı Yemek Tabağı</a:t>
            </a:r>
          </a:p>
        </p:txBody>
      </p:sp>
    </p:spTree>
    <p:extLst>
      <p:ext uri="{BB962C8B-B14F-4D97-AF65-F5344CB8AC3E}">
        <p14:creationId xmlns:p14="http://schemas.microsoft.com/office/powerpoint/2010/main" val="167382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Uyku Düzeni</a:t>
            </a:r>
          </a:p>
        </p:txBody>
      </p:sp>
      <p:sp>
        <p:nvSpPr>
          <p:cNvPr id="4" name="İçerik Yer Tutucusu 3"/>
          <p:cNvSpPr>
            <a:spLocks noGrp="1"/>
          </p:cNvSpPr>
          <p:nvPr>
            <p:ph idx="1"/>
          </p:nvPr>
        </p:nvSpPr>
        <p:spPr>
          <a:xfrm>
            <a:off x="0" y="2222270"/>
            <a:ext cx="12192000" cy="4635730"/>
          </a:xfrm>
        </p:spPr>
        <p:txBody>
          <a:bodyPr>
            <a:normAutofit/>
          </a:bodyPr>
          <a:lstStyle/>
          <a:p>
            <a:pPr marL="0" indent="0">
              <a:buNone/>
            </a:pPr>
            <a:r>
              <a:rPr lang="tr-TR" sz="2400" dirty="0"/>
              <a:t>Dengeli ve düzenli uyku, vücudun dinlenmesini ve beynin bir gün önce aldığı bilgiyi işlemesini sağlar. Düzenli bir uyku için uyku rutini oluşturmak etkili olacaktır. Hafif bir müzik dinlemek, kitap okumak ya da nefes egzersizleri yapmak gibi.</a:t>
            </a:r>
          </a:p>
          <a:p>
            <a:pPr marL="0" indent="0">
              <a:buNone/>
            </a:pPr>
            <a:r>
              <a:rPr lang="tr-TR" sz="2400" dirty="0"/>
              <a:t> Çocuk uyku sırasında büyümektedir. Çocuk ne kadar küçükse, büyüme o kadar hızlı, uyku ihtiyacı da o kadar fazladır. </a:t>
            </a:r>
          </a:p>
          <a:p>
            <a:pPr marL="0" indent="0">
              <a:buNone/>
            </a:pPr>
            <a:r>
              <a:rPr lang="tr-TR" sz="2400" dirty="0"/>
              <a:t>6-12 yaş arası çocukların ortalama 10-11 saat uyumaları gerekmektedir.</a:t>
            </a:r>
          </a:p>
          <a:p>
            <a:pPr marL="0" indent="0">
              <a:buNone/>
            </a:pPr>
            <a:r>
              <a:rPr lang="tr-TR" sz="2400" dirty="0"/>
              <a:t> </a:t>
            </a:r>
          </a:p>
        </p:txBody>
      </p:sp>
      <p:pic>
        <p:nvPicPr>
          <p:cNvPr id="5" name="Resim 4">
            <a:extLst>
              <a:ext uri="{FF2B5EF4-FFF2-40B4-BE49-F238E27FC236}">
                <a16:creationId xmlns:a16="http://schemas.microsoft.com/office/drawing/2014/main" id="{44971C5C-88C8-4A38-AFC4-BAA785F42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561" y="4881716"/>
            <a:ext cx="6475956" cy="1976284"/>
          </a:xfrm>
          <a:prstGeom prst="rect">
            <a:avLst/>
          </a:prstGeom>
        </p:spPr>
      </p:pic>
    </p:spTree>
    <p:extLst>
      <p:ext uri="{BB962C8B-B14F-4D97-AF65-F5344CB8AC3E}">
        <p14:creationId xmlns:p14="http://schemas.microsoft.com/office/powerpoint/2010/main" val="156492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Uyku Düzeni</a:t>
            </a:r>
            <a:endParaRPr lang="tr-TR" dirty="0"/>
          </a:p>
        </p:txBody>
      </p:sp>
      <p:sp>
        <p:nvSpPr>
          <p:cNvPr id="3" name="İçerik Yer Tutucusu 2"/>
          <p:cNvSpPr>
            <a:spLocks noGrp="1"/>
          </p:cNvSpPr>
          <p:nvPr>
            <p:ph idx="1"/>
          </p:nvPr>
        </p:nvSpPr>
        <p:spPr>
          <a:xfrm>
            <a:off x="0" y="2383452"/>
            <a:ext cx="12192000" cy="4398134"/>
          </a:xfrm>
        </p:spPr>
        <p:txBody>
          <a:bodyPr>
            <a:normAutofit/>
          </a:bodyPr>
          <a:lstStyle/>
          <a:p>
            <a:pPr marL="0" indent="0">
              <a:buNone/>
            </a:pPr>
            <a:r>
              <a:rPr lang="tr-TR" sz="2400" dirty="0"/>
              <a:t>Çocukların uyuma zamanı mutlaka gece 22.00’den önce olmalıdır.</a:t>
            </a:r>
          </a:p>
          <a:p>
            <a:pPr marL="0" indent="0">
              <a:buNone/>
            </a:pPr>
            <a:r>
              <a:rPr lang="tr-TR" sz="2400" dirty="0"/>
              <a:t> Çocuklarda uykunun sağlıklı olabilmesi için çocukların, karanlık, sessiz,  makul ısı(20 -22 °C) ve rutubette(%40-60) ebeveynden ayrı yatmaları önerilir.</a:t>
            </a:r>
          </a:p>
          <a:p>
            <a:pPr marL="0" indent="0">
              <a:buNone/>
            </a:pPr>
            <a:r>
              <a:rPr lang="tr-TR" sz="2400" dirty="0"/>
              <a:t>Televizyon, bilgisayar, telefon ve tabletlerden gelen mavi ışık,  uykuyu geciktirir. Uyku saatinden en az 2 saat önce teknolojik cihaz kullanımı sonlandırılmalıdır. Yatak odasında elektronik aletlerin olmaması, uyku kalitesini artıracaktır.</a:t>
            </a:r>
          </a:p>
        </p:txBody>
      </p:sp>
      <p:pic>
        <p:nvPicPr>
          <p:cNvPr id="4" name="Resim 3">
            <a:extLst>
              <a:ext uri="{FF2B5EF4-FFF2-40B4-BE49-F238E27FC236}">
                <a16:creationId xmlns:a16="http://schemas.microsoft.com/office/drawing/2014/main" id="{CA4E1604-2A7A-4AFD-89DB-0EA3A6DF9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986" y="4729831"/>
            <a:ext cx="6212910" cy="2051755"/>
          </a:xfrm>
          <a:prstGeom prst="rect">
            <a:avLst/>
          </a:prstGeom>
        </p:spPr>
      </p:pic>
    </p:spTree>
    <p:extLst>
      <p:ext uri="{BB962C8B-B14F-4D97-AF65-F5344CB8AC3E}">
        <p14:creationId xmlns:p14="http://schemas.microsoft.com/office/powerpoint/2010/main" val="418287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  Uyku Düzeni</a:t>
            </a:r>
            <a:endParaRPr lang="tr-TR" dirty="0"/>
          </a:p>
        </p:txBody>
      </p:sp>
      <p:sp>
        <p:nvSpPr>
          <p:cNvPr id="3" name="İçerik Yer Tutucusu 2"/>
          <p:cNvSpPr>
            <a:spLocks noGrp="1"/>
          </p:cNvSpPr>
          <p:nvPr>
            <p:ph idx="1"/>
          </p:nvPr>
        </p:nvSpPr>
        <p:spPr/>
        <p:txBody>
          <a:bodyPr>
            <a:normAutofit/>
          </a:bodyPr>
          <a:lstStyle/>
          <a:p>
            <a:pPr marL="0" indent="0">
              <a:buNone/>
            </a:pPr>
            <a:r>
              <a:rPr lang="tr-TR" sz="2400" dirty="0"/>
              <a:t>       Dengeli ve düzenli uyuyan çocuklar;</a:t>
            </a:r>
          </a:p>
          <a:p>
            <a:r>
              <a:rPr lang="tr-TR" sz="2400" dirty="0"/>
              <a:t>İyi bir dikkate sahip olur ve motor beceri gerektiren görevleri doğru bir şekilde yerine getirir.</a:t>
            </a:r>
          </a:p>
          <a:p>
            <a:r>
              <a:rPr lang="tr-TR" sz="2400" dirty="0"/>
              <a:t>Obeziteye yakalanma oranları daha düşüktür.</a:t>
            </a:r>
          </a:p>
          <a:p>
            <a:r>
              <a:rPr lang="tr-TR" sz="2400" dirty="0"/>
              <a:t>Daha sağlıklı bir kalbe sahip olurlar.</a:t>
            </a:r>
          </a:p>
          <a:p>
            <a:r>
              <a:rPr lang="tr-TR" sz="2400" dirty="0"/>
              <a:t>Daha güçlü bir bağışıklık sistemine sahip olarak olası hastalıklara karşı daha dirençlidirler.</a:t>
            </a:r>
          </a:p>
        </p:txBody>
      </p:sp>
      <p:pic>
        <p:nvPicPr>
          <p:cNvPr id="4" name="Resim 3">
            <a:extLst>
              <a:ext uri="{FF2B5EF4-FFF2-40B4-BE49-F238E27FC236}">
                <a16:creationId xmlns:a16="http://schemas.microsoft.com/office/drawing/2014/main" id="{7A18EC3F-BA72-4DE8-95B2-CBA81DF3F4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2722" y="4954449"/>
            <a:ext cx="2358371" cy="1652717"/>
          </a:xfrm>
          <a:prstGeom prst="rect">
            <a:avLst/>
          </a:prstGeom>
        </p:spPr>
      </p:pic>
    </p:spTree>
    <p:extLst>
      <p:ext uri="{BB962C8B-B14F-4D97-AF65-F5344CB8AC3E}">
        <p14:creationId xmlns:p14="http://schemas.microsoft.com/office/powerpoint/2010/main" val="2607064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Hedef Belirleme</a:t>
            </a:r>
          </a:p>
        </p:txBody>
      </p:sp>
      <p:sp>
        <p:nvSpPr>
          <p:cNvPr id="5" name="İçerik Yer Tutucusu 4"/>
          <p:cNvSpPr>
            <a:spLocks noGrp="1"/>
          </p:cNvSpPr>
          <p:nvPr>
            <p:ph idx="1"/>
          </p:nvPr>
        </p:nvSpPr>
        <p:spPr/>
        <p:txBody>
          <a:bodyPr/>
          <a:lstStyle/>
          <a:p>
            <a:endParaRPr lang="tr-TR" dirty="0"/>
          </a:p>
          <a:p>
            <a:pPr marL="0" indent="0">
              <a:buNone/>
            </a:pPr>
            <a:endParaRPr lang="tr-TR" dirty="0"/>
          </a:p>
          <a:p>
            <a:pPr marL="0" indent="0">
              <a:buNone/>
            </a:pPr>
            <a:endParaRPr lang="tr-TR" dirty="0"/>
          </a:p>
          <a:p>
            <a:r>
              <a:rPr lang="tr-TR" sz="2400" dirty="0"/>
              <a:t>Hedefler öğrencinin doğru yoldan </a:t>
            </a:r>
          </a:p>
          <a:p>
            <a:pPr marL="0" indent="0">
              <a:buNone/>
            </a:pPr>
            <a:r>
              <a:rPr lang="tr-TR" sz="2400" dirty="0"/>
              <a:t>  ayrılmamasını ve başarıya ulaşmasını </a:t>
            </a:r>
          </a:p>
          <a:p>
            <a:pPr marL="0" indent="0">
              <a:buNone/>
            </a:pPr>
            <a:r>
              <a:rPr lang="tr-TR" sz="2400" dirty="0"/>
              <a:t>  sağlar.</a:t>
            </a:r>
          </a:p>
          <a:p>
            <a:pPr marL="0" indent="0">
              <a:buNone/>
            </a:pPr>
            <a:endParaRPr lang="tr-TR" sz="24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582695"/>
            <a:ext cx="6715125" cy="3552825"/>
          </a:xfrm>
          <a:prstGeom prst="rect">
            <a:avLst/>
          </a:prstGeom>
        </p:spPr>
      </p:pic>
    </p:spTree>
    <p:extLst>
      <p:ext uri="{BB962C8B-B14F-4D97-AF65-F5344CB8AC3E}">
        <p14:creationId xmlns:p14="http://schemas.microsoft.com/office/powerpoint/2010/main" val="396930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Hedef Belirleme</a:t>
            </a:r>
          </a:p>
        </p:txBody>
      </p:sp>
      <p:sp>
        <p:nvSpPr>
          <p:cNvPr id="5" name="İçerik Yer Tutucusu 4"/>
          <p:cNvSpPr>
            <a:spLocks noGrp="1"/>
          </p:cNvSpPr>
          <p:nvPr>
            <p:ph idx="1"/>
          </p:nvPr>
        </p:nvSpPr>
        <p:spPr/>
        <p:txBody>
          <a:bodyPr/>
          <a:lstStyle/>
          <a:p>
            <a:endParaRPr lang="tr-TR" dirty="0"/>
          </a:p>
          <a:p>
            <a:endParaRPr lang="tr-TR" dirty="0"/>
          </a:p>
          <a:p>
            <a:endParaRPr lang="tr-TR" dirty="0"/>
          </a:p>
          <a:p>
            <a:r>
              <a:rPr lang="tr-TR" dirty="0"/>
              <a:t>Hedeflere varma konusunda </a:t>
            </a:r>
          </a:p>
          <a:p>
            <a:pPr marL="0" indent="0">
              <a:buNone/>
            </a:pPr>
            <a:r>
              <a:rPr lang="tr-TR" dirty="0"/>
              <a:t>  bir öğrenci zorlu yollardan da </a:t>
            </a:r>
          </a:p>
          <a:p>
            <a:pPr marL="0" indent="0">
              <a:buNone/>
            </a:pPr>
            <a:r>
              <a:rPr lang="tr-TR" dirty="0"/>
              <a:t>  geçse başarıya ulaşacaktır.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429" y="2565707"/>
            <a:ext cx="4147711" cy="4403312"/>
          </a:xfrm>
          <a:prstGeom prst="rect">
            <a:avLst/>
          </a:prstGeom>
        </p:spPr>
      </p:pic>
    </p:spTree>
    <p:extLst>
      <p:ext uri="{BB962C8B-B14F-4D97-AF65-F5344CB8AC3E}">
        <p14:creationId xmlns:p14="http://schemas.microsoft.com/office/powerpoint/2010/main" val="857214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Hedef Belirleme</a:t>
            </a:r>
          </a:p>
        </p:txBody>
      </p:sp>
      <p:sp>
        <p:nvSpPr>
          <p:cNvPr id="4" name="İçerik Yer Tutucusu 3"/>
          <p:cNvSpPr>
            <a:spLocks noGrp="1"/>
          </p:cNvSpPr>
          <p:nvPr>
            <p:ph idx="1"/>
          </p:nvPr>
        </p:nvSpPr>
        <p:spPr/>
        <p:txBody>
          <a:bodyPr/>
          <a:lstStyle/>
          <a:p>
            <a:r>
              <a:rPr lang="tr-TR" dirty="0"/>
              <a:t>Hedef;  kişinin kendisi için belirlediği somut, net, ulaşılabilir amaçlardır.</a:t>
            </a:r>
          </a:p>
          <a:p>
            <a:r>
              <a:rPr lang="tr-TR" dirty="0"/>
              <a:t>Hedef belirlemek önemlidir, çünkü hedefler kişinin başarı oranını artırmaktadır.</a:t>
            </a:r>
          </a:p>
          <a:p>
            <a:r>
              <a:rPr lang="tr-TR" dirty="0"/>
              <a:t>Hedefler kişinin ilgi ve yetenekleriyle uyumlu olmalıdır, kişinin gerçekten ne istediğini yansıtmalıdır. Gerçekçi, net, somut olmalıdır. </a:t>
            </a:r>
          </a:p>
          <a:p>
            <a:r>
              <a:rPr lang="tr-TR" dirty="0"/>
              <a:t>Hedeflere ulaşabilmek için tam olarak ne istediğimize karar vermeliyiz. Hedefleri olumlu dille ve yazılı ifade edip, görünür hale getirmeliyiz. </a:t>
            </a:r>
          </a:p>
          <a:p>
            <a:r>
              <a:rPr lang="tr-TR" dirty="0"/>
              <a:t>Hedefler kişiye özeldir, o yüzden kişi kendini iyi tanımalı ve ne istediğini bilmelidir. Hedefler gerçekleşmediğinde nedenini bulup, tekrar denemekten yılmamalı ve kişi motivasyonu düşürmemeli.</a:t>
            </a:r>
          </a:p>
        </p:txBody>
      </p:sp>
    </p:spTree>
    <p:extLst>
      <p:ext uri="{BB962C8B-B14F-4D97-AF65-F5344CB8AC3E}">
        <p14:creationId xmlns:p14="http://schemas.microsoft.com/office/powerpoint/2010/main" val="99516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Motivasyon</a:t>
            </a:r>
          </a:p>
        </p:txBody>
      </p:sp>
      <p:sp>
        <p:nvSpPr>
          <p:cNvPr id="5" name="İçerik Yer Tutucusu 4"/>
          <p:cNvSpPr>
            <a:spLocks noGrp="1"/>
          </p:cNvSpPr>
          <p:nvPr>
            <p:ph idx="1"/>
          </p:nvPr>
        </p:nvSpPr>
        <p:spPr>
          <a:xfrm>
            <a:off x="0" y="1423851"/>
            <a:ext cx="7757652" cy="5434149"/>
          </a:xfrm>
        </p:spPr>
        <p:txBody>
          <a:bodyPr/>
          <a:lstStyle/>
          <a:p>
            <a:endParaRPr lang="tr-TR" dirty="0"/>
          </a:p>
          <a:p>
            <a:pPr marL="0" indent="0">
              <a:buNone/>
            </a:pPr>
            <a:endParaRPr lang="tr-TR" dirty="0"/>
          </a:p>
          <a:p>
            <a:r>
              <a:rPr lang="tr-TR" sz="2400" dirty="0"/>
              <a:t>Hedeflere ulaşmak zorlu bir yoldur.</a:t>
            </a:r>
          </a:p>
          <a:p>
            <a:r>
              <a:rPr lang="tr-TR" sz="2400" dirty="0"/>
              <a:t>Bu zorlu yolda öğrencinin hedeflerine </a:t>
            </a:r>
          </a:p>
          <a:p>
            <a:pPr marL="0" indent="0">
              <a:buNone/>
            </a:pPr>
            <a:r>
              <a:rPr lang="tr-TR" sz="2400" dirty="0"/>
              <a:t>   ulaşmasını motivasyon sağlar.</a:t>
            </a:r>
          </a:p>
          <a:p>
            <a:r>
              <a:rPr lang="tr-TR" sz="2400" dirty="0"/>
              <a:t>Motivasyonu yüksek öğrenci kendini güvende hisseder.</a:t>
            </a:r>
          </a:p>
          <a:p>
            <a:r>
              <a:rPr lang="tr-TR" sz="2400" dirty="0"/>
              <a:t>Öğrencinin performansını ve başarısını artırır.</a:t>
            </a:r>
          </a:p>
          <a:p>
            <a:r>
              <a:rPr lang="tr-TR" sz="2400" dirty="0"/>
              <a:t>Öğrencinin algı ve düşünce yapısında odaklanmasını sağlar.</a:t>
            </a:r>
          </a:p>
          <a:p>
            <a:endParaRPr lang="tr-TR" sz="2400" dirty="0"/>
          </a:p>
          <a:p>
            <a:endParaRPr lang="tr-TR" sz="2400" dirty="0"/>
          </a:p>
          <a:p>
            <a:endParaRPr lang="tr-TR" sz="2400" dirty="0"/>
          </a:p>
          <a:p>
            <a:endParaRPr lang="tr-TR" sz="2400" dirty="0"/>
          </a:p>
          <a:p>
            <a:pPr marL="0" indent="0">
              <a:buNone/>
            </a:pPr>
            <a:endParaRPr lang="tr-TR" dirty="0"/>
          </a:p>
          <a:p>
            <a:endParaRPr lang="tr-TR" dirty="0"/>
          </a:p>
        </p:txBody>
      </p:sp>
      <p:pic>
        <p:nvPicPr>
          <p:cNvPr id="7" name="Resim 6">
            <a:extLst>
              <a:ext uri="{FF2B5EF4-FFF2-40B4-BE49-F238E27FC236}">
                <a16:creationId xmlns:a16="http://schemas.microsoft.com/office/drawing/2014/main" id="{555E6560-5141-4EDA-BB74-AE0BF9667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413" y="2607995"/>
            <a:ext cx="4537587" cy="3065859"/>
          </a:xfrm>
          <a:prstGeom prst="rect">
            <a:avLst/>
          </a:prstGeom>
        </p:spPr>
      </p:pic>
    </p:spTree>
    <p:extLst>
      <p:ext uri="{BB962C8B-B14F-4D97-AF65-F5344CB8AC3E}">
        <p14:creationId xmlns:p14="http://schemas.microsoft.com/office/powerpoint/2010/main" val="1639277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Motivasyon</a:t>
            </a:r>
          </a:p>
        </p:txBody>
      </p:sp>
      <p:sp>
        <p:nvSpPr>
          <p:cNvPr id="5" name="İçerik Yer Tutucusu 4"/>
          <p:cNvSpPr>
            <a:spLocks noGrp="1"/>
          </p:cNvSpPr>
          <p:nvPr>
            <p:ph idx="1"/>
          </p:nvPr>
        </p:nvSpPr>
        <p:spPr>
          <a:xfrm>
            <a:off x="-1" y="1423851"/>
            <a:ext cx="9365227" cy="5139181"/>
          </a:xfrm>
        </p:spPr>
        <p:txBody>
          <a:bodyPr>
            <a:noAutofit/>
          </a:bodyPr>
          <a:lstStyle/>
          <a:p>
            <a:endParaRPr lang="tr-TR" sz="1800" dirty="0"/>
          </a:p>
          <a:p>
            <a:pPr marL="0" indent="0">
              <a:buNone/>
            </a:pPr>
            <a:endParaRPr lang="tr-TR" sz="1800" dirty="0"/>
          </a:p>
          <a:p>
            <a:r>
              <a:rPr lang="tr-TR" sz="1800" dirty="0"/>
              <a:t>Motivasyon, bireyi harekete geçiren inanç, arzu, ihtiyaç ve korkularıdır.</a:t>
            </a:r>
          </a:p>
          <a:p>
            <a:r>
              <a:rPr lang="tr-TR" sz="1800" dirty="0"/>
              <a:t>Başarıyı olumlu yönde etkileyen motivasyon, öğrenmenin tetikçisidir.</a:t>
            </a:r>
          </a:p>
          <a:p>
            <a:r>
              <a:rPr lang="tr-TR" sz="1800" dirty="0"/>
              <a:t>Motivasyona sahip öğrencilerde derse hazır gelme, soru sorma, tartışmalara katılma, konu üzerinde odaklanma, güçlüklerden yılmama, ısrarlı ve kararlı olma gibi davranışlar gözlenir.</a:t>
            </a:r>
          </a:p>
          <a:p>
            <a:r>
              <a:rPr lang="tr-TR" sz="1800" dirty="0"/>
              <a:t>Hedeflerin belirlenmesinde her anne-baba çocuğunun özelliklerini iyi bilmeli ve ders ortamı hazırlarken de buna göre bir ortam hazırlamalıdır.</a:t>
            </a:r>
          </a:p>
          <a:p>
            <a:r>
              <a:rPr lang="tr-TR" sz="1800" dirty="0"/>
              <a:t>Evde çocuğun zihinsel ve ahlaki gelişimine uygun kitaplarla dolu bir kitaplığın bulunması faydalı olacaktır.</a:t>
            </a:r>
          </a:p>
          <a:p>
            <a:r>
              <a:rPr lang="tr-TR" sz="1800" dirty="0"/>
              <a:t>Sağlıklı bir uyku ve beslenme düzeni motivasyona olumlu katkıda bulunacaktır.</a:t>
            </a:r>
          </a:p>
          <a:p>
            <a:r>
              <a:rPr lang="tr-TR" sz="1800" dirty="0"/>
              <a:t>Kendisini duygusal anlamda güvende hisseden çocuk öğrenmeye daha çok motive olacaktır. İyi bir dinleyici olmak çocuğun kendisini güvende hissetmesini sağlayacaktır.</a:t>
            </a:r>
          </a:p>
          <a:p>
            <a:r>
              <a:rPr lang="tr-TR" sz="1800" dirty="0"/>
              <a:t>Aile içi sağlıklı bir iletişim ve huzurun varlığı öğrenmeye karşı olumlu anlamda destek sağlayacaktır.</a:t>
            </a:r>
          </a:p>
          <a:p>
            <a:r>
              <a:rPr lang="tr-TR" sz="1800" dirty="0"/>
              <a:t>Ulaşılabilir hedef ve amaçlar edinmesini ve cesaretlendirilmesi önemlidir.</a:t>
            </a:r>
          </a:p>
          <a:p>
            <a:endParaRPr lang="tr-TR" sz="1800" dirty="0"/>
          </a:p>
          <a:p>
            <a:endParaRPr lang="tr-TR" sz="1800" dirty="0"/>
          </a:p>
          <a:p>
            <a:endParaRPr lang="tr-TR" sz="1800" dirty="0"/>
          </a:p>
          <a:p>
            <a:endParaRPr lang="tr-TR" sz="1800" dirty="0"/>
          </a:p>
          <a:p>
            <a:endParaRPr lang="tr-TR" sz="1800" dirty="0"/>
          </a:p>
          <a:p>
            <a:pPr marL="0" indent="0">
              <a:buNone/>
            </a:pPr>
            <a:endParaRPr lang="tr-TR" sz="1800" dirty="0"/>
          </a:p>
          <a:p>
            <a:endParaRPr lang="tr-TR" sz="1800" dirty="0"/>
          </a:p>
        </p:txBody>
      </p:sp>
      <p:pic>
        <p:nvPicPr>
          <p:cNvPr id="8" name="Resim 7">
            <a:extLst>
              <a:ext uri="{FF2B5EF4-FFF2-40B4-BE49-F238E27FC236}">
                <a16:creationId xmlns:a16="http://schemas.microsoft.com/office/drawing/2014/main" id="{08D58E29-AAD7-48CB-9C0B-B67910F71C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5226" y="2537008"/>
            <a:ext cx="2826774" cy="2116454"/>
          </a:xfrm>
          <a:prstGeom prst="rect">
            <a:avLst/>
          </a:prstGeom>
        </p:spPr>
      </p:pic>
    </p:spTree>
    <p:extLst>
      <p:ext uri="{BB962C8B-B14F-4D97-AF65-F5344CB8AC3E}">
        <p14:creationId xmlns:p14="http://schemas.microsoft.com/office/powerpoint/2010/main" val="1739027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AC56CF5C-2EC0-4484-BA19-78476A56D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875" y="2883934"/>
            <a:ext cx="2143125" cy="2143125"/>
          </a:xfrm>
          <a:prstGeom prst="rect">
            <a:avLst/>
          </a:prstGeom>
        </p:spPr>
      </p:pic>
      <p:sp>
        <p:nvSpPr>
          <p:cNvPr id="2" name="1 Başlık"/>
          <p:cNvSpPr>
            <a:spLocks noGrp="1"/>
          </p:cNvSpPr>
          <p:nvPr>
            <p:ph type="title"/>
          </p:nvPr>
        </p:nvSpPr>
        <p:spPr>
          <a:xfrm>
            <a:off x="0" y="1423851"/>
            <a:ext cx="10515600" cy="906917"/>
          </a:xfrm>
        </p:spPr>
        <p:txBody>
          <a:bodyPr>
            <a:normAutofit/>
          </a:bodyPr>
          <a:lstStyle/>
          <a:p>
            <a:r>
              <a:rPr lang="tr-TR" sz="3600" b="1" dirty="0">
                <a:solidFill>
                  <a:srgbClr val="FF0000"/>
                </a:solidFill>
              </a:rPr>
              <a:t>Ders Çalışırken Doğru Bilinen Yanlışlar</a:t>
            </a:r>
          </a:p>
        </p:txBody>
      </p:sp>
      <p:sp>
        <p:nvSpPr>
          <p:cNvPr id="4" name="İçerik Yer Tutucusu 3"/>
          <p:cNvSpPr>
            <a:spLocks noGrp="1"/>
          </p:cNvSpPr>
          <p:nvPr>
            <p:ph idx="1"/>
          </p:nvPr>
        </p:nvSpPr>
        <p:spPr>
          <a:xfrm>
            <a:off x="0" y="2459866"/>
            <a:ext cx="10648335" cy="4398134"/>
          </a:xfrm>
        </p:spPr>
        <p:txBody>
          <a:bodyPr>
            <a:normAutofit/>
          </a:bodyPr>
          <a:lstStyle/>
          <a:p>
            <a:pPr marL="0" indent="0">
              <a:buNone/>
            </a:pPr>
            <a:r>
              <a:rPr lang="tr-TR" sz="1800" b="1" dirty="0"/>
              <a:t>Okulda Başarılı Olmanın Yolları</a:t>
            </a:r>
          </a:p>
          <a:p>
            <a:pPr marL="12700">
              <a:lnSpc>
                <a:spcPct val="100000"/>
              </a:lnSpc>
              <a:spcBef>
                <a:spcPts val="335"/>
              </a:spcBef>
              <a:tabLst>
                <a:tab pos="304165" algn="l"/>
              </a:tabLst>
            </a:pPr>
            <a:r>
              <a:rPr lang="tr-TR" sz="1800" dirty="0"/>
              <a:t>Dersi derste anlaman çok önemli. Çünkü;</a:t>
            </a:r>
          </a:p>
          <a:p>
            <a:pPr marL="0" indent="0">
              <a:lnSpc>
                <a:spcPct val="100000"/>
              </a:lnSpc>
              <a:spcBef>
                <a:spcPts val="335"/>
              </a:spcBef>
              <a:buNone/>
              <a:tabLst>
                <a:tab pos="304165" algn="l"/>
              </a:tabLst>
            </a:pPr>
            <a:r>
              <a:rPr lang="tr-TR" sz="1800" dirty="0"/>
              <a:t>Eğer ders esnasında tüm dikkatini derse  verirsen ve konuyu o anda anlarsan sınav  vakti geldiğinde birikmiş konulara yeniden  çalışmak zorunda kalmazsın. Yani,  dersi derste anlamak en zahmetsiz ve en  etkili yöntemdir. Çok ders çalışmayı  sevmiyorsan en güzeli ders esnasında  öğretmenin anlattıklarına konsantre  olmaktır.</a:t>
            </a:r>
          </a:p>
          <a:p>
            <a:pPr marL="12700">
              <a:lnSpc>
                <a:spcPct val="100000"/>
              </a:lnSpc>
              <a:spcBef>
                <a:spcPts val="335"/>
              </a:spcBef>
              <a:tabLst>
                <a:tab pos="304165" algn="l"/>
              </a:tabLst>
            </a:pPr>
            <a:r>
              <a:rPr lang="tr-TR" sz="1800" dirty="0"/>
              <a:t>Derste anlamadığın veya kafanı kurcalayan  bölümler olabilir. Bunları mutlaka öğretmenine  sor. </a:t>
            </a:r>
          </a:p>
          <a:p>
            <a:pPr marL="12700">
              <a:lnSpc>
                <a:spcPct val="100000"/>
              </a:lnSpc>
              <a:spcBef>
                <a:spcPts val="335"/>
              </a:spcBef>
              <a:tabLst>
                <a:tab pos="304165" algn="l"/>
              </a:tabLst>
            </a:pPr>
            <a:r>
              <a:rPr lang="tr-TR" sz="1800" dirty="0"/>
              <a:t>Okulda öğrendiklerinin kalıcılığını sağlamak için  mutlaka günlük tekrar yapmalısın.</a:t>
            </a:r>
          </a:p>
          <a:p>
            <a:pPr marL="53975" marR="5080" indent="-41910">
              <a:lnSpc>
                <a:spcPct val="115900"/>
              </a:lnSpc>
              <a:spcBef>
                <a:spcPts val="100"/>
              </a:spcBef>
            </a:pPr>
            <a:r>
              <a:rPr lang="tr-TR" sz="1800" dirty="0"/>
              <a:t>Fizyolojik olarak okula hazır olman gerekir. Bu  yüzden yeterli uyku ve dengeli beslenmek şart. </a:t>
            </a:r>
          </a:p>
          <a:p>
            <a:pPr marL="53975" marR="5080" indent="-41910">
              <a:lnSpc>
                <a:spcPct val="115900"/>
              </a:lnSpc>
              <a:spcBef>
                <a:spcPts val="100"/>
              </a:spcBef>
            </a:pPr>
            <a:r>
              <a:rPr lang="tr-TR" sz="1800" dirty="0"/>
              <a:t>Teneffüslerde iyi dinlenmeye çalışın. İyi  dinlenirseniz öğreneceğiniz bilgileri zihninize kaydetmeniz daha verimli bir biçimde  gerçekleşecektir.</a:t>
            </a:r>
          </a:p>
          <a:p>
            <a:pPr marL="12700" marR="5080" indent="81280">
              <a:lnSpc>
                <a:spcPct val="117400"/>
              </a:lnSpc>
              <a:spcBef>
                <a:spcPts val="95"/>
              </a:spcBef>
            </a:pPr>
            <a:r>
              <a:rPr lang="tr-TR" sz="1800" dirty="0"/>
              <a:t>Etkili öğrenmeyi gerçekleştirebilmek için kendi  öğrenme tarzınızı tespit edin ve o tarzı kullanarak çalışın. Bunun yanında mutlaka  detaylı bir çalışma programı yapın. Gerekirse  rehberlik servisinden veya bir uzmandan (bir  öğretmen de olabilir) program hazırlama için  yardım isteyin.</a:t>
            </a:r>
          </a:p>
          <a:p>
            <a:pPr marL="0" indent="0">
              <a:buNone/>
            </a:pPr>
            <a:endParaRPr lang="tr-TR" sz="1800" b="1" dirty="0"/>
          </a:p>
          <a:p>
            <a:pPr marL="0" indent="0">
              <a:buNone/>
            </a:pPr>
            <a:endParaRPr lang="tr-TR" sz="1800" b="1" dirty="0"/>
          </a:p>
        </p:txBody>
      </p:sp>
    </p:spTree>
    <p:extLst>
      <p:ext uri="{BB962C8B-B14F-4D97-AF65-F5344CB8AC3E}">
        <p14:creationId xmlns:p14="http://schemas.microsoft.com/office/powerpoint/2010/main" val="204466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Zaman yönetimi hakkında…</a:t>
            </a:r>
          </a:p>
        </p:txBody>
      </p:sp>
      <p:sp>
        <p:nvSpPr>
          <p:cNvPr id="4" name="İçerik Yer Tutucusu 3"/>
          <p:cNvSpPr>
            <a:spLocks noGrp="1"/>
          </p:cNvSpPr>
          <p:nvPr>
            <p:ph idx="1"/>
          </p:nvPr>
        </p:nvSpPr>
        <p:spPr>
          <a:xfrm>
            <a:off x="386860" y="2295743"/>
            <a:ext cx="8417927" cy="4398134"/>
          </a:xfrm>
        </p:spPr>
        <p:txBody>
          <a:bodyPr>
            <a:noAutofit/>
          </a:bodyPr>
          <a:lstStyle/>
          <a:p>
            <a:pPr marL="0" indent="0" algn="just">
              <a:lnSpc>
                <a:spcPct val="160000"/>
              </a:lnSpc>
              <a:buNone/>
            </a:pPr>
            <a:r>
              <a:rPr lang="en-US" sz="1800" dirty="0"/>
              <a:t>Günümüzdeki </a:t>
            </a:r>
            <a:r>
              <a:rPr lang="en-US" sz="1800" dirty="0" err="1"/>
              <a:t>çocuklar</a:t>
            </a:r>
            <a:r>
              <a:rPr lang="en-US" sz="1800" dirty="0"/>
              <a:t> </a:t>
            </a:r>
            <a:r>
              <a:rPr lang="en-US" sz="1800" dirty="0" err="1"/>
              <a:t>randevularla</a:t>
            </a:r>
            <a:r>
              <a:rPr lang="en-US" sz="1800" dirty="0"/>
              <a:t> ve </a:t>
            </a:r>
            <a:r>
              <a:rPr lang="en-US" sz="1800" dirty="0" err="1"/>
              <a:t>sorumluluklarla</a:t>
            </a:r>
            <a:r>
              <a:rPr lang="en-US" sz="1800" dirty="0"/>
              <a:t> </a:t>
            </a:r>
            <a:r>
              <a:rPr lang="en-US" sz="1800" dirty="0" err="1"/>
              <a:t>zincirlenmiş</a:t>
            </a:r>
            <a:r>
              <a:rPr lang="en-US" sz="1800" dirty="0"/>
              <a:t> </a:t>
            </a:r>
            <a:r>
              <a:rPr lang="en-US" sz="1800" dirty="0" err="1"/>
              <a:t>şekilde</a:t>
            </a:r>
            <a:r>
              <a:rPr lang="tr-TR" sz="1800" dirty="0"/>
              <a:t> </a:t>
            </a:r>
            <a:r>
              <a:rPr lang="en-US" sz="1800" dirty="0" err="1"/>
              <a:t>yaşamaktalar</a:t>
            </a:r>
            <a:r>
              <a:rPr lang="en-US" sz="1800" dirty="0"/>
              <a:t>. </a:t>
            </a:r>
            <a:r>
              <a:rPr lang="en-US" sz="1800" dirty="0" err="1"/>
              <a:t>Öğleden</a:t>
            </a:r>
            <a:r>
              <a:rPr lang="en-US" sz="1800" dirty="0"/>
              <a:t> </a:t>
            </a:r>
            <a:r>
              <a:rPr lang="en-US" sz="1800" dirty="0" err="1"/>
              <a:t>sonra</a:t>
            </a:r>
            <a:r>
              <a:rPr lang="en-US" sz="1800" dirty="0"/>
              <a:t> </a:t>
            </a:r>
            <a:r>
              <a:rPr lang="en-US" sz="1800" dirty="0" err="1"/>
              <a:t>okul</a:t>
            </a:r>
            <a:r>
              <a:rPr lang="en-US" sz="1800" dirty="0"/>
              <a:t> </a:t>
            </a:r>
            <a:r>
              <a:rPr lang="en-US" sz="1800" dirty="0" err="1"/>
              <a:t>sonrasına</a:t>
            </a:r>
            <a:r>
              <a:rPr lang="en-US" sz="1800" dirty="0"/>
              <a:t> </a:t>
            </a:r>
            <a:r>
              <a:rPr lang="en-US" sz="1800" dirty="0" err="1"/>
              <a:t>konulan</a:t>
            </a:r>
            <a:r>
              <a:rPr lang="en-US" sz="1800" dirty="0"/>
              <a:t> </a:t>
            </a:r>
            <a:r>
              <a:rPr lang="en-US" sz="1800" dirty="0" err="1"/>
              <a:t>etüt</a:t>
            </a:r>
            <a:r>
              <a:rPr lang="en-US" sz="1800" dirty="0"/>
              <a:t> </a:t>
            </a:r>
            <a:r>
              <a:rPr lang="en-US" sz="1800" dirty="0" err="1"/>
              <a:t>saatleri</a:t>
            </a:r>
            <a:r>
              <a:rPr lang="en-US" sz="1800" dirty="0"/>
              <a:t> ve </a:t>
            </a:r>
            <a:r>
              <a:rPr lang="en-US" sz="1800" dirty="0" err="1"/>
              <a:t>haftasonu</a:t>
            </a:r>
            <a:r>
              <a:rPr lang="en-US" sz="1800" dirty="0"/>
              <a:t> </a:t>
            </a:r>
            <a:r>
              <a:rPr lang="en-US" sz="1800" dirty="0" err="1"/>
              <a:t>kursları</a:t>
            </a:r>
            <a:r>
              <a:rPr lang="en-US" sz="1800" dirty="0"/>
              <a:t> hep bir </a:t>
            </a:r>
            <a:r>
              <a:rPr lang="en-US" sz="1800" dirty="0" err="1"/>
              <a:t>açığı</a:t>
            </a:r>
            <a:r>
              <a:rPr lang="en-US" sz="1800" dirty="0"/>
              <a:t> kapatmaya </a:t>
            </a:r>
            <a:r>
              <a:rPr lang="en-US" sz="1800" dirty="0" err="1"/>
              <a:t>yönelik</a:t>
            </a:r>
            <a:r>
              <a:rPr lang="en-US" sz="1800" dirty="0"/>
              <a:t> </a:t>
            </a:r>
            <a:r>
              <a:rPr lang="en-US" sz="1800" dirty="0" err="1"/>
              <a:t>olup</a:t>
            </a:r>
            <a:r>
              <a:rPr lang="en-US" sz="1800" dirty="0"/>
              <a:t> </a:t>
            </a:r>
            <a:r>
              <a:rPr lang="en-US" sz="1800" dirty="0" err="1"/>
              <a:t>çocukların</a:t>
            </a:r>
            <a:r>
              <a:rPr lang="en-US" sz="1800" dirty="0"/>
              <a:t> </a:t>
            </a:r>
            <a:r>
              <a:rPr lang="en-US" sz="1800" dirty="0" err="1"/>
              <a:t>zamanlarını</a:t>
            </a:r>
            <a:r>
              <a:rPr lang="en-US" sz="1800" dirty="0"/>
              <a:t> </a:t>
            </a:r>
            <a:r>
              <a:rPr lang="en-US" sz="1800" dirty="0" err="1"/>
              <a:t>büyük</a:t>
            </a:r>
            <a:r>
              <a:rPr lang="en-US" sz="1800" dirty="0"/>
              <a:t> </a:t>
            </a:r>
            <a:r>
              <a:rPr lang="en-US" sz="1800" dirty="0" err="1"/>
              <a:t>ölçüde</a:t>
            </a:r>
            <a:r>
              <a:rPr lang="en-US" sz="1800" dirty="0"/>
              <a:t> kapsamaktadırlar. Her </a:t>
            </a:r>
            <a:r>
              <a:rPr lang="en-US" sz="1800" dirty="0" err="1"/>
              <a:t>çocuk</a:t>
            </a:r>
            <a:r>
              <a:rPr lang="en-US" sz="1800" dirty="0"/>
              <a:t> </a:t>
            </a:r>
            <a:r>
              <a:rPr lang="en-US" sz="1800" dirty="0" err="1"/>
              <a:t>hayalleri</a:t>
            </a:r>
            <a:r>
              <a:rPr lang="en-US" sz="1800" dirty="0"/>
              <a:t> ve </a:t>
            </a:r>
            <a:r>
              <a:rPr lang="en-US" sz="1800" dirty="0" err="1"/>
              <a:t>oyun</a:t>
            </a:r>
            <a:r>
              <a:rPr lang="en-US" sz="1800" dirty="0"/>
              <a:t> </a:t>
            </a:r>
            <a:r>
              <a:rPr lang="en-US" sz="1800" dirty="0" err="1"/>
              <a:t>için</a:t>
            </a:r>
            <a:r>
              <a:rPr lang="en-US" sz="1800" dirty="0"/>
              <a:t> </a:t>
            </a:r>
            <a:r>
              <a:rPr lang="en-US" sz="1800" dirty="0" err="1"/>
              <a:t>planlanmamış</a:t>
            </a:r>
            <a:r>
              <a:rPr lang="en-US" sz="1800" dirty="0"/>
              <a:t> </a:t>
            </a:r>
            <a:r>
              <a:rPr lang="en-US" sz="1800" dirty="0" err="1"/>
              <a:t>zamana</a:t>
            </a:r>
            <a:r>
              <a:rPr lang="en-US" sz="1800" dirty="0"/>
              <a:t> </a:t>
            </a:r>
            <a:r>
              <a:rPr lang="en-US" sz="1800" dirty="0" err="1"/>
              <a:t>ihtiyaç</a:t>
            </a:r>
            <a:r>
              <a:rPr lang="en-US" sz="1800" dirty="0"/>
              <a:t> </a:t>
            </a:r>
            <a:r>
              <a:rPr lang="en-US" sz="1800" dirty="0" err="1"/>
              <a:t>duyar</a:t>
            </a:r>
            <a:r>
              <a:rPr lang="en-US" sz="1800" dirty="0"/>
              <a:t>.</a:t>
            </a:r>
            <a:r>
              <a:rPr lang="tr-TR" sz="1800" dirty="0"/>
              <a:t> </a:t>
            </a:r>
            <a:r>
              <a:rPr lang="en-US" sz="1800" dirty="0" err="1"/>
              <a:t>Yetişkinlerde</a:t>
            </a:r>
            <a:r>
              <a:rPr lang="en-US" sz="1800" dirty="0"/>
              <a:t> </a:t>
            </a:r>
            <a:r>
              <a:rPr lang="en-US" sz="1800" dirty="0" err="1"/>
              <a:t>olduğu</a:t>
            </a:r>
            <a:r>
              <a:rPr lang="en-US" sz="1800" dirty="0"/>
              <a:t> </a:t>
            </a:r>
            <a:r>
              <a:rPr lang="en-US" sz="1800" dirty="0" err="1"/>
              <a:t>gibi</a:t>
            </a:r>
            <a:r>
              <a:rPr lang="en-US" sz="1800" dirty="0"/>
              <a:t> </a:t>
            </a:r>
            <a:r>
              <a:rPr lang="en-US" sz="1800" dirty="0" err="1"/>
              <a:t>çocuklarda</a:t>
            </a:r>
            <a:r>
              <a:rPr lang="en-US" sz="1800" dirty="0"/>
              <a:t> da </a:t>
            </a:r>
            <a:r>
              <a:rPr lang="en-US" sz="1800" dirty="0" err="1"/>
              <a:t>önceliklerin</a:t>
            </a:r>
            <a:r>
              <a:rPr lang="en-US" sz="1800" dirty="0"/>
              <a:t> </a:t>
            </a:r>
            <a:r>
              <a:rPr lang="en-US" sz="1800" dirty="0" err="1"/>
              <a:t>nerede</a:t>
            </a:r>
            <a:r>
              <a:rPr lang="en-US" sz="1800" dirty="0"/>
              <a:t> </a:t>
            </a:r>
            <a:r>
              <a:rPr lang="en-US" sz="1800" dirty="0" err="1"/>
              <a:t>olduğunu</a:t>
            </a:r>
            <a:r>
              <a:rPr lang="en-US" sz="1800" dirty="0"/>
              <a:t> </a:t>
            </a:r>
            <a:r>
              <a:rPr lang="en-US" sz="1800" dirty="0" err="1"/>
              <a:t>bulmak</a:t>
            </a:r>
            <a:r>
              <a:rPr lang="en-US" sz="1800" dirty="0"/>
              <a:t> </a:t>
            </a:r>
            <a:r>
              <a:rPr lang="en-US" sz="1800" dirty="0" err="1"/>
              <a:t>gerekir</a:t>
            </a:r>
            <a:r>
              <a:rPr lang="en-US" sz="1800" dirty="0"/>
              <a:t>.</a:t>
            </a:r>
            <a:r>
              <a:rPr lang="tr-TR" sz="1800" dirty="0"/>
              <a:t> </a:t>
            </a:r>
          </a:p>
          <a:p>
            <a:pPr marL="0" indent="0" algn="just">
              <a:lnSpc>
                <a:spcPct val="160000"/>
              </a:lnSpc>
              <a:buNone/>
            </a:pPr>
            <a:r>
              <a:rPr lang="en-US" sz="1800" dirty="0" err="1"/>
              <a:t>Çocuğun</a:t>
            </a:r>
            <a:r>
              <a:rPr lang="en-US" sz="1800" dirty="0"/>
              <a:t> </a:t>
            </a:r>
            <a:r>
              <a:rPr lang="en-US" sz="1800" dirty="0" err="1"/>
              <a:t>yanınıza</a:t>
            </a:r>
            <a:r>
              <a:rPr lang="en-US" sz="1800" dirty="0"/>
              <a:t> </a:t>
            </a:r>
            <a:r>
              <a:rPr lang="en-US" sz="1800" dirty="0" err="1"/>
              <a:t>oturun</a:t>
            </a:r>
            <a:r>
              <a:rPr lang="en-US" sz="1800" dirty="0"/>
              <a:t> ve </a:t>
            </a:r>
            <a:r>
              <a:rPr lang="en-US" sz="1800" dirty="0" err="1"/>
              <a:t>çocuğunuzun</a:t>
            </a:r>
            <a:r>
              <a:rPr lang="en-US" sz="1800" dirty="0"/>
              <a:t> </a:t>
            </a:r>
            <a:r>
              <a:rPr lang="en-US" sz="1800" dirty="0" err="1"/>
              <a:t>zamanını</a:t>
            </a:r>
            <a:r>
              <a:rPr lang="en-US" sz="1800" dirty="0"/>
              <a:t> </a:t>
            </a:r>
            <a:r>
              <a:rPr lang="en-US" sz="1800" dirty="0" err="1"/>
              <a:t>geçirdiği</a:t>
            </a:r>
            <a:r>
              <a:rPr lang="en-US" sz="1800" dirty="0"/>
              <a:t> </a:t>
            </a:r>
            <a:r>
              <a:rPr lang="en-US" sz="1800" dirty="0" err="1"/>
              <a:t>tüm</a:t>
            </a:r>
            <a:r>
              <a:rPr lang="en-US" sz="1800" dirty="0"/>
              <a:t> </a:t>
            </a:r>
            <a:r>
              <a:rPr lang="en-US" sz="1800" dirty="0" err="1"/>
              <a:t>aktiviteleri</a:t>
            </a:r>
            <a:r>
              <a:rPr lang="en-US" sz="1800" dirty="0"/>
              <a:t> alt </a:t>
            </a:r>
            <a:r>
              <a:rPr lang="en-US" sz="1800" dirty="0" err="1"/>
              <a:t>alta</a:t>
            </a:r>
            <a:r>
              <a:rPr lang="en-US" sz="1800" dirty="0"/>
              <a:t> </a:t>
            </a:r>
            <a:r>
              <a:rPr lang="en-US" sz="1800" dirty="0" err="1"/>
              <a:t>yazın</a:t>
            </a:r>
            <a:r>
              <a:rPr lang="en-US" sz="1800" dirty="0"/>
              <a:t> </a:t>
            </a:r>
            <a:r>
              <a:rPr lang="en-US" sz="1800" dirty="0" err="1"/>
              <a:t>daha</a:t>
            </a:r>
            <a:r>
              <a:rPr lang="en-US" sz="1800" dirty="0"/>
              <a:t> </a:t>
            </a:r>
            <a:r>
              <a:rPr lang="en-US" sz="1800" dirty="0" err="1"/>
              <a:t>sonra</a:t>
            </a:r>
            <a:r>
              <a:rPr lang="en-US" sz="1800" dirty="0"/>
              <a:t> </a:t>
            </a:r>
            <a:r>
              <a:rPr lang="en-US" sz="1800" dirty="0" err="1"/>
              <a:t>bunları</a:t>
            </a:r>
            <a:r>
              <a:rPr lang="en-US" sz="1800" dirty="0"/>
              <a:t> </a:t>
            </a:r>
            <a:r>
              <a:rPr lang="en-US" sz="1800" dirty="0" err="1"/>
              <a:t>önemlilik</a:t>
            </a:r>
            <a:r>
              <a:rPr lang="en-US" sz="1800" dirty="0"/>
              <a:t> </a:t>
            </a:r>
            <a:r>
              <a:rPr lang="en-US" sz="1800" dirty="0" err="1"/>
              <a:t>sırasına</a:t>
            </a:r>
            <a:r>
              <a:rPr lang="en-US" sz="1800" dirty="0"/>
              <a:t> </a:t>
            </a:r>
            <a:r>
              <a:rPr lang="en-US" sz="1800" dirty="0" err="1"/>
              <a:t>göre</a:t>
            </a:r>
            <a:r>
              <a:rPr lang="en-US" sz="1800" dirty="0"/>
              <a:t> </a:t>
            </a:r>
            <a:r>
              <a:rPr lang="en-US" sz="1800" dirty="0" err="1"/>
              <a:t>sıralayın</a:t>
            </a:r>
            <a:r>
              <a:rPr lang="en-US" sz="1800" dirty="0"/>
              <a:t>. En </a:t>
            </a:r>
            <a:r>
              <a:rPr lang="en-US" sz="1800" dirty="0" err="1"/>
              <a:t>önemlisi</a:t>
            </a:r>
            <a:r>
              <a:rPr lang="en-US" sz="1800" dirty="0"/>
              <a:t> en </a:t>
            </a:r>
            <a:r>
              <a:rPr lang="en-US" sz="1800" dirty="0" err="1"/>
              <a:t>başa</a:t>
            </a:r>
            <a:r>
              <a:rPr lang="en-US" sz="1800" dirty="0"/>
              <a:t> </a:t>
            </a:r>
            <a:r>
              <a:rPr lang="en-US" sz="1800" dirty="0" err="1"/>
              <a:t>gelir</a:t>
            </a:r>
            <a:r>
              <a:rPr lang="en-US" sz="1800" dirty="0"/>
              <a:t> ve </a:t>
            </a:r>
            <a:r>
              <a:rPr lang="en-US" sz="1800" dirty="0" err="1"/>
              <a:t>önemsizler</a:t>
            </a:r>
            <a:r>
              <a:rPr lang="en-US" sz="1800" dirty="0"/>
              <a:t> </a:t>
            </a:r>
            <a:r>
              <a:rPr lang="en-US" sz="1800" dirty="0" err="1"/>
              <a:t>daha</a:t>
            </a:r>
            <a:r>
              <a:rPr lang="en-US" sz="1800" dirty="0"/>
              <a:t> </a:t>
            </a:r>
            <a:r>
              <a:rPr lang="en-US" sz="1800" dirty="0" err="1"/>
              <a:t>sonra</a:t>
            </a:r>
            <a:r>
              <a:rPr lang="en-US" sz="1800" dirty="0"/>
              <a:t> </a:t>
            </a:r>
            <a:r>
              <a:rPr lang="en-US" sz="1800" dirty="0" err="1"/>
              <a:t>sıralanır</a:t>
            </a:r>
            <a:r>
              <a:rPr lang="en-US" sz="1800" dirty="0"/>
              <a:t>. Bu </a:t>
            </a:r>
            <a:r>
              <a:rPr lang="en-US" sz="1800" dirty="0" err="1"/>
              <a:t>sıralamada</a:t>
            </a:r>
            <a:r>
              <a:rPr lang="en-US" sz="1800" dirty="0"/>
              <a:t> </a:t>
            </a:r>
            <a:r>
              <a:rPr lang="en-US" sz="1800" dirty="0" err="1"/>
              <a:t>sadece</a:t>
            </a:r>
            <a:r>
              <a:rPr lang="en-US" sz="1800" dirty="0"/>
              <a:t> </a:t>
            </a:r>
            <a:r>
              <a:rPr lang="en-US" sz="1800" dirty="0" err="1"/>
              <a:t>sizin</a:t>
            </a:r>
            <a:r>
              <a:rPr lang="en-US" sz="1800" dirty="0"/>
              <a:t> </a:t>
            </a:r>
            <a:r>
              <a:rPr lang="en-US" sz="1800" dirty="0" err="1"/>
              <a:t>değil</a:t>
            </a:r>
            <a:r>
              <a:rPr lang="en-US" sz="1800" dirty="0"/>
              <a:t> </a:t>
            </a:r>
            <a:r>
              <a:rPr lang="en-US" sz="1800" dirty="0" err="1"/>
              <a:t>çocuğunuzun</a:t>
            </a:r>
            <a:r>
              <a:rPr lang="en-US" sz="1800" dirty="0"/>
              <a:t> da </a:t>
            </a:r>
            <a:r>
              <a:rPr lang="en-US" sz="1800" dirty="0" err="1"/>
              <a:t>bakış</a:t>
            </a:r>
            <a:r>
              <a:rPr lang="en-US" sz="1800" dirty="0"/>
              <a:t> </a:t>
            </a:r>
            <a:r>
              <a:rPr lang="en-US" sz="1800" dirty="0" err="1"/>
              <a:t>açısına</a:t>
            </a:r>
            <a:r>
              <a:rPr lang="en-US" sz="1800" dirty="0"/>
              <a:t> </a:t>
            </a:r>
            <a:r>
              <a:rPr lang="en-US" sz="1800" dirty="0" err="1"/>
              <a:t>önem</a:t>
            </a:r>
            <a:r>
              <a:rPr lang="en-US" sz="1800" dirty="0"/>
              <a:t> </a:t>
            </a:r>
            <a:r>
              <a:rPr lang="en-US" sz="1800" dirty="0" err="1"/>
              <a:t>verin</a:t>
            </a:r>
            <a:r>
              <a:rPr lang="en-US" sz="1800" dirty="0"/>
              <a:t>. </a:t>
            </a:r>
            <a:r>
              <a:rPr lang="en-US" sz="1800" dirty="0" err="1"/>
              <a:t>Neyi</a:t>
            </a:r>
            <a:r>
              <a:rPr lang="en-US" sz="1800" dirty="0"/>
              <a:t> </a:t>
            </a:r>
            <a:r>
              <a:rPr lang="en-US" sz="1800" dirty="0" err="1"/>
              <a:t>severek</a:t>
            </a:r>
            <a:r>
              <a:rPr lang="en-US" sz="1800" dirty="0"/>
              <a:t> </a:t>
            </a:r>
            <a:r>
              <a:rPr lang="en-US" sz="1800" dirty="0" err="1"/>
              <a:t>yapar</a:t>
            </a:r>
            <a:r>
              <a:rPr lang="en-US" sz="1800" dirty="0"/>
              <a:t>? Ne </a:t>
            </a:r>
            <a:r>
              <a:rPr lang="en-US" sz="1800" dirty="0" err="1"/>
              <a:t>onun</a:t>
            </a:r>
            <a:r>
              <a:rPr lang="en-US" sz="1800" dirty="0"/>
              <a:t> </a:t>
            </a:r>
            <a:r>
              <a:rPr lang="en-US" sz="1800" dirty="0" err="1"/>
              <a:t>için</a:t>
            </a:r>
            <a:r>
              <a:rPr lang="en-US" sz="1800" dirty="0"/>
              <a:t> </a:t>
            </a:r>
            <a:r>
              <a:rPr lang="en-US" sz="1800" dirty="0" err="1"/>
              <a:t>önemlidir</a:t>
            </a:r>
            <a:r>
              <a:rPr lang="en-US" sz="1800" dirty="0"/>
              <a:t>?</a:t>
            </a:r>
            <a:endParaRPr lang="tr-TR" sz="1800" dirty="0"/>
          </a:p>
          <a:p>
            <a:pPr marL="0" indent="0">
              <a:lnSpc>
                <a:spcPct val="200000"/>
              </a:lnSpc>
              <a:buNone/>
            </a:pPr>
            <a:endParaRPr lang="en-US" sz="1800" dirty="0"/>
          </a:p>
          <a:p>
            <a:pPr marL="0" indent="0" algn="just">
              <a:lnSpc>
                <a:spcPct val="160000"/>
              </a:lnSpc>
              <a:buNone/>
            </a:pPr>
            <a:endParaRPr lang="en-US" sz="1800" dirty="0"/>
          </a:p>
          <a:p>
            <a:endParaRPr lang="tr-TR" sz="1800" dirty="0"/>
          </a:p>
        </p:txBody>
      </p:sp>
      <p:pic>
        <p:nvPicPr>
          <p:cNvPr id="5" name="Resim 4">
            <a:extLst>
              <a:ext uri="{FF2B5EF4-FFF2-40B4-BE49-F238E27FC236}">
                <a16:creationId xmlns:a16="http://schemas.microsoft.com/office/drawing/2014/main" id="{40C077DB-E6A2-47C2-B64D-BECF56605A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73" r="20282"/>
          <a:stretch/>
        </p:blipFill>
        <p:spPr>
          <a:xfrm>
            <a:off x="8939386" y="2511510"/>
            <a:ext cx="3252614" cy="2922639"/>
          </a:xfrm>
          <a:prstGeom prst="rect">
            <a:avLst/>
          </a:prstGeom>
        </p:spPr>
      </p:pic>
    </p:spTree>
    <p:extLst>
      <p:ext uri="{BB962C8B-B14F-4D97-AF65-F5344CB8AC3E}">
        <p14:creationId xmlns:p14="http://schemas.microsoft.com/office/powerpoint/2010/main" val="80268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solidFill>
                  <a:srgbClr val="FF0000"/>
                </a:solidFill>
              </a:rPr>
              <a:t>Ders Çalışırken Doğru Bilinen Yanlışlar</a:t>
            </a:r>
            <a:endParaRPr lang="tr-TR" sz="2400" dirty="0"/>
          </a:p>
        </p:txBody>
      </p:sp>
      <p:sp>
        <p:nvSpPr>
          <p:cNvPr id="3" name="İçerik Yer Tutucusu 2"/>
          <p:cNvSpPr>
            <a:spLocks noGrp="1"/>
          </p:cNvSpPr>
          <p:nvPr>
            <p:ph idx="1"/>
          </p:nvPr>
        </p:nvSpPr>
        <p:spPr/>
        <p:txBody>
          <a:bodyPr/>
          <a:lstStyle/>
          <a:p>
            <a:r>
              <a:rPr lang="tr-TR" sz="1600" dirty="0">
                <a:latin typeface="Verdana"/>
                <a:cs typeface="Verdana"/>
              </a:rPr>
              <a:t>Ders çalışma yöntemi, önce ders çalışmaktan ne anladığınıza sonra da kendinizi doğru tanımanıza bağlı olarak belirlenir. </a:t>
            </a:r>
          </a:p>
          <a:p>
            <a:endParaRPr lang="tr-TR" dirty="0"/>
          </a:p>
        </p:txBody>
      </p:sp>
      <p:pic>
        <p:nvPicPr>
          <p:cNvPr id="4" name="İçerik Yer Tutucusu 7">
            <a:extLst>
              <a:ext uri="{FF2B5EF4-FFF2-40B4-BE49-F238E27FC236}">
                <a16:creationId xmlns:a16="http://schemas.microsoft.com/office/drawing/2014/main" id="{D89A35CC-7562-4ACC-BC90-EABC4E4469AD}"/>
              </a:ext>
            </a:extLst>
          </p:cNvPr>
          <p:cNvPicPr>
            <a:picLocks noChangeAspect="1"/>
          </p:cNvPicPr>
          <p:nvPr/>
        </p:nvPicPr>
        <p:blipFill rotWithShape="1">
          <a:blip r:embed="rId2">
            <a:extLst>
              <a:ext uri="{28A0092B-C50C-407E-A947-70E740481C1C}">
                <a14:useLocalDpi xmlns:a14="http://schemas.microsoft.com/office/drawing/2010/main" val="0"/>
              </a:ext>
            </a:extLst>
          </a:blip>
          <a:srcRect t="35065"/>
          <a:stretch/>
        </p:blipFill>
        <p:spPr>
          <a:xfrm>
            <a:off x="2531050" y="2835358"/>
            <a:ext cx="7129899" cy="3647149"/>
          </a:xfrm>
          <a:prstGeom prst="rect">
            <a:avLst/>
          </a:prstGeom>
        </p:spPr>
      </p:pic>
    </p:spTree>
    <p:extLst>
      <p:ext uri="{BB962C8B-B14F-4D97-AF65-F5344CB8AC3E}">
        <p14:creationId xmlns:p14="http://schemas.microsoft.com/office/powerpoint/2010/main" val="2641098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b="1" dirty="0">
                <a:solidFill>
                  <a:srgbClr val="FF0000"/>
                </a:solidFill>
              </a:rPr>
              <a:t>Ders Çalışırken Doğru Bilinen Yanlışlar</a:t>
            </a:r>
            <a:endParaRPr lang="tr-TR" sz="2800" dirty="0"/>
          </a:p>
        </p:txBody>
      </p:sp>
      <p:sp>
        <p:nvSpPr>
          <p:cNvPr id="3" name="İçerik Yer Tutucusu 2"/>
          <p:cNvSpPr>
            <a:spLocks noGrp="1"/>
          </p:cNvSpPr>
          <p:nvPr>
            <p:ph idx="1"/>
          </p:nvPr>
        </p:nvSpPr>
        <p:spPr>
          <a:xfrm>
            <a:off x="0" y="2253803"/>
            <a:ext cx="12192000" cy="4398134"/>
          </a:xfrm>
        </p:spPr>
        <p:txBody>
          <a:bodyPr>
            <a:normAutofit fontScale="92500" lnSpcReduction="10000"/>
          </a:bodyPr>
          <a:lstStyle/>
          <a:p>
            <a:pPr marL="0" indent="0">
              <a:buNone/>
            </a:pPr>
            <a:r>
              <a:rPr lang="tr-TR" sz="1800" dirty="0"/>
              <a:t>Okul Başarısını Etkileyen Faktörler</a:t>
            </a:r>
          </a:p>
          <a:p>
            <a:r>
              <a:rPr lang="tr-TR" sz="1800" dirty="0"/>
              <a:t>Öğrencinin derse olan ilgisi</a:t>
            </a:r>
          </a:p>
          <a:p>
            <a:r>
              <a:rPr lang="tr-TR" sz="1800" dirty="0"/>
              <a:t>Öğrencinin zihinsel becerileri</a:t>
            </a:r>
          </a:p>
          <a:p>
            <a:r>
              <a:rPr lang="tr-TR" sz="1800" dirty="0"/>
              <a:t>Doğru yönlendirme</a:t>
            </a:r>
          </a:p>
          <a:p>
            <a:pPr marL="0" marR="5080" indent="0" algn="just">
              <a:lnSpc>
                <a:spcPct val="112599"/>
              </a:lnSpc>
              <a:buNone/>
            </a:pPr>
            <a:r>
              <a:rPr lang="tr-TR" sz="1800" dirty="0"/>
              <a:t>Okul başarısını etkileyen faktörler arasında –Eğer DEHB, </a:t>
            </a:r>
            <a:r>
              <a:rPr lang="tr-TR" sz="1800" dirty="0" err="1"/>
              <a:t>Disleksi</a:t>
            </a:r>
            <a:r>
              <a:rPr lang="tr-TR" sz="1800" dirty="0"/>
              <a:t> gibi problemler yoksa- öğrencinin  derslere olan ilgisi önemli role sahiptir. Çocuğunuzun zihinsel becerileri ve ilgi alanları bazı  derslerde başarılı olmasına, bazı derslerde ise başarısız olmasına sebep olabilir. Aslında bu olası bir  durumdur.</a:t>
            </a:r>
          </a:p>
          <a:p>
            <a:pPr marL="0" marR="5080" indent="0" algn="just">
              <a:lnSpc>
                <a:spcPct val="112599"/>
              </a:lnSpc>
              <a:buNone/>
            </a:pPr>
            <a:r>
              <a:rPr lang="tr-TR" sz="1800" dirty="0">
                <a:solidFill>
                  <a:srgbClr val="FF0000"/>
                </a:solidFill>
              </a:rPr>
              <a:t>ÖRNEK: </a:t>
            </a:r>
            <a:r>
              <a:rPr lang="tr-TR" sz="1800" dirty="0"/>
              <a:t>Türkçe, hayat bilgisi gibi sözel derslerde başarılı olan bir öğrenci matematik dersinde isteksiz ve başarısız olabilir. Tam tersi de olabileceği gibi her  alanda başarılı öğrenciler de vardır.</a:t>
            </a:r>
          </a:p>
          <a:p>
            <a:pPr marL="415289" marR="121920" indent="-285750" algn="just">
              <a:lnSpc>
                <a:spcPct val="117700"/>
              </a:lnSpc>
              <a:defRPr/>
            </a:pPr>
            <a:r>
              <a:rPr kumimoji="0" lang="tr-T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Öğrencinin başarılı olduğu alanları erken tespit edip doğru yönlendirme yapmaktır.  “Matematik dersinde başarılısın, Türkçe dersinde neden zayıfsın? İstesen yaparsın, istemiyorsun…” Şeklinde moral bozucu yaklaşımlar doğru değildir.</a:t>
            </a:r>
          </a:p>
          <a:p>
            <a:r>
              <a:rPr kumimoji="0" lang="tr-T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Bunun yerine başarısız olunan derslerdeki başarısızlığın sebeplerini araştırmak daha doğrudur. Kaçırılmış konular mı  var, anlaşılmayan kısımlar mı var, konulara karşı ilgi düzeyi ne durumda? Tüm bu sorulara yanıt  ararken aslında çocuğa dersi sevdirebileceğiniz yeni yöntemler de keşfetmiş olacaksınız. Dersi sevmek,  başarıyı beraberinde getirecektir</a:t>
            </a:r>
            <a:endParaRPr lang="tr-TR" sz="2400" dirty="0"/>
          </a:p>
        </p:txBody>
      </p:sp>
    </p:spTree>
    <p:extLst>
      <p:ext uri="{BB962C8B-B14F-4D97-AF65-F5344CB8AC3E}">
        <p14:creationId xmlns:p14="http://schemas.microsoft.com/office/powerpoint/2010/main" val="968777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normAutofit/>
          </a:bodyPr>
          <a:lstStyle/>
          <a:p>
            <a:r>
              <a:rPr lang="tr-TR" sz="4000" b="1" dirty="0">
                <a:solidFill>
                  <a:srgbClr val="FF0000"/>
                </a:solidFill>
              </a:rPr>
              <a:t>Dikkat nasıl dağılır, nasıl toplanır?</a:t>
            </a:r>
          </a:p>
        </p:txBody>
      </p:sp>
      <p:sp>
        <p:nvSpPr>
          <p:cNvPr id="4" name="İçerik Yer Tutucusu 3"/>
          <p:cNvSpPr>
            <a:spLocks noGrp="1"/>
          </p:cNvSpPr>
          <p:nvPr>
            <p:ph idx="1"/>
          </p:nvPr>
        </p:nvSpPr>
        <p:spPr/>
        <p:txBody>
          <a:bodyPr>
            <a:normAutofit/>
          </a:bodyPr>
          <a:lstStyle/>
          <a:p>
            <a:pPr marL="0" indent="0">
              <a:buNone/>
            </a:pPr>
            <a:r>
              <a:rPr lang="tr-TR" dirty="0"/>
              <a:t>  </a:t>
            </a:r>
            <a:r>
              <a:rPr lang="tr-TR" sz="2200" dirty="0"/>
              <a:t>Öncelikle şunu bilmeliyiz ki dikkat dağınıklığı, dikkat eksikliğinden farklıdır.</a:t>
            </a:r>
          </a:p>
          <a:p>
            <a:r>
              <a:rPr lang="tr-TR" sz="2200" dirty="0"/>
              <a:t>Dikkat dağınıklığı bir işi yaparken ve ya düşünürken dikkati toparlayıp işe tam konsantre olamama durumudur. Dikkat eksikliği ise erken çocukluk yaşlarından itibaren gözlemlenebilen, dikkat süresinin kısalığı, dürtülerin yeterince kontrol edilememesi ve aşırı hareketlilik gibi belirtilerle kendini belli eder.</a:t>
            </a:r>
          </a:p>
          <a:p>
            <a:r>
              <a:rPr lang="tr-TR" sz="2200" dirty="0"/>
              <a:t>Dikkat Eksikliği ve </a:t>
            </a:r>
            <a:r>
              <a:rPr lang="tr-TR" sz="2200" dirty="0" err="1"/>
              <a:t>Hiperaktivite</a:t>
            </a:r>
            <a:r>
              <a:rPr lang="tr-TR" sz="2200" dirty="0"/>
              <a:t> Bozukluğu (DEHB) teşhisi konulan çocuklarda genelde ilaç tedavi süreçleri uygulanırken, dikkat dağınıklığı ilaç kullanmaksızın, çeşitli dikkat ve konsantrasyon çalışmaları ile normal düzeye getirilebilmektedir.</a:t>
            </a:r>
          </a:p>
          <a:p>
            <a:r>
              <a:rPr lang="tr-TR" sz="2200" dirty="0"/>
              <a:t>Her dikkat dağınıklığı şikayeti için ilaç kullanımı gerekmemektedir. İlaçlı dikkat dağınıklığı tedavisi için karar vermeden önce problemin düzeyine bakılmasını şarttır. Dikkat dağınıklığı olan kişilerin ilgisiz kaldıkları alanla ilgili desteklenmeleri dikkat dağınıklığını büyük oranda azaltır.</a:t>
            </a:r>
          </a:p>
          <a:p>
            <a:endParaRPr lang="tr-TR" sz="2200" dirty="0"/>
          </a:p>
        </p:txBody>
      </p:sp>
    </p:spTree>
    <p:extLst>
      <p:ext uri="{BB962C8B-B14F-4D97-AF65-F5344CB8AC3E}">
        <p14:creationId xmlns:p14="http://schemas.microsoft.com/office/powerpoint/2010/main" val="887175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Dikkat nasıl dağılır, nasıl toplanır?</a:t>
            </a:r>
            <a:endParaRPr lang="tr-TR" dirty="0"/>
          </a:p>
        </p:txBody>
      </p:sp>
      <p:sp>
        <p:nvSpPr>
          <p:cNvPr id="3" name="İçerik Yer Tutucusu 2"/>
          <p:cNvSpPr>
            <a:spLocks noGrp="1"/>
          </p:cNvSpPr>
          <p:nvPr>
            <p:ph idx="1"/>
          </p:nvPr>
        </p:nvSpPr>
        <p:spPr>
          <a:xfrm>
            <a:off x="436418" y="2459866"/>
            <a:ext cx="11755582" cy="4398134"/>
          </a:xfrm>
        </p:spPr>
        <p:txBody>
          <a:bodyPr>
            <a:normAutofit/>
          </a:bodyPr>
          <a:lstStyle/>
          <a:p>
            <a:pPr marL="0" indent="0">
              <a:buNone/>
            </a:pPr>
            <a:r>
              <a:rPr lang="tr-TR" sz="2400" b="1" dirty="0"/>
              <a:t>Dikkat dağınıklığının belirtileri şunlardır;</a:t>
            </a:r>
          </a:p>
          <a:p>
            <a:pPr marL="0" indent="0">
              <a:spcBef>
                <a:spcPts val="0"/>
              </a:spcBef>
              <a:buNone/>
            </a:pPr>
            <a:r>
              <a:rPr lang="tr-TR" sz="2400" dirty="0"/>
              <a:t>-Dersi uzun süre dinleyememek,</a:t>
            </a:r>
            <a:br>
              <a:rPr lang="tr-TR" sz="2400" dirty="0"/>
            </a:br>
            <a:r>
              <a:rPr lang="tr-TR" sz="2400" dirty="0"/>
              <a:t>-Öğretmene odaklanmakta güçlük çekme,</a:t>
            </a:r>
            <a:br>
              <a:rPr lang="tr-TR" sz="2400" dirty="0"/>
            </a:br>
            <a:r>
              <a:rPr lang="tr-TR" sz="2400" dirty="0"/>
              <a:t>-Farklı uyaranlara karşı dikkatin çabuk kayması,</a:t>
            </a:r>
          </a:p>
          <a:p>
            <a:pPr marL="0" indent="0">
              <a:spcBef>
                <a:spcPts val="0"/>
              </a:spcBef>
              <a:buNone/>
            </a:pPr>
            <a:r>
              <a:rPr lang="tr-TR" sz="2400" dirty="0"/>
              <a:t>-Bir görevi sürdürmede ve ödev yapmakta sorun yaşanması,</a:t>
            </a:r>
            <a:br>
              <a:rPr lang="tr-TR" sz="2400" dirty="0"/>
            </a:br>
            <a:r>
              <a:rPr lang="tr-TR" sz="2400" dirty="0"/>
              <a:t>-Uzun süre aynı görevin sürdürülememesi,</a:t>
            </a:r>
            <a:br>
              <a:rPr lang="tr-TR" sz="2400" dirty="0"/>
            </a:br>
            <a:r>
              <a:rPr lang="tr-TR" sz="2400" dirty="0"/>
              <a:t>-Yapılan görevlerin eksik gerçekleştirilmesi,</a:t>
            </a:r>
            <a:br>
              <a:rPr lang="tr-TR" sz="2400" dirty="0"/>
            </a:br>
            <a:r>
              <a:rPr lang="tr-TR" sz="2400" dirty="0"/>
              <a:t>-Okul başarısında düşüklük, düzensizlik</a:t>
            </a:r>
            <a:br>
              <a:rPr lang="tr-TR" sz="2400" dirty="0"/>
            </a:br>
            <a:r>
              <a:rPr lang="tr-TR" sz="2400" dirty="0"/>
              <a:t>-Sorumluluk alamama </a:t>
            </a:r>
          </a:p>
        </p:txBody>
      </p:sp>
      <p:pic>
        <p:nvPicPr>
          <p:cNvPr id="4" name="Resim 3">
            <a:extLst>
              <a:ext uri="{FF2B5EF4-FFF2-40B4-BE49-F238E27FC236}">
                <a16:creationId xmlns:a16="http://schemas.microsoft.com/office/drawing/2014/main" id="{4ED709DA-8CA5-4A3B-B96C-2858964CA0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8919" y="2459866"/>
            <a:ext cx="3206663" cy="3363790"/>
          </a:xfrm>
          <a:prstGeom prst="rect">
            <a:avLst/>
          </a:prstGeom>
        </p:spPr>
      </p:pic>
    </p:spTree>
    <p:extLst>
      <p:ext uri="{BB962C8B-B14F-4D97-AF65-F5344CB8AC3E}">
        <p14:creationId xmlns:p14="http://schemas.microsoft.com/office/powerpoint/2010/main" val="794781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Dikkat nasıl dağılır, nasıl toplanır?</a:t>
            </a:r>
            <a:endParaRPr lang="tr-TR" dirty="0"/>
          </a:p>
        </p:txBody>
      </p:sp>
      <p:sp>
        <p:nvSpPr>
          <p:cNvPr id="3" name="İçerik Yer Tutucusu 2"/>
          <p:cNvSpPr>
            <a:spLocks noGrp="1"/>
          </p:cNvSpPr>
          <p:nvPr>
            <p:ph idx="1"/>
          </p:nvPr>
        </p:nvSpPr>
        <p:spPr>
          <a:xfrm>
            <a:off x="246185" y="2459866"/>
            <a:ext cx="11664462" cy="4398134"/>
          </a:xfrm>
        </p:spPr>
        <p:txBody>
          <a:bodyPr>
            <a:normAutofit/>
          </a:bodyPr>
          <a:lstStyle/>
          <a:p>
            <a:r>
              <a:rPr lang="tr-TR" sz="2000" dirty="0"/>
              <a:t>Çocuklarda yaşanan dikkat dağınıklıkları genelde stres ve uyaran eksikliği durumlarıyla ortaya çıkar. Çocukların hoşlandıkları, kendilerini iyi hissettikleri işlerde oldukça dikkatliyken tam tersi durumlarda dikkatlerini toplamakta güçlük yaşadıklarını gözlemlemek mümkündür.</a:t>
            </a:r>
          </a:p>
          <a:p>
            <a:r>
              <a:rPr lang="tr-TR" sz="2000" dirty="0"/>
              <a:t> Bunun yanı sıra; düzenli uyku, dengeli beslenme, dikkat süresini uzatmak amacıyla bazı dikkat egzersizleri yapmak, gereksiz görsel ve işitsel uyaranları ortadan kaldırmak ( dersle ilgili olmayan materyallerin kaldırılması, arka fonda </a:t>
            </a:r>
            <a:r>
              <a:rPr lang="tr-TR" sz="2000" dirty="0" err="1"/>
              <a:t>tv</a:t>
            </a:r>
            <a:r>
              <a:rPr lang="tr-TR" sz="2000" dirty="0"/>
              <a:t> çalışması gibi)</a:t>
            </a:r>
          </a:p>
        </p:txBody>
      </p:sp>
      <p:pic>
        <p:nvPicPr>
          <p:cNvPr id="4" name="Resim 3">
            <a:extLst>
              <a:ext uri="{FF2B5EF4-FFF2-40B4-BE49-F238E27FC236}">
                <a16:creationId xmlns:a16="http://schemas.microsoft.com/office/drawing/2014/main" id="{B29DE4B9-A3C9-4CDD-9E69-CC2D41C3B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275" y="4439264"/>
            <a:ext cx="5724480" cy="2418735"/>
          </a:xfrm>
          <a:prstGeom prst="rect">
            <a:avLst/>
          </a:prstGeom>
        </p:spPr>
      </p:pic>
    </p:spTree>
    <p:extLst>
      <p:ext uri="{BB962C8B-B14F-4D97-AF65-F5344CB8AC3E}">
        <p14:creationId xmlns:p14="http://schemas.microsoft.com/office/powerpoint/2010/main" val="3958843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2192000" cy="949235"/>
          </a:xfrm>
        </p:spPr>
        <p:txBody>
          <a:bodyPr>
            <a:noAutofit/>
          </a:bodyPr>
          <a:lstStyle/>
          <a:p>
            <a:r>
              <a:rPr lang="tr-TR" sz="3500" b="1" dirty="0" err="1">
                <a:solidFill>
                  <a:srgbClr val="FF0000"/>
                </a:solidFill>
              </a:rPr>
              <a:t>Psikososyal</a:t>
            </a:r>
            <a:r>
              <a:rPr lang="tr-TR" sz="3500" b="1" dirty="0">
                <a:solidFill>
                  <a:srgbClr val="FF0000"/>
                </a:solidFill>
              </a:rPr>
              <a:t> Gelişim Dönemi Hakkında Kısa Bilgilendirmeler</a:t>
            </a:r>
          </a:p>
        </p:txBody>
      </p:sp>
      <p:sp>
        <p:nvSpPr>
          <p:cNvPr id="4" name="İçerik Yer Tutucusu 3"/>
          <p:cNvSpPr>
            <a:spLocks noGrp="1"/>
          </p:cNvSpPr>
          <p:nvPr>
            <p:ph idx="1"/>
          </p:nvPr>
        </p:nvSpPr>
        <p:spPr>
          <a:xfrm>
            <a:off x="351692" y="2459866"/>
            <a:ext cx="11699631" cy="4398134"/>
          </a:xfrm>
        </p:spPr>
        <p:txBody>
          <a:bodyPr>
            <a:normAutofit/>
          </a:bodyPr>
          <a:lstStyle/>
          <a:p>
            <a:r>
              <a:rPr lang="tr-TR" sz="2000" dirty="0"/>
              <a:t>OKUL ÇAĞI DÖNEMİ (BAŞARI YA DA AŞAĞILIK DUYGUSU)</a:t>
            </a:r>
          </a:p>
          <a:p>
            <a:pPr marL="0" indent="0">
              <a:buNone/>
            </a:pPr>
            <a:r>
              <a:rPr lang="tr-TR" sz="2000" dirty="0"/>
              <a:t>5-11 Yaş arası, ilköğretim çağını kapsayan dönemdir.</a:t>
            </a:r>
          </a:p>
          <a:p>
            <a:pPr marL="0" indent="0">
              <a:buNone/>
            </a:pPr>
            <a:r>
              <a:rPr lang="tr-TR" sz="2000" dirty="0"/>
              <a:t>Bu dönemde çocuklar başarıya önem vermeye ve başarılarıyla gurur duymaya başlar.</a:t>
            </a:r>
          </a:p>
          <a:p>
            <a:pPr marL="0" indent="0">
              <a:buNone/>
            </a:pPr>
            <a:r>
              <a:rPr lang="tr-TR" sz="2000" dirty="0"/>
              <a:t>Bu dönemi sağlıklı geçiren çocuklar aşağılık kompleksleri geliştirmez. Kendileriyle barışık, özgüveni yüksek ve yeterlilik duygusu içerisinde olurlar. Bu dönem iyi geçirilmemişse kişi bağımlı, çekingen, aşağılık kompleksi yaşayan, yetersiz hisseden ve özgüveni eksik bir birey olabilir ve bu duyguların yerleşik hale gelme ihtimali vardır.</a:t>
            </a:r>
          </a:p>
          <a:p>
            <a:pPr marL="0" indent="0">
              <a:buNone/>
            </a:pPr>
            <a:endParaRPr lang="tr-TR" sz="2000" dirty="0">
              <a:solidFill>
                <a:srgbClr val="FF0000"/>
              </a:solidFill>
            </a:endParaRPr>
          </a:p>
        </p:txBody>
      </p:sp>
      <p:pic>
        <p:nvPicPr>
          <p:cNvPr id="5" name="Resim 4">
            <a:extLst>
              <a:ext uri="{FF2B5EF4-FFF2-40B4-BE49-F238E27FC236}">
                <a16:creationId xmlns:a16="http://schemas.microsoft.com/office/drawing/2014/main" id="{2EB7F37B-18C8-4933-BB2C-3C92CEACA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8155" y="4642306"/>
            <a:ext cx="1926777" cy="1926777"/>
          </a:xfrm>
          <a:prstGeom prst="rect">
            <a:avLst/>
          </a:prstGeom>
        </p:spPr>
      </p:pic>
    </p:spTree>
    <p:extLst>
      <p:ext uri="{BB962C8B-B14F-4D97-AF65-F5344CB8AC3E}">
        <p14:creationId xmlns:p14="http://schemas.microsoft.com/office/powerpoint/2010/main" val="4041867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Okul çağı döneminin sağlıklı geçmesi için:</a:t>
            </a:r>
          </a:p>
        </p:txBody>
      </p:sp>
      <p:sp>
        <p:nvSpPr>
          <p:cNvPr id="3" name="İçerik Yer Tutucusu 2"/>
          <p:cNvSpPr>
            <a:spLocks noGrp="1"/>
          </p:cNvSpPr>
          <p:nvPr>
            <p:ph idx="1"/>
          </p:nvPr>
        </p:nvSpPr>
        <p:spPr>
          <a:xfrm>
            <a:off x="211014" y="2459865"/>
            <a:ext cx="7074689" cy="5665825"/>
          </a:xfrm>
        </p:spPr>
        <p:txBody>
          <a:bodyPr>
            <a:normAutofit/>
          </a:bodyPr>
          <a:lstStyle/>
          <a:p>
            <a:pPr algn="just"/>
            <a:r>
              <a:rPr lang="tr-TR" sz="2400" dirty="0"/>
              <a:t>Bu dönemde okul başarısı çok önemlidir. Çocuğun yaptığı çalışmalar pekiştirilmeli, doğru yaptığı başarılı olduğu kısımlarda mutlaka olumlu geribildirimler verilmelidir. Yaşına ve becerilerine uygun görevler verilerek başarı duygusunu tatması sağlanmalıdır. </a:t>
            </a:r>
          </a:p>
          <a:p>
            <a:pPr algn="just"/>
            <a:r>
              <a:rPr lang="tr-TR" sz="2400" dirty="0"/>
              <a:t>Çocuk görevi parçalara bölünce daha kolay yapabilir. İlkokul dönemindeki başarı, gelecekteki akademik başarı için çok önemlidir. </a:t>
            </a:r>
          </a:p>
          <a:p>
            <a:pPr algn="just"/>
            <a:r>
              <a:rPr lang="tr-TR" sz="2400" dirty="0"/>
              <a:t>Çocuk kimse ile kıyaslanmamalı, bireysel olarak değerlendirilmelidir. Bu sayede çocukta öğrenme isteği oluşacak, öğrenme hevesi canlı tutulacaktır.</a:t>
            </a:r>
          </a:p>
        </p:txBody>
      </p:sp>
      <p:pic>
        <p:nvPicPr>
          <p:cNvPr id="4" name="Resim 3">
            <a:extLst>
              <a:ext uri="{FF2B5EF4-FFF2-40B4-BE49-F238E27FC236}">
                <a16:creationId xmlns:a16="http://schemas.microsoft.com/office/drawing/2014/main" id="{EA017F1D-9A6C-4302-AD03-6290AE0E9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399" y="2666343"/>
            <a:ext cx="4139852" cy="3115025"/>
          </a:xfrm>
          <a:prstGeom prst="rect">
            <a:avLst/>
          </a:prstGeom>
        </p:spPr>
      </p:pic>
    </p:spTree>
    <p:extLst>
      <p:ext uri="{BB962C8B-B14F-4D97-AF65-F5344CB8AC3E}">
        <p14:creationId xmlns:p14="http://schemas.microsoft.com/office/powerpoint/2010/main" val="3029985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02222"/>
            <a:ext cx="9085006" cy="4398134"/>
          </a:xfrm>
        </p:spPr>
        <p:txBody>
          <a:bodyPr>
            <a:noAutofit/>
          </a:bodyPr>
          <a:lstStyle/>
          <a:p>
            <a:r>
              <a:rPr lang="tr-TR" sz="2000" dirty="0"/>
              <a:t>4. sınıf çocukları ne yetişkindir ne de her konuda size bağımlıdır. Kendi ihtiyaçlarının çoğunu karşılayabilirler, kendilerini oyalayabilirler, daha iyi bir dinleyicidirler, mantık yoluyla yargılama yapabilirler. Bu yaş, velilerin kendilerini biraz geri çekip okulla daha az ilgilenmeye başlamaları için iyi bir dönemdir. Ancak yine de öğretmenlere göre ana-babanın okulda olanlarla ilgilenmeyi sürdürmesi, öğrencinin başarısına olumlu etki eder. Eve geldiğinde ne ödevi olduğunu sormak, ders kitaplarına göz atmak, bir sorun olduğunda öğretmene başvurmak, çocuğun kimlerle arkadaşlık ettiğini bilmek, televizyonda ne seyrettiğini veya ne okuduğunu bilmek gereklidir.</a:t>
            </a:r>
          </a:p>
          <a:p>
            <a:r>
              <a:rPr lang="tr-TR" sz="2000" dirty="0"/>
              <a:t>4. sınıf çocuğu şu mesajı iletmeye çalışır: “Ben büyüyorum, bunu deneyimlememe fırsat tanıyın.”</a:t>
            </a:r>
          </a:p>
          <a:p>
            <a:r>
              <a:rPr lang="tr-TR" sz="2000" dirty="0"/>
              <a:t>Bu tür durumlarla karşılaştığınızda yapmanız gereken sakin kalmaktır. “ Bunu yapmak zorunda değilim” gibi şeyler söylediğinde aslında sizin nereye kadar izin vereceğinizi test etmek istiyordur. Bu durumda ona, istediğiniz şeyi yapmadığında bunun neyle sonuçlanacağını söyleyip ne yapacağına onun kendinin karar vermesini sağlamalısınız. Tabi ki bu tüm isteklerine evet demek anlamına gelmez, tehlikeli bir durum söz konusuysa hayır cevabını almalıdır.</a:t>
            </a:r>
          </a:p>
        </p:txBody>
      </p:sp>
      <p:pic>
        <p:nvPicPr>
          <p:cNvPr id="4" name="Resim 3">
            <a:extLst>
              <a:ext uri="{FF2B5EF4-FFF2-40B4-BE49-F238E27FC236}">
                <a16:creationId xmlns:a16="http://schemas.microsoft.com/office/drawing/2014/main" id="{B5C63DC1-BCC4-4379-8C82-15B94F057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219" y="3048154"/>
            <a:ext cx="2767781" cy="2483710"/>
          </a:xfrm>
          <a:prstGeom prst="rect">
            <a:avLst/>
          </a:prstGeom>
        </p:spPr>
      </p:pic>
    </p:spTree>
    <p:extLst>
      <p:ext uri="{BB962C8B-B14F-4D97-AF65-F5344CB8AC3E}">
        <p14:creationId xmlns:p14="http://schemas.microsoft.com/office/powerpoint/2010/main" val="2987578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Okul çağı döneminin </a:t>
            </a:r>
            <a:r>
              <a:rPr lang="tr-TR" sz="4000" dirty="0">
                <a:solidFill>
                  <a:srgbClr val="FF0000"/>
                </a:solidFill>
              </a:rPr>
              <a:t>sağlıklı</a:t>
            </a:r>
            <a:r>
              <a:rPr lang="tr-TR" dirty="0">
                <a:solidFill>
                  <a:srgbClr val="FF0000"/>
                </a:solidFill>
              </a:rPr>
              <a:t> geçmesi için:</a:t>
            </a:r>
            <a:endParaRPr lang="tr-TR" dirty="0"/>
          </a:p>
        </p:txBody>
      </p:sp>
      <p:sp>
        <p:nvSpPr>
          <p:cNvPr id="3" name="İçerik Yer Tutucusu 2"/>
          <p:cNvSpPr>
            <a:spLocks noGrp="1"/>
          </p:cNvSpPr>
          <p:nvPr>
            <p:ph idx="1"/>
          </p:nvPr>
        </p:nvSpPr>
        <p:spPr>
          <a:xfrm>
            <a:off x="0" y="2459866"/>
            <a:ext cx="8583561" cy="4398134"/>
          </a:xfrm>
        </p:spPr>
        <p:txBody>
          <a:bodyPr>
            <a:normAutofit/>
          </a:bodyPr>
          <a:lstStyle/>
          <a:p>
            <a:r>
              <a:rPr lang="tr-TR" sz="2400" dirty="0"/>
              <a:t>Ev işleriyle ilgili sorumluluk vermek için uygun bir dönemdir, çünkü evde sorumluluk sahibi olmak, okulda sorumluluğu geliştirir. Evde yaptıklarından şikayet ediyor olsalar da bu onları daha yeterlilik sahibi hissettirerek kendilerine güvenlerini arttırır. Şunu unutmamak gerekir: 4. sınıftaki çocuğunuzdan ne yapılacağı belirli olan ve onların becerebileceği işler istemelisiniz ki işi yaparken sürekli yönlendirmek, ne yapacağını söylemek zorunda kalmayın. Örneğin; “Hayır, önce tabakları koy” veya “ önce şuranın tozunu almalısın” yerine “Sofrayı toplayıp tabakları çalkalamanı ve bulaşık makinesine koymanı istiyorum”. Sonra odadan çıkıp çocuğunuzun bunları tek başına yapmasına olanak verin. Bitirdiğinde onu takdir edin. Takdir edilmek onlar için çok önemlidir.</a:t>
            </a:r>
          </a:p>
          <a:p>
            <a:endParaRPr lang="tr-TR" sz="2400" dirty="0"/>
          </a:p>
        </p:txBody>
      </p:sp>
      <p:pic>
        <p:nvPicPr>
          <p:cNvPr id="5" name="Resim 4">
            <a:extLst>
              <a:ext uri="{FF2B5EF4-FFF2-40B4-BE49-F238E27FC236}">
                <a16:creationId xmlns:a16="http://schemas.microsoft.com/office/drawing/2014/main" id="{C7CC99BA-DF9C-4412-A0D6-AF4A3165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5574" y="2767407"/>
            <a:ext cx="3633557" cy="3456412"/>
          </a:xfrm>
          <a:prstGeom prst="rect">
            <a:avLst/>
          </a:prstGeom>
        </p:spPr>
      </p:pic>
    </p:spTree>
    <p:extLst>
      <p:ext uri="{BB962C8B-B14F-4D97-AF65-F5344CB8AC3E}">
        <p14:creationId xmlns:p14="http://schemas.microsoft.com/office/powerpoint/2010/main" val="526462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Okul çağı döneminin sağlıklı geçmesi için:</a:t>
            </a:r>
            <a:endParaRPr lang="tr-TR" b="1" dirty="0"/>
          </a:p>
        </p:txBody>
      </p:sp>
      <p:sp>
        <p:nvSpPr>
          <p:cNvPr id="3" name="İçerik Yer Tutucusu 2"/>
          <p:cNvSpPr>
            <a:spLocks noGrp="1"/>
          </p:cNvSpPr>
          <p:nvPr>
            <p:ph idx="1"/>
          </p:nvPr>
        </p:nvSpPr>
        <p:spPr>
          <a:xfrm>
            <a:off x="0" y="2459866"/>
            <a:ext cx="8613058" cy="4398134"/>
          </a:xfrm>
        </p:spPr>
        <p:txBody>
          <a:bodyPr>
            <a:normAutofit fontScale="92500" lnSpcReduction="10000"/>
          </a:bodyPr>
          <a:lstStyle/>
          <a:p>
            <a:r>
              <a:rPr lang="tr-TR" sz="2400" dirty="0"/>
              <a:t>Bu dönemin en önemli kısmı çocuğun ebeveyn ile yaptığı özdeşim ve okulla beraber sosyalliğin getirmiş olduğu toplumsal rolün güçlenmesidir. </a:t>
            </a:r>
          </a:p>
          <a:p>
            <a:r>
              <a:rPr lang="tr-TR" sz="2400" dirty="0"/>
              <a:t>Bu yaş çocuğu son derece sosyaldir, üzerinde konuşacak bir şeyleri her zaman vardır. Hatta bazen onların dikkatini derse vermelerini sağlamak oldukça zor olabilir. Birbirlerinden hiç bıkmazlar. Bu nedenle yapılan grup çalışmaları iyi sonuç verir. Hangi konuda iyi olduklarını sürekli duymaya; bir hata yaptıklarında, hayal kırıklığı yaşadıklarında bunun normal olduğunu, öğrenmenin bir parçası olduğunu bilmeye ihtiyaçları vardır.</a:t>
            </a:r>
          </a:p>
          <a:p>
            <a:r>
              <a:rPr lang="tr-TR" sz="2400" dirty="0"/>
              <a:t>Bu yaş çocuğunun sınırlara hala ihtiyacı vardır. Saat kaçta yatılacak, arkadaşlarla ne kadar süre birlikte geçirilecek, televizyonda ne izlenecek gibi konularda anne-babalar kararlı olmalıdırlar. Bu konularda inisiyatif kullanma hakkını çocuğa verilebilir. Öğüt vermektense, seçenekler arasından seçim yapma hakkı tanınmalıdır. </a:t>
            </a:r>
          </a:p>
        </p:txBody>
      </p:sp>
      <p:pic>
        <p:nvPicPr>
          <p:cNvPr id="5" name="Resim 4">
            <a:extLst>
              <a:ext uri="{FF2B5EF4-FFF2-40B4-BE49-F238E27FC236}">
                <a16:creationId xmlns:a16="http://schemas.microsoft.com/office/drawing/2014/main" id="{C85A47ED-1F6D-4BA9-BAE4-8489E8EA1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509" y="3082414"/>
            <a:ext cx="3596491" cy="2384630"/>
          </a:xfrm>
          <a:prstGeom prst="rect">
            <a:avLst/>
          </a:prstGeom>
        </p:spPr>
      </p:pic>
    </p:spTree>
    <p:extLst>
      <p:ext uri="{BB962C8B-B14F-4D97-AF65-F5344CB8AC3E}">
        <p14:creationId xmlns:p14="http://schemas.microsoft.com/office/powerpoint/2010/main" val="3991961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normAutofit fontScale="90000"/>
          </a:bodyPr>
          <a:lstStyle/>
          <a:p>
            <a:br>
              <a:rPr lang="tr-TR" dirty="0"/>
            </a:br>
            <a:r>
              <a:rPr lang="tr-TR" b="1" dirty="0">
                <a:solidFill>
                  <a:srgbClr val="FF0000"/>
                </a:solidFill>
              </a:rPr>
              <a:t>Zaman yönetimi hakkında…</a:t>
            </a:r>
          </a:p>
        </p:txBody>
      </p:sp>
      <p:sp>
        <p:nvSpPr>
          <p:cNvPr id="4" name="İçerik Yer Tutucusu 3"/>
          <p:cNvSpPr>
            <a:spLocks noGrp="1"/>
          </p:cNvSpPr>
          <p:nvPr>
            <p:ph idx="1"/>
          </p:nvPr>
        </p:nvSpPr>
        <p:spPr>
          <a:xfrm>
            <a:off x="181141" y="2459866"/>
            <a:ext cx="7909436" cy="4398134"/>
          </a:xfrm>
        </p:spPr>
        <p:txBody>
          <a:bodyPr>
            <a:normAutofit/>
          </a:bodyPr>
          <a:lstStyle/>
          <a:p>
            <a:pPr marL="0" indent="0" algn="just">
              <a:lnSpc>
                <a:spcPct val="140000"/>
              </a:lnSpc>
              <a:buNone/>
            </a:pPr>
            <a:r>
              <a:rPr lang="en-US" sz="1600" b="1" dirty="0" err="1"/>
              <a:t>Okul</a:t>
            </a:r>
            <a:r>
              <a:rPr lang="en-US" sz="1600" b="1" dirty="0"/>
              <a:t> </a:t>
            </a:r>
            <a:r>
              <a:rPr lang="en-US" sz="1600" b="1" dirty="0" err="1"/>
              <a:t>Çocuğu</a:t>
            </a:r>
            <a:r>
              <a:rPr lang="en-US" sz="1600" b="1" dirty="0"/>
              <a:t> </a:t>
            </a:r>
            <a:r>
              <a:rPr lang="en-US" sz="1600" b="1" dirty="0" err="1"/>
              <a:t>İçin</a:t>
            </a:r>
            <a:r>
              <a:rPr lang="en-US" sz="1600" b="1" dirty="0"/>
              <a:t> </a:t>
            </a:r>
            <a:r>
              <a:rPr lang="en-US" sz="1600" b="1" dirty="0" err="1"/>
              <a:t>Zaman</a:t>
            </a:r>
            <a:r>
              <a:rPr lang="en-US" sz="1600" b="1" dirty="0"/>
              <a:t> </a:t>
            </a:r>
            <a:r>
              <a:rPr lang="en-US" sz="1600" b="1" dirty="0" err="1"/>
              <a:t>Yönetimi</a:t>
            </a:r>
            <a:r>
              <a:rPr lang="en-US" sz="1600" dirty="0"/>
              <a:t> </a:t>
            </a:r>
          </a:p>
          <a:p>
            <a:pPr marL="0" indent="0" algn="just">
              <a:lnSpc>
                <a:spcPct val="140000"/>
              </a:lnSpc>
              <a:buNone/>
            </a:pPr>
            <a:r>
              <a:rPr lang="en-US" sz="1600" dirty="0" err="1"/>
              <a:t>Bazı</a:t>
            </a:r>
            <a:r>
              <a:rPr lang="en-US" sz="1600" dirty="0"/>
              <a:t> </a:t>
            </a:r>
            <a:r>
              <a:rPr lang="en-US" sz="1600" dirty="0" err="1"/>
              <a:t>çocukların</a:t>
            </a:r>
            <a:r>
              <a:rPr lang="en-US" sz="1600" dirty="0"/>
              <a:t> </a:t>
            </a:r>
            <a:r>
              <a:rPr lang="en-US" sz="1600" dirty="0" err="1"/>
              <a:t>Ev</a:t>
            </a:r>
            <a:r>
              <a:rPr lang="en-US" sz="1600" dirty="0"/>
              <a:t> </a:t>
            </a:r>
            <a:r>
              <a:rPr lang="en-US" sz="1600" dirty="0" err="1"/>
              <a:t>ödevleri</a:t>
            </a:r>
            <a:r>
              <a:rPr lang="en-US" sz="1600" dirty="0"/>
              <a:t> </a:t>
            </a:r>
            <a:r>
              <a:rPr lang="en-US" sz="1600" dirty="0" err="1"/>
              <a:t>saatlerce</a:t>
            </a:r>
            <a:r>
              <a:rPr lang="en-US" sz="1600" dirty="0"/>
              <a:t> </a:t>
            </a:r>
            <a:r>
              <a:rPr lang="en-US" sz="1600" dirty="0" err="1"/>
              <a:t>sürer</a:t>
            </a:r>
            <a:r>
              <a:rPr lang="en-US" sz="1600" dirty="0"/>
              <a:t> </a:t>
            </a:r>
            <a:r>
              <a:rPr lang="en-US" sz="1600" dirty="0" err="1"/>
              <a:t>çünkü</a:t>
            </a:r>
            <a:r>
              <a:rPr lang="en-US" sz="1600" dirty="0"/>
              <a:t> </a:t>
            </a:r>
            <a:r>
              <a:rPr lang="en-US" sz="1600" dirty="0" err="1"/>
              <a:t>arada</a:t>
            </a:r>
            <a:r>
              <a:rPr lang="en-US" sz="1600" dirty="0"/>
              <a:t> </a:t>
            </a:r>
            <a:r>
              <a:rPr lang="en-US" sz="1600" dirty="0" err="1"/>
              <a:t>ya</a:t>
            </a:r>
            <a:r>
              <a:rPr lang="en-US" sz="1600" dirty="0"/>
              <a:t> </a:t>
            </a:r>
            <a:r>
              <a:rPr lang="en-US" sz="1600" dirty="0" err="1"/>
              <a:t>karınları</a:t>
            </a:r>
            <a:r>
              <a:rPr lang="en-US" sz="1600" dirty="0"/>
              <a:t> </a:t>
            </a:r>
            <a:r>
              <a:rPr lang="en-US" sz="1600" dirty="0" err="1"/>
              <a:t>acıkır</a:t>
            </a:r>
            <a:r>
              <a:rPr lang="en-US" sz="1600" dirty="0"/>
              <a:t> </a:t>
            </a:r>
            <a:r>
              <a:rPr lang="en-US" sz="1600" dirty="0" err="1"/>
              <a:t>ya</a:t>
            </a:r>
            <a:r>
              <a:rPr lang="en-US" sz="1600" dirty="0"/>
              <a:t> da </a:t>
            </a:r>
            <a:r>
              <a:rPr lang="en-US" sz="1600" dirty="0" err="1"/>
              <a:t>tuvalete</a:t>
            </a:r>
            <a:r>
              <a:rPr lang="en-US" sz="1600" dirty="0"/>
              <a:t> </a:t>
            </a:r>
            <a:r>
              <a:rPr lang="en-US" sz="1600" dirty="0" err="1"/>
              <a:t>gitmeleri</a:t>
            </a:r>
            <a:r>
              <a:rPr lang="en-US" sz="1600" dirty="0"/>
              <a:t> </a:t>
            </a:r>
            <a:r>
              <a:rPr lang="en-US" sz="1600" dirty="0" err="1"/>
              <a:t>gerekir</a:t>
            </a:r>
            <a:r>
              <a:rPr lang="en-US" sz="1600" dirty="0"/>
              <a:t>. </a:t>
            </a:r>
            <a:r>
              <a:rPr lang="en-US" sz="1600" dirty="0" err="1"/>
              <a:t>Kalemin</a:t>
            </a:r>
            <a:r>
              <a:rPr lang="en-US" sz="1600" dirty="0"/>
              <a:t> </a:t>
            </a:r>
            <a:r>
              <a:rPr lang="en-US" sz="1600" dirty="0" err="1"/>
              <a:t>ucunu</a:t>
            </a:r>
            <a:r>
              <a:rPr lang="en-US" sz="1600" dirty="0"/>
              <a:t> </a:t>
            </a:r>
            <a:r>
              <a:rPr lang="en-US" sz="1600" dirty="0" err="1"/>
              <a:t>açmak</a:t>
            </a:r>
            <a:r>
              <a:rPr lang="en-US" sz="1600" dirty="0"/>
              <a:t> </a:t>
            </a:r>
            <a:r>
              <a:rPr lang="en-US" sz="1600" dirty="0" err="1"/>
              <a:t>gereklidir</a:t>
            </a:r>
            <a:r>
              <a:rPr lang="en-US" sz="1600" dirty="0"/>
              <a:t> </a:t>
            </a:r>
            <a:r>
              <a:rPr lang="en-US" sz="1600" dirty="0" err="1"/>
              <a:t>Yazı</a:t>
            </a:r>
            <a:r>
              <a:rPr lang="en-US" sz="1600" dirty="0"/>
              <a:t> </a:t>
            </a:r>
            <a:r>
              <a:rPr lang="en-US" sz="1600" dirty="0" err="1"/>
              <a:t>yazmak</a:t>
            </a:r>
            <a:r>
              <a:rPr lang="en-US" sz="1600" dirty="0"/>
              <a:t> </a:t>
            </a:r>
            <a:r>
              <a:rPr lang="en-US" sz="1600" dirty="0" err="1"/>
              <a:t>yerine</a:t>
            </a:r>
            <a:r>
              <a:rPr lang="en-US" sz="1600" dirty="0"/>
              <a:t> </a:t>
            </a:r>
            <a:r>
              <a:rPr lang="tr-TR" sz="1600" dirty="0"/>
              <a:t>yapboz </a:t>
            </a:r>
            <a:r>
              <a:rPr lang="en-US" sz="1600" dirty="0" err="1"/>
              <a:t>yapmak</a:t>
            </a:r>
            <a:r>
              <a:rPr lang="en-US" sz="1600" dirty="0"/>
              <a:t> </a:t>
            </a:r>
            <a:r>
              <a:rPr lang="en-US" sz="1600" dirty="0" err="1"/>
              <a:t>veya</a:t>
            </a:r>
            <a:r>
              <a:rPr lang="en-US" sz="1600" dirty="0"/>
              <a:t> bir </a:t>
            </a:r>
            <a:r>
              <a:rPr lang="en-US" sz="1600" dirty="0" err="1"/>
              <a:t>kitabın</a:t>
            </a:r>
            <a:r>
              <a:rPr lang="en-US" sz="1600" dirty="0"/>
              <a:t> </a:t>
            </a:r>
            <a:r>
              <a:rPr lang="en-US" sz="1600" dirty="0" err="1"/>
              <a:t>sayfalarını</a:t>
            </a:r>
            <a:r>
              <a:rPr lang="en-US" sz="1600" dirty="0"/>
              <a:t> </a:t>
            </a:r>
            <a:r>
              <a:rPr lang="en-US" sz="1600" dirty="0" err="1"/>
              <a:t>çevirmek</a:t>
            </a:r>
            <a:r>
              <a:rPr lang="en-US" sz="1600" dirty="0"/>
              <a:t> </a:t>
            </a:r>
            <a:r>
              <a:rPr lang="en-US" sz="1600" dirty="0" err="1"/>
              <a:t>daha</a:t>
            </a:r>
            <a:r>
              <a:rPr lang="en-US" sz="1600" dirty="0"/>
              <a:t> </a:t>
            </a:r>
            <a:r>
              <a:rPr lang="en-US" sz="1600" dirty="0" err="1"/>
              <a:t>ilginçtir</a:t>
            </a:r>
            <a:r>
              <a:rPr lang="en-US" sz="1600" dirty="0"/>
              <a:t>. </a:t>
            </a:r>
            <a:r>
              <a:rPr lang="en-US" sz="1600" dirty="0" err="1"/>
              <a:t>İki</a:t>
            </a:r>
            <a:r>
              <a:rPr lang="en-US" sz="1600" dirty="0"/>
              <a:t> </a:t>
            </a:r>
            <a:r>
              <a:rPr lang="en-US" sz="1600" dirty="0" err="1"/>
              <a:t>saat</a:t>
            </a:r>
            <a:r>
              <a:rPr lang="en-US" sz="1600" dirty="0"/>
              <a:t> </a:t>
            </a:r>
            <a:r>
              <a:rPr lang="en-US" sz="1600" dirty="0" err="1"/>
              <a:t>sonunda</a:t>
            </a:r>
            <a:r>
              <a:rPr lang="en-US" sz="1600" dirty="0"/>
              <a:t> </a:t>
            </a:r>
            <a:r>
              <a:rPr lang="en-US" sz="1600" dirty="0" err="1"/>
              <a:t>ev</a:t>
            </a:r>
            <a:r>
              <a:rPr lang="en-US" sz="1600" dirty="0"/>
              <a:t> </a:t>
            </a:r>
            <a:r>
              <a:rPr lang="en-US" sz="1600" dirty="0" err="1"/>
              <a:t>ödevleri</a:t>
            </a:r>
            <a:r>
              <a:rPr lang="en-US" sz="1600" dirty="0"/>
              <a:t> </a:t>
            </a:r>
            <a:r>
              <a:rPr lang="en-US" sz="1600" dirty="0" err="1"/>
              <a:t>hala</a:t>
            </a:r>
            <a:r>
              <a:rPr lang="en-US" sz="1600" dirty="0"/>
              <a:t> </a:t>
            </a:r>
            <a:r>
              <a:rPr lang="en-US" sz="1600" dirty="0" err="1"/>
              <a:t>bitmemiştir</a:t>
            </a:r>
            <a:r>
              <a:rPr lang="en-US" sz="1600" dirty="0"/>
              <a:t> ve </a:t>
            </a:r>
            <a:r>
              <a:rPr lang="en-US" sz="1600" dirty="0" err="1"/>
              <a:t>çocuk</a:t>
            </a:r>
            <a:r>
              <a:rPr lang="en-US" sz="1600" dirty="0"/>
              <a:t> </a:t>
            </a:r>
            <a:r>
              <a:rPr lang="en-US" sz="1600" dirty="0" err="1"/>
              <a:t>doğal</a:t>
            </a:r>
            <a:r>
              <a:rPr lang="en-US" sz="1600" dirty="0"/>
              <a:t> </a:t>
            </a:r>
            <a:r>
              <a:rPr lang="en-US" sz="1600" dirty="0" err="1"/>
              <a:t>olarak</a:t>
            </a:r>
            <a:r>
              <a:rPr lang="en-US" sz="1600" dirty="0"/>
              <a:t> </a:t>
            </a:r>
            <a:r>
              <a:rPr lang="tr-TR" sz="1600" dirty="0"/>
              <a:t>sıkılır. Ç</a:t>
            </a:r>
            <a:r>
              <a:rPr lang="en-US" sz="1600" dirty="0" err="1"/>
              <a:t>ünkü</a:t>
            </a:r>
            <a:r>
              <a:rPr lang="en-US" sz="1600" dirty="0"/>
              <a:t> </a:t>
            </a:r>
            <a:r>
              <a:rPr lang="en-US" sz="1600" dirty="0" err="1"/>
              <a:t>daha</a:t>
            </a:r>
            <a:r>
              <a:rPr lang="en-US" sz="1600" dirty="0"/>
              <a:t> </a:t>
            </a:r>
            <a:r>
              <a:rPr lang="en-US" sz="1600" dirty="0" err="1"/>
              <a:t>yapması</a:t>
            </a:r>
            <a:r>
              <a:rPr lang="en-US" sz="1600" dirty="0"/>
              <a:t> </a:t>
            </a:r>
            <a:r>
              <a:rPr lang="en-US" sz="1600" dirty="0" err="1"/>
              <a:t>gereken</a:t>
            </a:r>
            <a:r>
              <a:rPr lang="en-US" sz="1600" dirty="0"/>
              <a:t> </a:t>
            </a:r>
            <a:r>
              <a:rPr lang="en-US" sz="1600" dirty="0" err="1"/>
              <a:t>çok</a:t>
            </a:r>
            <a:r>
              <a:rPr lang="en-US" sz="1600" dirty="0"/>
              <a:t> </a:t>
            </a:r>
            <a:r>
              <a:rPr lang="en-US" sz="1600" dirty="0" err="1"/>
              <a:t>fazla</a:t>
            </a:r>
            <a:r>
              <a:rPr lang="en-US" sz="1600" dirty="0"/>
              <a:t> </a:t>
            </a:r>
            <a:r>
              <a:rPr lang="en-US" sz="1600" dirty="0" err="1"/>
              <a:t>ödev</a:t>
            </a:r>
            <a:r>
              <a:rPr lang="en-US" sz="1600" dirty="0"/>
              <a:t> </a:t>
            </a:r>
            <a:r>
              <a:rPr lang="en-US" sz="1600" dirty="0" err="1"/>
              <a:t>vardır</a:t>
            </a:r>
            <a:r>
              <a:rPr lang="en-US" sz="1600" dirty="0"/>
              <a:t>. </a:t>
            </a:r>
            <a:r>
              <a:rPr lang="en-US" sz="1600" dirty="0" err="1"/>
              <a:t>Oyun</a:t>
            </a:r>
            <a:r>
              <a:rPr lang="en-US" sz="1600" dirty="0"/>
              <a:t> </a:t>
            </a:r>
            <a:r>
              <a:rPr lang="en-US" sz="1600" dirty="0" err="1"/>
              <a:t>için</a:t>
            </a:r>
            <a:r>
              <a:rPr lang="en-US" sz="1600" dirty="0"/>
              <a:t> </a:t>
            </a:r>
            <a:r>
              <a:rPr lang="en-US" sz="1600" dirty="0" err="1"/>
              <a:t>gerekli</a:t>
            </a:r>
            <a:r>
              <a:rPr lang="en-US" sz="1600" dirty="0"/>
              <a:t> </a:t>
            </a:r>
            <a:r>
              <a:rPr lang="en-US" sz="1600" dirty="0" err="1"/>
              <a:t>olan</a:t>
            </a:r>
            <a:r>
              <a:rPr lang="en-US" sz="1600" dirty="0"/>
              <a:t> </a:t>
            </a:r>
            <a:r>
              <a:rPr lang="en-US" sz="1600" dirty="0" err="1"/>
              <a:t>boş</a:t>
            </a:r>
            <a:r>
              <a:rPr lang="en-US" sz="1600" dirty="0"/>
              <a:t> </a:t>
            </a:r>
            <a:r>
              <a:rPr lang="en-US" sz="1600" dirty="0" err="1"/>
              <a:t>zaman</a:t>
            </a:r>
            <a:r>
              <a:rPr lang="en-US" sz="1600" dirty="0"/>
              <a:t> yan etkinliklerle harcanmıştır. </a:t>
            </a:r>
            <a:r>
              <a:rPr lang="tr-TR" sz="1600" dirty="0"/>
              <a:t>İşte zaman yönetimi tam da burada devreye girer.</a:t>
            </a:r>
            <a:endParaRPr lang="en-US" sz="1600" dirty="0"/>
          </a:p>
          <a:p>
            <a:pPr marL="0" indent="0">
              <a:buNone/>
            </a:pPr>
            <a:r>
              <a:rPr lang="en-US" sz="1600" dirty="0" err="1"/>
              <a:t>Önceden</a:t>
            </a:r>
            <a:r>
              <a:rPr lang="en-US" sz="1600" dirty="0"/>
              <a:t> </a:t>
            </a:r>
            <a:r>
              <a:rPr lang="en-US" sz="1600" dirty="0" err="1"/>
              <a:t>ev</a:t>
            </a:r>
            <a:r>
              <a:rPr lang="en-US" sz="1600" dirty="0"/>
              <a:t> </a:t>
            </a:r>
            <a:r>
              <a:rPr lang="en-US" sz="1600" dirty="0" err="1"/>
              <a:t>ödevleri</a:t>
            </a:r>
            <a:r>
              <a:rPr lang="en-US" sz="1600" dirty="0"/>
              <a:t> </a:t>
            </a:r>
            <a:r>
              <a:rPr lang="en-US" sz="1600" dirty="0" err="1"/>
              <a:t>için</a:t>
            </a:r>
            <a:r>
              <a:rPr lang="en-US" sz="1600" dirty="0"/>
              <a:t> </a:t>
            </a:r>
            <a:r>
              <a:rPr lang="en-US" sz="1600" dirty="0" err="1"/>
              <a:t>hazırlık</a:t>
            </a:r>
            <a:r>
              <a:rPr lang="en-US" sz="1600" dirty="0"/>
              <a:t> </a:t>
            </a:r>
            <a:r>
              <a:rPr lang="en-US" sz="1600" dirty="0" err="1"/>
              <a:t>yapın</a:t>
            </a:r>
            <a:r>
              <a:rPr lang="en-US" sz="1600" dirty="0"/>
              <a:t> </a:t>
            </a:r>
            <a:r>
              <a:rPr lang="en-US" sz="1600" dirty="0" err="1"/>
              <a:t>defterler</a:t>
            </a:r>
            <a:r>
              <a:rPr lang="en-US" sz="1600" dirty="0"/>
              <a:t> </a:t>
            </a:r>
            <a:r>
              <a:rPr lang="en-US" sz="1600" dirty="0" err="1"/>
              <a:t>hazır</a:t>
            </a:r>
            <a:r>
              <a:rPr lang="en-US" sz="1600" dirty="0"/>
              <a:t> </a:t>
            </a:r>
            <a:r>
              <a:rPr lang="en-US" sz="1600" dirty="0" err="1"/>
              <a:t>masada</a:t>
            </a:r>
            <a:r>
              <a:rPr lang="en-US" sz="1600" dirty="0"/>
              <a:t> </a:t>
            </a:r>
            <a:r>
              <a:rPr lang="en-US" sz="1600" dirty="0" err="1"/>
              <a:t>olmalı</a:t>
            </a:r>
            <a:r>
              <a:rPr lang="en-US" sz="1600" dirty="0"/>
              <a:t>, </a:t>
            </a:r>
            <a:r>
              <a:rPr lang="en-US" sz="1600" dirty="0" err="1"/>
              <a:t>kalemlerin</a:t>
            </a:r>
            <a:r>
              <a:rPr lang="en-US" sz="1600" dirty="0"/>
              <a:t> </a:t>
            </a:r>
            <a:r>
              <a:rPr lang="en-US" sz="1600" dirty="0" err="1"/>
              <a:t>uçları</a:t>
            </a:r>
            <a:r>
              <a:rPr lang="en-US" sz="1600" dirty="0"/>
              <a:t> </a:t>
            </a:r>
            <a:r>
              <a:rPr lang="en-US" sz="1600" dirty="0" err="1"/>
              <a:t>açık</a:t>
            </a:r>
            <a:r>
              <a:rPr lang="en-US" sz="1600" dirty="0"/>
              <a:t> </a:t>
            </a:r>
            <a:r>
              <a:rPr lang="en-US" sz="1600" dirty="0" err="1"/>
              <a:t>olmalı</a:t>
            </a:r>
            <a:r>
              <a:rPr lang="en-US" sz="1600" dirty="0"/>
              <a:t> ve </a:t>
            </a:r>
            <a:r>
              <a:rPr lang="en-US" sz="1600" dirty="0" err="1"/>
              <a:t>ödeve</a:t>
            </a:r>
            <a:r>
              <a:rPr lang="en-US" sz="1600" dirty="0"/>
              <a:t> </a:t>
            </a:r>
            <a:r>
              <a:rPr lang="en-US" sz="1600" dirty="0" err="1"/>
              <a:t>başlamadan</a:t>
            </a:r>
            <a:r>
              <a:rPr lang="en-US" sz="1600" dirty="0"/>
              <a:t> </a:t>
            </a:r>
            <a:r>
              <a:rPr lang="en-US" sz="1600" dirty="0" err="1"/>
              <a:t>önce</a:t>
            </a:r>
            <a:r>
              <a:rPr lang="en-US" sz="1600" dirty="0"/>
              <a:t> </a:t>
            </a:r>
            <a:r>
              <a:rPr lang="en-US" sz="1600" dirty="0" err="1"/>
              <a:t>çocuk</a:t>
            </a:r>
            <a:r>
              <a:rPr lang="en-US" sz="1600" dirty="0"/>
              <a:t> ne </a:t>
            </a:r>
            <a:r>
              <a:rPr lang="en-US" sz="1600" dirty="0" err="1"/>
              <a:t>yapması</a:t>
            </a:r>
            <a:r>
              <a:rPr lang="en-US" sz="1600" dirty="0"/>
              <a:t> </a:t>
            </a:r>
            <a:r>
              <a:rPr lang="en-US" sz="1600" dirty="0" err="1"/>
              <a:t>gerektiğini</a:t>
            </a:r>
            <a:r>
              <a:rPr lang="en-US" sz="1600" dirty="0"/>
              <a:t> </a:t>
            </a:r>
            <a:r>
              <a:rPr lang="en-US" sz="1600" dirty="0" err="1"/>
              <a:t>bilmelidir</a:t>
            </a:r>
            <a:r>
              <a:rPr lang="en-US" sz="1600" dirty="0"/>
              <a:t>. </a:t>
            </a:r>
          </a:p>
          <a:p>
            <a:pPr marL="0" indent="0">
              <a:buNone/>
            </a:pPr>
            <a:r>
              <a:rPr lang="en-US" sz="1600" dirty="0" err="1"/>
              <a:t>Çocuğun</a:t>
            </a:r>
            <a:r>
              <a:rPr lang="en-US" sz="1600" dirty="0"/>
              <a:t> </a:t>
            </a:r>
            <a:r>
              <a:rPr lang="en-US" sz="1600" dirty="0" err="1"/>
              <a:t>ders</a:t>
            </a:r>
            <a:r>
              <a:rPr lang="en-US" sz="1600" dirty="0"/>
              <a:t> </a:t>
            </a:r>
            <a:r>
              <a:rPr lang="en-US" sz="1600" dirty="0" err="1"/>
              <a:t>çalıştığı</a:t>
            </a:r>
            <a:r>
              <a:rPr lang="en-US" sz="1600" dirty="0"/>
              <a:t> </a:t>
            </a:r>
            <a:r>
              <a:rPr lang="en-US" sz="1600" dirty="0" err="1"/>
              <a:t>çalışma</a:t>
            </a:r>
            <a:r>
              <a:rPr lang="en-US" sz="1600" dirty="0"/>
              <a:t> </a:t>
            </a:r>
            <a:r>
              <a:rPr lang="en-US" sz="1600" dirty="0" err="1"/>
              <a:t>atmosferi</a:t>
            </a:r>
            <a:r>
              <a:rPr lang="en-US" sz="1600" dirty="0"/>
              <a:t> </a:t>
            </a:r>
            <a:r>
              <a:rPr lang="en-US" sz="1600" dirty="0" err="1"/>
              <a:t>az</a:t>
            </a:r>
            <a:r>
              <a:rPr lang="en-US" sz="1600" dirty="0"/>
              <a:t> </a:t>
            </a:r>
            <a:r>
              <a:rPr lang="en-US" sz="1600" dirty="0" err="1"/>
              <a:t>uyaranın</a:t>
            </a:r>
            <a:r>
              <a:rPr lang="en-US" sz="1600" dirty="0"/>
              <a:t> </a:t>
            </a:r>
            <a:r>
              <a:rPr lang="en-US" sz="1600" dirty="0" err="1"/>
              <a:t>olduğu</a:t>
            </a:r>
            <a:r>
              <a:rPr lang="en-US" sz="1600" dirty="0"/>
              <a:t> bir </a:t>
            </a:r>
            <a:r>
              <a:rPr lang="en-US" sz="1600" dirty="0" err="1"/>
              <a:t>ortam</a:t>
            </a:r>
            <a:r>
              <a:rPr lang="en-US" sz="1600" dirty="0"/>
              <a:t> </a:t>
            </a:r>
            <a:r>
              <a:rPr lang="en-US" sz="1600" dirty="0" err="1"/>
              <a:t>olmalıdır</a:t>
            </a:r>
            <a:r>
              <a:rPr lang="en-US" sz="1600" dirty="0"/>
              <a:t>. </a:t>
            </a:r>
            <a:endParaRPr lang="tr-TR" sz="1600" dirty="0"/>
          </a:p>
          <a:p>
            <a:pPr marL="0" indent="0">
              <a:buNone/>
            </a:pPr>
            <a:r>
              <a:rPr lang="en-US" sz="1600" dirty="0" err="1"/>
              <a:t>Çocuğunuz</a:t>
            </a:r>
            <a:r>
              <a:rPr lang="en-US" sz="1600" dirty="0"/>
              <a:t> </a:t>
            </a:r>
            <a:r>
              <a:rPr lang="en-US" sz="1600" dirty="0" err="1"/>
              <a:t>sabahtan</a:t>
            </a:r>
            <a:r>
              <a:rPr lang="en-US" sz="1600" dirty="0"/>
              <a:t> </a:t>
            </a:r>
            <a:r>
              <a:rPr lang="en-US" sz="1600" dirty="0" err="1"/>
              <a:t>akşama</a:t>
            </a:r>
            <a:r>
              <a:rPr lang="en-US" sz="1600" dirty="0"/>
              <a:t> </a:t>
            </a:r>
            <a:r>
              <a:rPr lang="en-US" sz="1600" dirty="0" err="1"/>
              <a:t>kadar</a:t>
            </a:r>
            <a:r>
              <a:rPr lang="en-US" sz="1600" dirty="0"/>
              <a:t> </a:t>
            </a:r>
            <a:r>
              <a:rPr lang="en-US" sz="1600" dirty="0" err="1"/>
              <a:t>dışarıda</a:t>
            </a:r>
            <a:r>
              <a:rPr lang="en-US" sz="1600" dirty="0"/>
              <a:t> bir </a:t>
            </a:r>
            <a:r>
              <a:rPr lang="en-US" sz="1600" dirty="0" err="1"/>
              <a:t>çok</a:t>
            </a:r>
            <a:r>
              <a:rPr lang="en-US" sz="1600" dirty="0"/>
              <a:t> </a:t>
            </a:r>
            <a:r>
              <a:rPr lang="en-US" sz="1600" dirty="0" err="1"/>
              <a:t>uyaranın</a:t>
            </a:r>
            <a:r>
              <a:rPr lang="en-US" sz="1600" dirty="0"/>
              <a:t> </a:t>
            </a:r>
            <a:r>
              <a:rPr lang="en-US" sz="1600" dirty="0" err="1"/>
              <a:t>etkisi</a:t>
            </a:r>
            <a:r>
              <a:rPr lang="en-US" sz="1600" dirty="0"/>
              <a:t> </a:t>
            </a:r>
            <a:r>
              <a:rPr lang="en-US" sz="1600" dirty="0" err="1"/>
              <a:t>altındadır</a:t>
            </a:r>
            <a:r>
              <a:rPr lang="en-US" sz="1600" dirty="0"/>
              <a:t>. Bu </a:t>
            </a:r>
            <a:r>
              <a:rPr lang="en-US" sz="1600" dirty="0" err="1"/>
              <a:t>yüzden</a:t>
            </a:r>
            <a:r>
              <a:rPr lang="en-US" sz="1600" dirty="0"/>
              <a:t> </a:t>
            </a:r>
            <a:r>
              <a:rPr lang="en-US" sz="1600" dirty="0" err="1"/>
              <a:t>ders</a:t>
            </a:r>
            <a:r>
              <a:rPr lang="en-US" sz="1600" dirty="0"/>
              <a:t> </a:t>
            </a:r>
            <a:r>
              <a:rPr lang="en-US" sz="1600" dirty="0" err="1"/>
              <a:t>çalışırken</a:t>
            </a:r>
            <a:r>
              <a:rPr lang="en-US" sz="1600" dirty="0"/>
              <a:t> </a:t>
            </a:r>
            <a:r>
              <a:rPr lang="en-US" sz="1600" dirty="0" err="1"/>
              <a:t>sakinlik</a:t>
            </a:r>
            <a:r>
              <a:rPr lang="en-US" sz="1600" dirty="0"/>
              <a:t> </a:t>
            </a:r>
            <a:r>
              <a:rPr lang="en-US" sz="1600" dirty="0" err="1"/>
              <a:t>önemli</a:t>
            </a:r>
            <a:r>
              <a:rPr lang="en-US" sz="1600" dirty="0"/>
              <a:t> bir </a:t>
            </a:r>
            <a:r>
              <a:rPr lang="en-US" sz="1600" dirty="0" err="1"/>
              <a:t>dinlendirici</a:t>
            </a:r>
            <a:r>
              <a:rPr lang="en-US" sz="1600" dirty="0"/>
              <a:t> </a:t>
            </a:r>
            <a:r>
              <a:rPr lang="en-US" sz="1600" dirty="0" err="1"/>
              <a:t>unsurdur</a:t>
            </a:r>
            <a:r>
              <a:rPr lang="en-US" sz="1600" dirty="0"/>
              <a:t>. </a:t>
            </a:r>
            <a:endParaRPr lang="en-US" sz="1600" b="1" dirty="0"/>
          </a:p>
          <a:p>
            <a:pPr marL="0" indent="0">
              <a:buNone/>
            </a:pPr>
            <a:endParaRPr lang="tr-TR" sz="1600" dirty="0">
              <a:latin typeface="Comic Sans MS" pitchFamily="66" charset="0"/>
            </a:endParaRPr>
          </a:p>
        </p:txBody>
      </p:sp>
      <p:pic>
        <p:nvPicPr>
          <p:cNvPr id="5" name="Resim 4">
            <a:extLst>
              <a:ext uri="{FF2B5EF4-FFF2-40B4-BE49-F238E27FC236}">
                <a16:creationId xmlns:a16="http://schemas.microsoft.com/office/drawing/2014/main" id="{D7998255-836F-472D-9F1F-CFC047B04047}"/>
              </a:ext>
            </a:extLst>
          </p:cNvPr>
          <p:cNvPicPr>
            <a:picLocks noChangeAspect="1"/>
          </p:cNvPicPr>
          <p:nvPr/>
        </p:nvPicPr>
        <p:blipFill rotWithShape="1">
          <a:blip r:embed="rId2">
            <a:extLst>
              <a:ext uri="{28A0092B-C50C-407E-A947-70E740481C1C}">
                <a14:useLocalDpi xmlns:a14="http://schemas.microsoft.com/office/drawing/2010/main" val="0"/>
              </a:ext>
            </a:extLst>
          </a:blip>
          <a:srcRect l="25022" t="6589" r="22625" b="8506"/>
          <a:stretch/>
        </p:blipFill>
        <p:spPr>
          <a:xfrm>
            <a:off x="8090577" y="2689768"/>
            <a:ext cx="3811371" cy="3400794"/>
          </a:xfrm>
          <a:prstGeom prst="rect">
            <a:avLst/>
          </a:prstGeom>
        </p:spPr>
      </p:pic>
    </p:spTree>
    <p:extLst>
      <p:ext uri="{BB962C8B-B14F-4D97-AF65-F5344CB8AC3E}">
        <p14:creationId xmlns:p14="http://schemas.microsoft.com/office/powerpoint/2010/main" val="102948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541082"/>
            <a:ext cx="10515600" cy="906917"/>
          </a:xfrm>
        </p:spPr>
        <p:txBody>
          <a:bodyPr/>
          <a:lstStyle/>
          <a:p>
            <a:r>
              <a:rPr lang="tr-TR" b="1" dirty="0">
                <a:solidFill>
                  <a:srgbClr val="FF0000"/>
                </a:solidFill>
              </a:rPr>
              <a:t>Arkadaşlık İlişkileri</a:t>
            </a:r>
          </a:p>
        </p:txBody>
      </p:sp>
      <p:sp>
        <p:nvSpPr>
          <p:cNvPr id="4" name="İçerik Yer Tutucusu 3"/>
          <p:cNvSpPr>
            <a:spLocks noGrp="1"/>
          </p:cNvSpPr>
          <p:nvPr>
            <p:ph idx="1"/>
          </p:nvPr>
        </p:nvSpPr>
        <p:spPr>
          <a:xfrm>
            <a:off x="99388" y="2418269"/>
            <a:ext cx="8289009" cy="3735091"/>
          </a:xfrm>
        </p:spPr>
        <p:txBody>
          <a:bodyPr>
            <a:noAutofit/>
          </a:bodyPr>
          <a:lstStyle/>
          <a:p>
            <a:r>
              <a:rPr lang="tr-TR" sz="2400" dirty="0"/>
              <a:t>4.sınıftaki çocuklar arkadaşlarına hoş görünmeye çalışırlar. Örneğin; evde kendinden çok emin ve ısrarcı olan bir çocuk, okulda arkadaşlarının arasında kabul görebilmek için çekingen davranabilir. Bu dönemde çocuklar birbirlerine isim takmaya, yazılı notlar alıp vermeye başlarlar. Arkadaşlarının kendileri hakkında ne düşündüğüne, popüler olmaya çok önem verirler. Alay etme, dışlama-dışlanma çok sık görülür. Çocuklar arasında rekabet artar, uyum sağlama en önemli konu haline gelir.</a:t>
            </a:r>
          </a:p>
          <a:p>
            <a:r>
              <a:rPr lang="tr-TR" sz="2400" dirty="0"/>
              <a:t>Bu yaş çocuğu son derece sosyaldir, üzerinde konuşacak bir şeyleri her zaman vardır. Hatta bazen onların dikkatini derse vermelerini sağlamak oldukça zor olabilir. Birbirlerinden hiç bıkmazlar. Bu nedenle sınıfta yapılan grup çalışmaları iyi sonuç verir.</a:t>
            </a:r>
          </a:p>
          <a:p>
            <a:endParaRPr lang="tr-TR" sz="2400" dirty="0"/>
          </a:p>
        </p:txBody>
      </p:sp>
      <p:pic>
        <p:nvPicPr>
          <p:cNvPr id="6" name="Resim 5">
            <a:extLst>
              <a:ext uri="{FF2B5EF4-FFF2-40B4-BE49-F238E27FC236}">
                <a16:creationId xmlns:a16="http://schemas.microsoft.com/office/drawing/2014/main" id="{310A1DA4-A0BD-4841-B6A9-94A44F76C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799" y="3429000"/>
            <a:ext cx="3713813" cy="2603090"/>
          </a:xfrm>
          <a:prstGeom prst="rect">
            <a:avLst/>
          </a:prstGeom>
        </p:spPr>
      </p:pic>
    </p:spTree>
    <p:extLst>
      <p:ext uri="{BB962C8B-B14F-4D97-AF65-F5344CB8AC3E}">
        <p14:creationId xmlns:p14="http://schemas.microsoft.com/office/powerpoint/2010/main" val="3273676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Arkadaşlık İlişkileri</a:t>
            </a:r>
            <a:endParaRPr lang="tr-TR" dirty="0"/>
          </a:p>
        </p:txBody>
      </p:sp>
      <p:sp>
        <p:nvSpPr>
          <p:cNvPr id="3" name="İçerik Yer Tutucusu 2"/>
          <p:cNvSpPr>
            <a:spLocks noGrp="1"/>
          </p:cNvSpPr>
          <p:nvPr>
            <p:ph idx="1"/>
          </p:nvPr>
        </p:nvSpPr>
        <p:spPr>
          <a:xfrm>
            <a:off x="0" y="2459866"/>
            <a:ext cx="9748684" cy="4398134"/>
          </a:xfrm>
        </p:spPr>
        <p:txBody>
          <a:bodyPr>
            <a:normAutofit lnSpcReduction="10000"/>
          </a:bodyPr>
          <a:lstStyle/>
          <a:p>
            <a:r>
              <a:rPr lang="tr-TR" dirty="0"/>
              <a:t>4. sınıfa öğrencilerinin velileri kendilerini önemsiz hissedebilirler, çünkü çocuklar artık arkadaşlarıyla olmayı anne babayla vakit geçirmeye tercih edeceklerdir. Olumlu bir gelişme olarak, arkadaşlarını taklit ederler. Beğenmedikleri kişilerle arkadaşlık etmezler. “İyi arkadaşlar” ile sırlar paylaşılır, birbirlerini tutarlar. Ancak iyi arkadaşlıklar bir dönem veya bir yıl sürer, fazla uzun ömürlü olmaz.</a:t>
            </a:r>
          </a:p>
          <a:p>
            <a:r>
              <a:rPr lang="tr-TR" dirty="0"/>
              <a:t> Cinsiyet Ayrımı : Kızlarla erkekler bir arada olmayı istemez. Buna rağmen kızlar kendi aralarında erkeklerden, erkekler ise kızlardan konuşur; yavaş yavaş karşı cinse ilgi duymaya başlarlar. </a:t>
            </a:r>
          </a:p>
          <a:p>
            <a:pPr marL="0" indent="0">
              <a:buNone/>
            </a:pPr>
            <a:endParaRPr lang="tr-TR" dirty="0"/>
          </a:p>
          <a:p>
            <a:endParaRPr lang="tr-TR" dirty="0"/>
          </a:p>
        </p:txBody>
      </p:sp>
      <p:pic>
        <p:nvPicPr>
          <p:cNvPr id="5" name="Resim 4">
            <a:extLst>
              <a:ext uri="{FF2B5EF4-FFF2-40B4-BE49-F238E27FC236}">
                <a16:creationId xmlns:a16="http://schemas.microsoft.com/office/drawing/2014/main" id="{04F6DFDE-686C-47AD-8905-FDE72B2DB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9687" y="3067972"/>
            <a:ext cx="1752600" cy="2609850"/>
          </a:xfrm>
          <a:prstGeom prst="rect">
            <a:avLst/>
          </a:prstGeom>
        </p:spPr>
      </p:pic>
    </p:spTree>
    <p:extLst>
      <p:ext uri="{BB962C8B-B14F-4D97-AF65-F5344CB8AC3E}">
        <p14:creationId xmlns:p14="http://schemas.microsoft.com/office/powerpoint/2010/main" val="3579028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Arkadaşlık İlişkileri</a:t>
            </a:r>
            <a:endParaRPr lang="tr-TR" dirty="0"/>
          </a:p>
        </p:txBody>
      </p:sp>
      <p:sp>
        <p:nvSpPr>
          <p:cNvPr id="3" name="İçerik Yer Tutucusu 2"/>
          <p:cNvSpPr>
            <a:spLocks noGrp="1"/>
          </p:cNvSpPr>
          <p:nvPr>
            <p:ph idx="1"/>
          </p:nvPr>
        </p:nvSpPr>
        <p:spPr>
          <a:xfrm>
            <a:off x="0" y="2459866"/>
            <a:ext cx="11901948" cy="4398134"/>
          </a:xfrm>
        </p:spPr>
        <p:txBody>
          <a:bodyPr>
            <a:normAutofit lnSpcReduction="10000"/>
          </a:bodyPr>
          <a:lstStyle/>
          <a:p>
            <a:r>
              <a:rPr lang="tr-TR" sz="2400" dirty="0"/>
              <a:t>Artan Tartışmalar: Birbirleriyle bol bol tartışırlar, örneğin kim kimin arkadaşı, öğle yemeğinde kim nerede oturacak, vb. Eğer maçta birisi takımın yenilmesine neden olacak bir atışı kaçırır ya da golü yerse, arkadaşları arasında bütün gün dışlanır. Bu konuda erkekler kızlara göre sorunlarını daha iyi çözümlerler. Kavga edip öfkelerini boşaltırlar. Ama kızlar öç almaya çalışır, haftalarca bu konuyu unutmazlar.</a:t>
            </a:r>
          </a:p>
          <a:p>
            <a:r>
              <a:rPr lang="tr-TR" sz="2400" dirty="0"/>
              <a:t>Bol Rekabet: Sadece kimin en iyi notu aldığı önemli değildir, ayrıca kimin en iyi oyuncaklara sahip olduğu, kimin en güzel şeyleri giydiği, kimin daha çok arkadaşı olduğu, vb. önem kazanmıştır. Başkalarını etkilemek isterler. Rekabetin belli bir miktarı faydalıdır; motivasyonu, kendine güveni, sosyal becerileri artırır. Fazlası ise zararlıdır, ters etki yapar. Eğer çocuk kazanmayı çok fazla önemsiyorsa onunla konuşup, kazanmanın ve kaybetmenin ne anlama geldiğini anlatmak gerekir. Çocuğun veli ya da öğretmen  için notlardan ya da başarılardan daha önemli olduğunu kendisine anlatılmalıdır. </a:t>
            </a:r>
          </a:p>
          <a:p>
            <a:r>
              <a:rPr lang="tr-TR" sz="2400" dirty="0"/>
              <a:t> </a:t>
            </a:r>
          </a:p>
          <a:p>
            <a:endParaRPr lang="tr-TR" sz="2400" dirty="0"/>
          </a:p>
        </p:txBody>
      </p:sp>
    </p:spTree>
    <p:extLst>
      <p:ext uri="{BB962C8B-B14F-4D97-AF65-F5344CB8AC3E}">
        <p14:creationId xmlns:p14="http://schemas.microsoft.com/office/powerpoint/2010/main" val="912471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Arkadaşlık İlişkileri</a:t>
            </a:r>
            <a:endParaRPr lang="tr-TR" dirty="0"/>
          </a:p>
        </p:txBody>
      </p:sp>
      <p:sp>
        <p:nvSpPr>
          <p:cNvPr id="3" name="İçerik Yer Tutucusu 2"/>
          <p:cNvSpPr>
            <a:spLocks noGrp="1"/>
          </p:cNvSpPr>
          <p:nvPr>
            <p:ph idx="1"/>
          </p:nvPr>
        </p:nvSpPr>
        <p:spPr>
          <a:xfrm>
            <a:off x="1" y="2459866"/>
            <a:ext cx="8008374" cy="4398134"/>
          </a:xfrm>
        </p:spPr>
        <p:txBody>
          <a:bodyPr>
            <a:normAutofit/>
          </a:bodyPr>
          <a:lstStyle/>
          <a:p>
            <a:r>
              <a:rPr lang="tr-TR" sz="2000" dirty="0"/>
              <a:t>Alay : Bu yaşta arkadaşlarından farklı olan çocuklar hemen belirlenir ve dışlanır. Çocuğu farklı yapan şey değişkendir. Bazen kızıl saçlı olmak, yanlış kıyafet giymek, kilolu olmak, zayıf olmak, akademik problem yaşamak, fakir olmak gibi çok çeşitli sebeplerden dolayı çocuklar arkadaşları tarafından dışlanabilir. Veliler çocuğun diğerlerinden farklı olup alay konusu olacağı şeyleri olabildiğince önlemelidir. Çocuğa kendi hakkını savunması öğretilmeli, alay etme konusunda öğretmen ile işbirliği yapılmalıdır.</a:t>
            </a:r>
          </a:p>
          <a:p>
            <a:r>
              <a:rPr lang="tr-TR" sz="2000" dirty="0"/>
              <a:t> Kötü Arkadaşlar : Çocuklar her zaman kendilerine iyi arkadaşlar seçmeyebilir. Onu kötü arkadaşlarından korumanın en iyi yolu çocukla güçlü bir iletişimin kurulmuş olmasıdır. Örneğin çocuğun kötü hissettiğini fark edildiğinde ona derdi sorulmalıdır. Çocuğun sorunları gülünç de olsa ciddiye alınmalıdır. Çocuk ilgi gördüğünde sorununu açacaktır. Ancak ona öğütler verilirse, ona gülünürse, anlaşılmadığını düşünürse, sorunlarını paylaşacağı ve çözüm bulacağı kişi arkadaşları olur. </a:t>
            </a:r>
          </a:p>
          <a:p>
            <a:pPr marL="0" indent="0">
              <a:buNone/>
            </a:pPr>
            <a:endParaRPr lang="tr-TR" sz="2000" dirty="0"/>
          </a:p>
          <a:p>
            <a:endParaRPr lang="tr-TR" sz="2000" dirty="0"/>
          </a:p>
        </p:txBody>
      </p:sp>
      <p:pic>
        <p:nvPicPr>
          <p:cNvPr id="5" name="Resim 4">
            <a:extLst>
              <a:ext uri="{FF2B5EF4-FFF2-40B4-BE49-F238E27FC236}">
                <a16:creationId xmlns:a16="http://schemas.microsoft.com/office/drawing/2014/main" id="{90592C57-B036-4106-B087-23248B72C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375" y="2459866"/>
            <a:ext cx="4065639" cy="3940934"/>
          </a:xfrm>
          <a:prstGeom prst="rect">
            <a:avLst/>
          </a:prstGeom>
        </p:spPr>
      </p:pic>
    </p:spTree>
    <p:extLst>
      <p:ext uri="{BB962C8B-B14F-4D97-AF65-F5344CB8AC3E}">
        <p14:creationId xmlns:p14="http://schemas.microsoft.com/office/powerpoint/2010/main" val="2629166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Akran mı Zorba mı?</a:t>
            </a:r>
          </a:p>
        </p:txBody>
      </p:sp>
      <p:sp>
        <p:nvSpPr>
          <p:cNvPr id="4" name="İçerik Yer Tutucusu 3"/>
          <p:cNvSpPr>
            <a:spLocks noGrp="1"/>
          </p:cNvSpPr>
          <p:nvPr>
            <p:ph idx="1"/>
          </p:nvPr>
        </p:nvSpPr>
        <p:spPr/>
        <p:txBody>
          <a:bodyPr>
            <a:normAutofit/>
          </a:bodyPr>
          <a:lstStyle/>
          <a:p>
            <a:pPr marL="0" indent="0">
              <a:buNone/>
            </a:pPr>
            <a:br>
              <a:rPr lang="tr-TR" dirty="0">
                <a:solidFill>
                  <a:srgbClr val="0000FF"/>
                </a:solidFill>
              </a:rPr>
            </a:br>
            <a:endParaRPr lang="tr-TR" dirty="0"/>
          </a:p>
        </p:txBody>
      </p:sp>
      <p:sp>
        <p:nvSpPr>
          <p:cNvPr id="6" name="İçerik Yer Tutucusu 3"/>
          <p:cNvSpPr txBox="1">
            <a:spLocks/>
          </p:cNvSpPr>
          <p:nvPr/>
        </p:nvSpPr>
        <p:spPr>
          <a:xfrm>
            <a:off x="0" y="2239163"/>
            <a:ext cx="12192000" cy="43981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u="sng" dirty="0"/>
              <a:t>Zorbalık nedir?</a:t>
            </a:r>
          </a:p>
          <a:p>
            <a:pPr marL="0" indent="0">
              <a:buFont typeface="Arial" panose="020B0604020202020204" pitchFamily="34" charset="0"/>
              <a:buNone/>
            </a:pPr>
            <a:r>
              <a:rPr lang="tr-TR" dirty="0"/>
              <a:t>Zorbalık, daha güçlü veya daha güçlü davranan birinin, bir kişiyi incitmesi, korkutması veya kişiyi zayıf göstermeye çalışmasıdır.</a:t>
            </a:r>
          </a:p>
          <a:p>
            <a:pPr marL="0" indent="0">
              <a:buFont typeface="Arial" panose="020B0604020202020204" pitchFamily="34" charset="0"/>
              <a:buNone/>
            </a:pPr>
            <a:r>
              <a:rPr lang="tr-TR" b="1" u="sng" dirty="0"/>
              <a:t>Zorbalık birçok şekilde olabilir.</a:t>
            </a:r>
          </a:p>
          <a:p>
            <a:pPr marL="0" indent="0" algn="just">
              <a:buFont typeface="Arial" panose="020B0604020202020204" pitchFamily="34" charset="0"/>
              <a:buNone/>
            </a:pPr>
            <a:r>
              <a:rPr lang="tr-TR" b="1" dirty="0"/>
              <a:t>Sözel Zorbalık; </a:t>
            </a:r>
            <a:r>
              <a:rPr lang="tr-TR" dirty="0"/>
              <a:t>hakaret, aşağılayıcı ya da incitici şeyler içerir.</a:t>
            </a:r>
          </a:p>
          <a:p>
            <a:pPr marL="0" indent="0" algn="just">
              <a:buFont typeface="Arial" panose="020B0604020202020204" pitchFamily="34" charset="0"/>
              <a:buNone/>
            </a:pPr>
            <a:r>
              <a:rPr lang="tr-TR" b="1" dirty="0"/>
              <a:t>Fiziksel Zorbalık; </a:t>
            </a:r>
            <a:r>
              <a:rPr lang="tr-TR" dirty="0"/>
              <a:t>vurma, ,itme, devrilme, yumruklama, tekmeleme içerir.</a:t>
            </a:r>
          </a:p>
          <a:p>
            <a:pPr marL="0" indent="0" algn="just">
              <a:buFont typeface="Arial" panose="020B0604020202020204" pitchFamily="34" charset="0"/>
              <a:buNone/>
            </a:pPr>
            <a:r>
              <a:rPr lang="tr-TR" b="1" dirty="0"/>
              <a:t>Duygusal Zorbalık; </a:t>
            </a:r>
            <a:r>
              <a:rPr lang="tr-TR" dirty="0"/>
              <a:t>dışlama, tehdit, aşağılanma içerir.</a:t>
            </a:r>
          </a:p>
          <a:p>
            <a:pPr marL="0" indent="0" algn="just">
              <a:buFont typeface="Arial" panose="020B0604020202020204" pitchFamily="34" charset="0"/>
              <a:buNone/>
            </a:pPr>
            <a:r>
              <a:rPr lang="tr-TR" b="1" dirty="0"/>
              <a:t>Yalan ve Yanlış Söylentilerle Zorbalık</a:t>
            </a:r>
          </a:p>
          <a:p>
            <a:pPr marL="0" indent="0" algn="just">
              <a:buFont typeface="Arial" panose="020B0604020202020204" pitchFamily="34" charset="0"/>
              <a:buNone/>
            </a:pPr>
            <a:r>
              <a:rPr lang="tr-TR" b="1" dirty="0"/>
              <a:t>Para ya da Başka Şeylerin Alınması, Hasar Verme </a:t>
            </a:r>
          </a:p>
          <a:p>
            <a:pPr marL="0" indent="0" algn="just">
              <a:buFont typeface="Arial" panose="020B0604020202020204" pitchFamily="34" charset="0"/>
              <a:buNone/>
            </a:pPr>
            <a:r>
              <a:rPr lang="tr-TR" b="1" dirty="0"/>
              <a:t>Alay Etme; </a:t>
            </a:r>
            <a:r>
              <a:rPr lang="tr-TR" dirty="0"/>
              <a:t>yaralayıcı olabilir ya da olmayabilir. Kişinin nasıl hissettiğine bağlıdır. </a:t>
            </a:r>
          </a:p>
          <a:p>
            <a:pPr marL="0" indent="0">
              <a:buFont typeface="Arial" panose="020B0604020202020204" pitchFamily="34" charset="0"/>
              <a:buNone/>
            </a:pPr>
            <a:endParaRPr lang="tr-TR" dirty="0"/>
          </a:p>
          <a:p>
            <a:pPr marL="0" indent="0">
              <a:buFont typeface="Arial" panose="020B0604020202020204" pitchFamily="34" charset="0"/>
              <a:buNone/>
            </a:pPr>
            <a:endParaRPr lang="tr-TR" dirty="0"/>
          </a:p>
        </p:txBody>
      </p:sp>
    </p:spTree>
    <p:extLst>
      <p:ext uri="{BB962C8B-B14F-4D97-AF65-F5344CB8AC3E}">
        <p14:creationId xmlns:p14="http://schemas.microsoft.com/office/powerpoint/2010/main" val="3577099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34" y="1415226"/>
            <a:ext cx="10515600" cy="906917"/>
          </a:xfrm>
        </p:spPr>
        <p:txBody>
          <a:bodyPr/>
          <a:lstStyle/>
          <a:p>
            <a:r>
              <a:rPr lang="tr-TR" b="1" dirty="0">
                <a:solidFill>
                  <a:srgbClr val="FF0000"/>
                </a:solidFill>
              </a:rPr>
              <a:t>Akran mı Zorba mı?</a:t>
            </a:r>
          </a:p>
        </p:txBody>
      </p:sp>
      <p:sp>
        <p:nvSpPr>
          <p:cNvPr id="4" name="İçerik Yer Tutucusu 3"/>
          <p:cNvSpPr>
            <a:spLocks noGrp="1"/>
          </p:cNvSpPr>
          <p:nvPr>
            <p:ph idx="1"/>
          </p:nvPr>
        </p:nvSpPr>
        <p:spPr/>
        <p:txBody>
          <a:bodyPr>
            <a:normAutofit/>
          </a:bodyPr>
          <a:lstStyle/>
          <a:p>
            <a:pPr marL="0" indent="0">
              <a:buNone/>
            </a:pPr>
            <a:br>
              <a:rPr lang="tr-TR" dirty="0">
                <a:solidFill>
                  <a:srgbClr val="0000FF"/>
                </a:solidFill>
              </a:rPr>
            </a:br>
            <a:endParaRPr lang="tr-TR" dirty="0"/>
          </a:p>
        </p:txBody>
      </p:sp>
      <p:sp>
        <p:nvSpPr>
          <p:cNvPr id="5" name="Metin kutusu 4"/>
          <p:cNvSpPr txBox="1"/>
          <p:nvPr/>
        </p:nvSpPr>
        <p:spPr>
          <a:xfrm>
            <a:off x="3730366" y="3205616"/>
            <a:ext cx="4451860" cy="523220"/>
          </a:xfrm>
          <a:prstGeom prst="rect">
            <a:avLst/>
          </a:prstGeom>
          <a:noFill/>
          <a:ln w="28575">
            <a:solidFill>
              <a:schemeClr val="accent1"/>
            </a:solidFill>
          </a:ln>
        </p:spPr>
        <p:txBody>
          <a:bodyPr wrap="none" rtlCol="0">
            <a:spAutoFit/>
          </a:bodyPr>
          <a:lstStyle/>
          <a:p>
            <a:r>
              <a:rPr lang="tr-TR" sz="2800" b="1" dirty="0">
                <a:latin typeface="AR CENA" panose="02000000000000000000" pitchFamily="2" charset="0"/>
              </a:rPr>
              <a:t>Zorbalığa Maruz Kalanlar</a:t>
            </a:r>
          </a:p>
        </p:txBody>
      </p:sp>
      <p:sp>
        <p:nvSpPr>
          <p:cNvPr id="7" name="Metin kutusu 6"/>
          <p:cNvSpPr txBox="1"/>
          <p:nvPr/>
        </p:nvSpPr>
        <p:spPr>
          <a:xfrm>
            <a:off x="807084" y="6153113"/>
            <a:ext cx="3172663" cy="523220"/>
          </a:xfrm>
          <a:prstGeom prst="rect">
            <a:avLst/>
          </a:prstGeom>
          <a:noFill/>
          <a:ln w="28575">
            <a:solidFill>
              <a:schemeClr val="accent1"/>
            </a:solidFill>
          </a:ln>
        </p:spPr>
        <p:txBody>
          <a:bodyPr wrap="none" rtlCol="0">
            <a:spAutoFit/>
          </a:bodyPr>
          <a:lstStyle/>
          <a:p>
            <a:r>
              <a:rPr lang="tr-TR" sz="2800" b="1" dirty="0">
                <a:latin typeface="AR CENA" panose="02000000000000000000" pitchFamily="2" charset="0"/>
              </a:rPr>
              <a:t>Zorbalık Yapanlar</a:t>
            </a:r>
          </a:p>
        </p:txBody>
      </p:sp>
      <p:sp>
        <p:nvSpPr>
          <p:cNvPr id="8" name="Metin kutusu 7"/>
          <p:cNvSpPr txBox="1"/>
          <p:nvPr/>
        </p:nvSpPr>
        <p:spPr>
          <a:xfrm>
            <a:off x="8431608" y="6153113"/>
            <a:ext cx="1548822" cy="523220"/>
          </a:xfrm>
          <a:prstGeom prst="rect">
            <a:avLst/>
          </a:prstGeom>
          <a:noFill/>
          <a:ln w="28575">
            <a:solidFill>
              <a:schemeClr val="accent1"/>
            </a:solidFill>
          </a:ln>
        </p:spPr>
        <p:txBody>
          <a:bodyPr wrap="none" rtlCol="0">
            <a:spAutoFit/>
          </a:bodyPr>
          <a:lstStyle/>
          <a:p>
            <a:r>
              <a:rPr lang="tr-TR" sz="2800" b="1" dirty="0">
                <a:latin typeface="AR CENA" panose="02000000000000000000" pitchFamily="2" charset="0"/>
              </a:rPr>
              <a:t>Tanıklar</a:t>
            </a:r>
          </a:p>
        </p:txBody>
      </p:sp>
      <p:cxnSp>
        <p:nvCxnSpPr>
          <p:cNvPr id="9" name="Düz Ok Bağlayıcısı 8"/>
          <p:cNvCxnSpPr/>
          <p:nvPr/>
        </p:nvCxnSpPr>
        <p:spPr>
          <a:xfrm>
            <a:off x="5795157" y="3717148"/>
            <a:ext cx="2529445" cy="2686047"/>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H="1">
            <a:off x="3979747" y="3728836"/>
            <a:ext cx="1815410" cy="2674359"/>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p:nvPr/>
        </p:nvCxnSpPr>
        <p:spPr>
          <a:xfrm>
            <a:off x="3979749" y="6414723"/>
            <a:ext cx="4451859" cy="0"/>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Metin kutusu 24"/>
          <p:cNvSpPr txBox="1"/>
          <p:nvPr/>
        </p:nvSpPr>
        <p:spPr>
          <a:xfrm>
            <a:off x="4253169" y="2330534"/>
            <a:ext cx="3450368" cy="584775"/>
          </a:xfrm>
          <a:prstGeom prst="rect">
            <a:avLst/>
          </a:prstGeom>
          <a:noFill/>
        </p:spPr>
        <p:txBody>
          <a:bodyPr wrap="none" rtlCol="0">
            <a:spAutoFit/>
          </a:bodyPr>
          <a:lstStyle/>
          <a:p>
            <a:r>
              <a:rPr lang="tr-TR" sz="3200" b="1" u="sng" dirty="0"/>
              <a:t>Mağduriyet Üçgeni</a:t>
            </a:r>
          </a:p>
        </p:txBody>
      </p:sp>
    </p:spTree>
    <p:extLst>
      <p:ext uri="{BB962C8B-B14F-4D97-AF65-F5344CB8AC3E}">
        <p14:creationId xmlns:p14="http://schemas.microsoft.com/office/powerpoint/2010/main" val="496935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Akran mı Zorba mı?</a:t>
            </a:r>
          </a:p>
        </p:txBody>
      </p:sp>
      <p:sp>
        <p:nvSpPr>
          <p:cNvPr id="4" name="İçerik Yer Tutucusu 3"/>
          <p:cNvSpPr>
            <a:spLocks noGrp="1"/>
          </p:cNvSpPr>
          <p:nvPr>
            <p:ph idx="1"/>
          </p:nvPr>
        </p:nvSpPr>
        <p:spPr/>
        <p:txBody>
          <a:bodyPr>
            <a:normAutofit/>
          </a:bodyPr>
          <a:lstStyle/>
          <a:p>
            <a:pPr marL="0" indent="0">
              <a:buNone/>
            </a:pPr>
            <a:br>
              <a:rPr lang="tr-TR" dirty="0">
                <a:solidFill>
                  <a:srgbClr val="0000FF"/>
                </a:solidFill>
              </a:rPr>
            </a:br>
            <a:endParaRPr lang="tr-TR" dirty="0"/>
          </a:p>
        </p:txBody>
      </p:sp>
      <p:sp>
        <p:nvSpPr>
          <p:cNvPr id="6" name="İçerik Yer Tutucusu 3"/>
          <p:cNvSpPr txBox="1">
            <a:spLocks/>
          </p:cNvSpPr>
          <p:nvPr/>
        </p:nvSpPr>
        <p:spPr>
          <a:xfrm>
            <a:off x="152400" y="2612266"/>
            <a:ext cx="12192000" cy="43981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200" b="1" u="sng" dirty="0"/>
              <a:t>Zorbalık Uyarı İşaretleri</a:t>
            </a:r>
          </a:p>
          <a:p>
            <a:pPr marL="0" indent="0" algn="just">
              <a:buFont typeface="Arial" panose="020B0604020202020204" pitchFamily="34" charset="0"/>
              <a:buNone/>
            </a:pPr>
            <a:r>
              <a:rPr lang="tr-TR" b="1" dirty="0"/>
              <a:t>Zorbalığa Maruz Kalan Çocuklar;</a:t>
            </a:r>
            <a:endParaRPr lang="tr-TR" dirty="0"/>
          </a:p>
          <a:p>
            <a:r>
              <a:rPr lang="tr-TR" dirty="0"/>
              <a:t>Yırtık, hasar görmüş, eksik kitap, giysi, diğer eşyaların olması</a:t>
            </a:r>
          </a:p>
          <a:p>
            <a:r>
              <a:rPr lang="tr-TR" dirty="0"/>
              <a:t>Az sayıda arkadaşının olması</a:t>
            </a:r>
          </a:p>
          <a:p>
            <a:r>
              <a:rPr lang="tr-TR" dirty="0"/>
              <a:t>Okuldaki performansının zayıflaması</a:t>
            </a:r>
          </a:p>
          <a:p>
            <a:r>
              <a:rPr lang="tr-TR" dirty="0"/>
              <a:t>Fiziksel problemlerden sık sık şikayet etme</a:t>
            </a:r>
          </a:p>
          <a:p>
            <a:r>
              <a:rPr lang="tr-TR" dirty="0"/>
              <a:t>Çekingen, içe kapanık, itaatkar olma</a:t>
            </a:r>
          </a:p>
          <a:p>
            <a:r>
              <a:rPr lang="tr-TR" dirty="0"/>
              <a:t>Düşük özgüven</a:t>
            </a:r>
          </a:p>
          <a:p>
            <a:r>
              <a:rPr lang="tr-TR" dirty="0"/>
              <a:t>Sosyal ortamlarda endişeli, kaygılı, güvensiz davranışlar sergileme</a:t>
            </a:r>
          </a:p>
          <a:p>
            <a:endParaRPr lang="tr-TR" dirty="0"/>
          </a:p>
          <a:p>
            <a:endParaRPr lang="tr-TR" dirty="0"/>
          </a:p>
          <a:p>
            <a:endParaRPr lang="tr-TR" dirty="0"/>
          </a:p>
          <a:p>
            <a:endParaRPr lang="tr-TR" dirty="0"/>
          </a:p>
          <a:p>
            <a:pPr algn="just"/>
            <a:endParaRPr lang="tr-TR" dirty="0"/>
          </a:p>
          <a:p>
            <a:pPr algn="just"/>
            <a:endParaRPr lang="tr-TR" dirty="0"/>
          </a:p>
          <a:p>
            <a:pPr marL="0" indent="0" algn="just">
              <a:buFont typeface="Arial" panose="020B0604020202020204" pitchFamily="34" charset="0"/>
              <a:buNone/>
            </a:pPr>
            <a:endParaRPr lang="tr-TR" b="1" dirty="0"/>
          </a:p>
        </p:txBody>
      </p:sp>
      <p:pic>
        <p:nvPicPr>
          <p:cNvPr id="5" name="Resim 4">
            <a:extLst>
              <a:ext uri="{FF2B5EF4-FFF2-40B4-BE49-F238E27FC236}">
                <a16:creationId xmlns:a16="http://schemas.microsoft.com/office/drawing/2014/main" id="{E1B86442-0C1A-4026-980B-DBE254905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019" y="4142726"/>
            <a:ext cx="4028291" cy="1962583"/>
          </a:xfrm>
          <a:prstGeom prst="rect">
            <a:avLst/>
          </a:prstGeom>
        </p:spPr>
      </p:pic>
    </p:spTree>
    <p:extLst>
      <p:ext uri="{BB962C8B-B14F-4D97-AF65-F5344CB8AC3E}">
        <p14:creationId xmlns:p14="http://schemas.microsoft.com/office/powerpoint/2010/main" val="3888610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Akran mı Zorba mı?</a:t>
            </a:r>
          </a:p>
        </p:txBody>
      </p:sp>
      <p:sp>
        <p:nvSpPr>
          <p:cNvPr id="4" name="İçerik Yer Tutucusu 3"/>
          <p:cNvSpPr>
            <a:spLocks noGrp="1"/>
          </p:cNvSpPr>
          <p:nvPr>
            <p:ph idx="1"/>
          </p:nvPr>
        </p:nvSpPr>
        <p:spPr/>
        <p:txBody>
          <a:bodyPr>
            <a:normAutofit/>
          </a:bodyPr>
          <a:lstStyle/>
          <a:p>
            <a:pPr marL="0" indent="0">
              <a:buNone/>
            </a:pPr>
            <a:br>
              <a:rPr lang="tr-TR" dirty="0">
                <a:solidFill>
                  <a:srgbClr val="0000FF"/>
                </a:solidFill>
              </a:rPr>
            </a:br>
            <a:endParaRPr lang="tr-TR" dirty="0"/>
          </a:p>
        </p:txBody>
      </p:sp>
      <p:sp>
        <p:nvSpPr>
          <p:cNvPr id="6" name="İçerik Yer Tutucusu 3"/>
          <p:cNvSpPr txBox="1">
            <a:spLocks/>
          </p:cNvSpPr>
          <p:nvPr/>
        </p:nvSpPr>
        <p:spPr>
          <a:xfrm>
            <a:off x="0" y="2328166"/>
            <a:ext cx="12192000" cy="43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200" b="1" u="sng" dirty="0"/>
              <a:t>Zorbalığa maruz kalan öğrenciler neden anlatmaz?</a:t>
            </a:r>
            <a:endParaRPr lang="tr-TR" b="1" i="1" dirty="0">
              <a:solidFill>
                <a:srgbClr val="0070C0"/>
              </a:solidFill>
            </a:endParaRPr>
          </a:p>
          <a:p>
            <a:pPr algn="just"/>
            <a:r>
              <a:rPr lang="tr-TR" dirty="0"/>
              <a:t>Kimsenin inanmayacağı, </a:t>
            </a:r>
          </a:p>
          <a:p>
            <a:pPr algn="just"/>
            <a:r>
              <a:rPr lang="tr-TR" dirty="0"/>
              <a:t>Hiçbir şey yapılmayacağı,</a:t>
            </a:r>
          </a:p>
          <a:p>
            <a:pPr algn="just"/>
            <a:r>
              <a:rPr lang="tr-TR" dirty="0"/>
              <a:t>Daha kötüye gideceği düşünceleridir.</a:t>
            </a:r>
          </a:p>
          <a:p>
            <a:r>
              <a:rPr lang="tr-TR" sz="2800" b="1" u="sng" dirty="0"/>
              <a:t>Zorbalığa Tanık Olan Öğrenciler</a:t>
            </a:r>
          </a:p>
          <a:p>
            <a:pPr algn="just"/>
            <a:r>
              <a:rPr lang="tr-TR" dirty="0"/>
              <a:t>Dolaylı olarak zorbalık kurbanıdır.</a:t>
            </a:r>
          </a:p>
          <a:p>
            <a:pPr algn="just"/>
            <a:r>
              <a:rPr lang="tr-TR" dirty="0"/>
              <a:t>Zorbalığa destek verebilirler.</a:t>
            </a:r>
          </a:p>
          <a:p>
            <a:pPr algn="just"/>
            <a:r>
              <a:rPr lang="tr-TR" dirty="0"/>
              <a:t>Aslında onların bir şeyleri değiştirme gücü vardır.</a:t>
            </a:r>
          </a:p>
          <a:p>
            <a:endParaRPr lang="tr-TR" dirty="0"/>
          </a:p>
          <a:p>
            <a:endParaRPr lang="tr-TR" dirty="0"/>
          </a:p>
          <a:p>
            <a:endParaRPr lang="tr-TR" dirty="0"/>
          </a:p>
          <a:p>
            <a:endParaRPr lang="tr-TR" dirty="0"/>
          </a:p>
          <a:p>
            <a:pPr algn="just"/>
            <a:endParaRPr lang="tr-TR" dirty="0"/>
          </a:p>
          <a:p>
            <a:pPr algn="just"/>
            <a:endParaRPr lang="tr-TR" dirty="0"/>
          </a:p>
          <a:p>
            <a:pPr marL="0" indent="0" algn="just">
              <a:buFont typeface="Arial" panose="020B0604020202020204" pitchFamily="34" charset="0"/>
              <a:buNone/>
            </a:pPr>
            <a:endParaRPr lang="tr-TR" b="1" dirty="0"/>
          </a:p>
        </p:txBody>
      </p:sp>
      <p:pic>
        <p:nvPicPr>
          <p:cNvPr id="5" name="Resim 4">
            <a:extLst>
              <a:ext uri="{FF2B5EF4-FFF2-40B4-BE49-F238E27FC236}">
                <a16:creationId xmlns:a16="http://schemas.microsoft.com/office/drawing/2014/main" id="{4EF72993-F99C-42F0-8564-F06DA16DB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1132" y="3235083"/>
            <a:ext cx="3616075" cy="2035277"/>
          </a:xfrm>
          <a:prstGeom prst="rect">
            <a:avLst/>
          </a:prstGeom>
        </p:spPr>
      </p:pic>
    </p:spTree>
    <p:extLst>
      <p:ext uri="{BB962C8B-B14F-4D97-AF65-F5344CB8AC3E}">
        <p14:creationId xmlns:p14="http://schemas.microsoft.com/office/powerpoint/2010/main" val="3408966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Akran mı Zorba mı?</a:t>
            </a:r>
          </a:p>
        </p:txBody>
      </p:sp>
      <p:sp>
        <p:nvSpPr>
          <p:cNvPr id="4" name="İçerik Yer Tutucusu 3"/>
          <p:cNvSpPr>
            <a:spLocks noGrp="1"/>
          </p:cNvSpPr>
          <p:nvPr>
            <p:ph idx="1"/>
          </p:nvPr>
        </p:nvSpPr>
        <p:spPr/>
        <p:txBody>
          <a:bodyPr>
            <a:normAutofit lnSpcReduction="10000"/>
          </a:bodyPr>
          <a:lstStyle/>
          <a:p>
            <a:pPr marL="0" indent="0">
              <a:buNone/>
            </a:pPr>
            <a:r>
              <a:rPr lang="tr-TR" b="1" u="sng" dirty="0"/>
              <a:t>Yetişkin Müdahalesi Nasıl Olmalı?</a:t>
            </a:r>
          </a:p>
          <a:p>
            <a:pPr marL="0" indent="0">
              <a:buNone/>
            </a:pPr>
            <a:endParaRPr lang="tr-TR" dirty="0">
              <a:solidFill>
                <a:srgbClr val="0000FF"/>
              </a:solidFill>
            </a:endParaRPr>
          </a:p>
          <a:p>
            <a:pPr marL="0" indent="0">
              <a:buNone/>
            </a:pPr>
            <a:r>
              <a:rPr lang="tr-TR" b="1" i="1" dirty="0"/>
              <a:t>Olması gereken müdahale…</a:t>
            </a:r>
          </a:p>
          <a:p>
            <a:pPr marL="514350" indent="-514350">
              <a:buFont typeface="+mj-lt"/>
              <a:buAutoNum type="arabicPeriod"/>
            </a:pPr>
            <a:r>
              <a:rPr lang="tr-TR" dirty="0"/>
              <a:t>Zorbalığı durdurun</a:t>
            </a:r>
          </a:p>
          <a:p>
            <a:pPr marL="514350" indent="-514350">
              <a:buFont typeface="+mj-lt"/>
              <a:buAutoNum type="arabicPeriod"/>
            </a:pPr>
            <a:r>
              <a:rPr lang="tr-TR" dirty="0"/>
              <a:t>Davranışın adını söyleyin</a:t>
            </a:r>
          </a:p>
          <a:p>
            <a:pPr marL="514350" indent="-514350">
              <a:buFont typeface="+mj-lt"/>
              <a:buAutoNum type="arabicPeriod"/>
            </a:pPr>
            <a:r>
              <a:rPr lang="tr-TR" dirty="0"/>
              <a:t>Okul kurallarına bakın</a:t>
            </a:r>
          </a:p>
          <a:p>
            <a:pPr marL="514350" indent="-514350">
              <a:buFont typeface="+mj-lt"/>
              <a:buAutoNum type="arabicPeriod"/>
            </a:pPr>
            <a:r>
              <a:rPr lang="tr-TR" dirty="0"/>
              <a:t>Kurbanı destekleyin</a:t>
            </a:r>
          </a:p>
          <a:p>
            <a:pPr marL="514350" indent="-514350">
              <a:buFont typeface="+mj-lt"/>
              <a:buAutoNum type="arabicPeriod"/>
            </a:pPr>
            <a:r>
              <a:rPr lang="tr-TR" dirty="0"/>
              <a:t>Tanıkları güçlendirin</a:t>
            </a:r>
            <a:br>
              <a:rPr lang="tr-TR" dirty="0">
                <a:solidFill>
                  <a:srgbClr val="0000FF"/>
                </a:solidFill>
              </a:rPr>
            </a:br>
            <a:endParaRPr lang="tr-TR" dirty="0"/>
          </a:p>
        </p:txBody>
      </p:sp>
      <p:sp>
        <p:nvSpPr>
          <p:cNvPr id="6" name="İçerik Yer Tutucusu 3"/>
          <p:cNvSpPr txBox="1">
            <a:spLocks/>
          </p:cNvSpPr>
          <p:nvPr/>
        </p:nvSpPr>
        <p:spPr>
          <a:xfrm>
            <a:off x="1874322" y="4999207"/>
            <a:ext cx="12192000" cy="43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dirty="0"/>
          </a:p>
          <a:p>
            <a:endParaRPr lang="tr-TR" dirty="0"/>
          </a:p>
          <a:p>
            <a:endParaRPr lang="tr-TR" dirty="0"/>
          </a:p>
          <a:p>
            <a:pPr algn="just"/>
            <a:endParaRPr lang="tr-TR" dirty="0"/>
          </a:p>
          <a:p>
            <a:pPr algn="just"/>
            <a:endParaRPr lang="tr-TR" dirty="0"/>
          </a:p>
          <a:p>
            <a:pPr marL="0" indent="0" algn="just">
              <a:buFont typeface="Arial" panose="020B0604020202020204" pitchFamily="34" charset="0"/>
              <a:buNone/>
            </a:pPr>
            <a:endParaRPr lang="tr-TR" b="1" dirty="0"/>
          </a:p>
        </p:txBody>
      </p:sp>
    </p:spTree>
    <p:extLst>
      <p:ext uri="{BB962C8B-B14F-4D97-AF65-F5344CB8AC3E}">
        <p14:creationId xmlns:p14="http://schemas.microsoft.com/office/powerpoint/2010/main" val="2988907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Sınavlara Nasıl Hazırlanılır?</a:t>
            </a:r>
          </a:p>
        </p:txBody>
      </p:sp>
      <p:sp>
        <p:nvSpPr>
          <p:cNvPr id="4" name="İçerik Yer Tutucusu 3"/>
          <p:cNvSpPr>
            <a:spLocks noGrp="1"/>
          </p:cNvSpPr>
          <p:nvPr>
            <p:ph idx="1"/>
          </p:nvPr>
        </p:nvSpPr>
        <p:spPr/>
        <p:txBody>
          <a:bodyPr/>
          <a:lstStyle/>
          <a:p>
            <a:pPr algn="just"/>
            <a:r>
              <a:rPr lang="tr-TR" dirty="0"/>
              <a:t>4.sınıf öğrencileri okulda öğrendiklerini evde tekrar etmeli ve kendi cümleleriyle yazmalıdır. Ders çalıştığı alan hep aynı yer olmalı ve çalışmalarını masa ve </a:t>
            </a:r>
            <a:r>
              <a:rPr lang="tr-TR" dirty="0" err="1"/>
              <a:t>saldalyede</a:t>
            </a:r>
            <a:r>
              <a:rPr lang="tr-TR" dirty="0"/>
              <a:t> yapmalıdır. Ders çalıştığı masada hangi derse çalışıyorsa o derse ait araç-gereçler bulunmalıdır. Ders çalışırken 40 dakika ders süresi 10 dakika mola süresi olmalıdır. Öğrendikleriyle ilgili sorular çözmelidir. Bol bol kitap okumalıdır. </a:t>
            </a:r>
          </a:p>
          <a:p>
            <a:endParaRPr lang="tr-TR" dirty="0"/>
          </a:p>
        </p:txBody>
      </p:sp>
      <p:pic>
        <p:nvPicPr>
          <p:cNvPr id="5" name="Resim 4">
            <a:extLst>
              <a:ext uri="{FF2B5EF4-FFF2-40B4-BE49-F238E27FC236}">
                <a16:creationId xmlns:a16="http://schemas.microsoft.com/office/drawing/2014/main" id="{0C3A1481-B3AA-440A-8032-33D3586A81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605233"/>
            <a:ext cx="2177845" cy="1916674"/>
          </a:xfrm>
          <a:prstGeom prst="rect">
            <a:avLst/>
          </a:prstGeom>
        </p:spPr>
      </p:pic>
    </p:spTree>
    <p:extLst>
      <p:ext uri="{BB962C8B-B14F-4D97-AF65-F5344CB8AC3E}">
        <p14:creationId xmlns:p14="http://schemas.microsoft.com/office/powerpoint/2010/main" val="240910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22C37E-D3B4-4457-988B-E7D28DA52175}"/>
              </a:ext>
            </a:extLst>
          </p:cNvPr>
          <p:cNvSpPr>
            <a:spLocks noGrp="1"/>
          </p:cNvSpPr>
          <p:nvPr>
            <p:ph type="title"/>
          </p:nvPr>
        </p:nvSpPr>
        <p:spPr/>
        <p:txBody>
          <a:bodyPr>
            <a:normAutofit fontScale="90000"/>
          </a:bodyPr>
          <a:lstStyle/>
          <a:p>
            <a:r>
              <a:rPr lang="tr-TR" b="1" dirty="0">
                <a:solidFill>
                  <a:srgbClr val="FF0000"/>
                </a:solidFill>
              </a:rPr>
              <a:t>Zaman yönetimi hakkında…</a:t>
            </a:r>
            <a:endParaRPr lang="tr-TR" dirty="0"/>
          </a:p>
        </p:txBody>
      </p:sp>
      <p:sp>
        <p:nvSpPr>
          <p:cNvPr id="3" name="İçerik Yer Tutucusu 2">
            <a:extLst>
              <a:ext uri="{FF2B5EF4-FFF2-40B4-BE49-F238E27FC236}">
                <a16:creationId xmlns:a16="http://schemas.microsoft.com/office/drawing/2014/main" id="{DC54E699-8983-453B-B113-9015D7420270}"/>
              </a:ext>
            </a:extLst>
          </p:cNvPr>
          <p:cNvSpPr>
            <a:spLocks noGrp="1"/>
          </p:cNvSpPr>
          <p:nvPr>
            <p:ph idx="1"/>
          </p:nvPr>
        </p:nvSpPr>
        <p:spPr>
          <a:xfrm>
            <a:off x="0" y="2459866"/>
            <a:ext cx="10527323" cy="4398134"/>
          </a:xfrm>
        </p:spPr>
        <p:txBody>
          <a:bodyPr>
            <a:normAutofit/>
          </a:bodyPr>
          <a:lstStyle/>
          <a:p>
            <a:r>
              <a:rPr lang="tr-TR" sz="1800" b="1" dirty="0"/>
              <a:t>Zaman Yönetimi Nasıl Yapılmalı</a:t>
            </a:r>
          </a:p>
          <a:p>
            <a:pPr marL="457200" indent="-457200" algn="just">
              <a:lnSpc>
                <a:spcPct val="140000"/>
              </a:lnSpc>
              <a:buFont typeface="Arial"/>
              <a:buChar char="•"/>
            </a:pPr>
            <a:r>
              <a:rPr lang="en-US" sz="1800" dirty="0" err="1"/>
              <a:t>Küçük</a:t>
            </a:r>
            <a:r>
              <a:rPr lang="en-US" sz="1800" dirty="0"/>
              <a:t> </a:t>
            </a:r>
            <a:r>
              <a:rPr lang="en-US" sz="1800" dirty="0" err="1"/>
              <a:t>kardeşler</a:t>
            </a:r>
            <a:r>
              <a:rPr lang="en-US" sz="1800" dirty="0"/>
              <a:t> </a:t>
            </a:r>
            <a:r>
              <a:rPr lang="en-US" sz="1800" dirty="0" err="1"/>
              <a:t>ödev</a:t>
            </a:r>
            <a:r>
              <a:rPr lang="en-US" sz="1800" dirty="0"/>
              <a:t> </a:t>
            </a:r>
            <a:r>
              <a:rPr lang="en-US" sz="1800" dirty="0" err="1"/>
              <a:t>zamanlarında</a:t>
            </a:r>
            <a:r>
              <a:rPr lang="en-US" sz="1800" dirty="0"/>
              <a:t> </a:t>
            </a:r>
            <a:r>
              <a:rPr lang="en-US" sz="1800" dirty="0" err="1"/>
              <a:t>abilerin</a:t>
            </a:r>
            <a:r>
              <a:rPr lang="en-US" sz="1800" dirty="0"/>
              <a:t>, </a:t>
            </a:r>
            <a:r>
              <a:rPr lang="en-US" sz="1800" dirty="0" err="1"/>
              <a:t>ablaların</a:t>
            </a:r>
            <a:r>
              <a:rPr lang="en-US" sz="1800" dirty="0"/>
              <a:t> </a:t>
            </a:r>
            <a:r>
              <a:rPr lang="en-US" sz="1800" dirty="0" err="1"/>
              <a:t>odasına</a:t>
            </a:r>
            <a:r>
              <a:rPr lang="en-US" sz="1800" dirty="0"/>
              <a:t> </a:t>
            </a:r>
            <a:r>
              <a:rPr lang="en-US" sz="1800" dirty="0" err="1"/>
              <a:t>giremezler</a:t>
            </a:r>
            <a:r>
              <a:rPr lang="en-US" sz="1800" dirty="0"/>
              <a:t> ve </a:t>
            </a:r>
            <a:r>
              <a:rPr lang="en-US" sz="1800" dirty="0" err="1"/>
              <a:t>diğer</a:t>
            </a:r>
            <a:r>
              <a:rPr lang="en-US" sz="1800" dirty="0"/>
              <a:t> </a:t>
            </a:r>
            <a:r>
              <a:rPr lang="en-US" sz="1800" dirty="0" err="1"/>
              <a:t>kişiler</a:t>
            </a:r>
            <a:r>
              <a:rPr lang="en-US" sz="1800" dirty="0"/>
              <a:t> </a:t>
            </a:r>
            <a:r>
              <a:rPr lang="en-US" sz="1800" dirty="0" err="1"/>
              <a:t>ders</a:t>
            </a:r>
            <a:r>
              <a:rPr lang="en-US" sz="1800" dirty="0"/>
              <a:t> </a:t>
            </a:r>
            <a:r>
              <a:rPr lang="en-US" sz="1800" dirty="0" err="1"/>
              <a:t>çalışan</a:t>
            </a:r>
            <a:r>
              <a:rPr lang="en-US" sz="1800" dirty="0"/>
              <a:t> </a:t>
            </a:r>
            <a:r>
              <a:rPr lang="en-US" sz="1800" dirty="0" err="1"/>
              <a:t>çocukla</a:t>
            </a:r>
            <a:r>
              <a:rPr lang="en-US" sz="1800" dirty="0"/>
              <a:t> </a:t>
            </a:r>
            <a:r>
              <a:rPr lang="en-US" sz="1800" dirty="0" err="1"/>
              <a:t>değil</a:t>
            </a:r>
            <a:r>
              <a:rPr lang="en-US" sz="1800" dirty="0"/>
              <a:t> </a:t>
            </a:r>
            <a:r>
              <a:rPr lang="en-US" sz="1800" dirty="0" err="1"/>
              <a:t>sadece</a:t>
            </a:r>
            <a:r>
              <a:rPr lang="en-US" sz="1800" dirty="0"/>
              <a:t> </a:t>
            </a:r>
            <a:r>
              <a:rPr lang="en-US" sz="1800" dirty="0" err="1"/>
              <a:t>anne</a:t>
            </a:r>
            <a:r>
              <a:rPr lang="en-US" sz="1800" dirty="0"/>
              <a:t> </a:t>
            </a:r>
            <a:r>
              <a:rPr lang="en-US" sz="1800" dirty="0" err="1"/>
              <a:t>ile</a:t>
            </a:r>
            <a:r>
              <a:rPr lang="en-US" sz="1800" dirty="0"/>
              <a:t> </a:t>
            </a:r>
            <a:r>
              <a:rPr lang="en-US" sz="1800" dirty="0" err="1"/>
              <a:t>konuşabilirler</a:t>
            </a:r>
            <a:r>
              <a:rPr lang="en-US" sz="1800" dirty="0"/>
              <a:t>. </a:t>
            </a:r>
            <a:r>
              <a:rPr lang="en-US" sz="1800" dirty="0" err="1"/>
              <a:t>Televizyon</a:t>
            </a:r>
            <a:r>
              <a:rPr lang="en-US" sz="1800" dirty="0"/>
              <a:t> </a:t>
            </a:r>
            <a:r>
              <a:rPr lang="en-US" sz="1800" dirty="0" err="1"/>
              <a:t>kapalı</a:t>
            </a:r>
            <a:r>
              <a:rPr lang="en-US" sz="1800" dirty="0"/>
              <a:t> </a:t>
            </a:r>
            <a:r>
              <a:rPr lang="en-US" sz="1800" dirty="0" err="1"/>
              <a:t>olmalıdır</a:t>
            </a:r>
            <a:r>
              <a:rPr lang="en-US" sz="1800" dirty="0"/>
              <a:t> ve </a:t>
            </a:r>
            <a:r>
              <a:rPr lang="en-US" sz="1800" dirty="0" err="1"/>
              <a:t>telefon</a:t>
            </a:r>
            <a:r>
              <a:rPr lang="en-US" sz="1800" dirty="0"/>
              <a:t> </a:t>
            </a:r>
            <a:r>
              <a:rPr lang="en-US" sz="1800" dirty="0" err="1"/>
              <a:t>görüşmeleri</a:t>
            </a:r>
            <a:r>
              <a:rPr lang="en-US" sz="1800" dirty="0"/>
              <a:t> </a:t>
            </a:r>
            <a:r>
              <a:rPr lang="en-US" sz="1800" dirty="0" err="1"/>
              <a:t>daha</a:t>
            </a:r>
            <a:r>
              <a:rPr lang="en-US" sz="1800" dirty="0"/>
              <a:t> </a:t>
            </a:r>
            <a:r>
              <a:rPr lang="en-US" sz="1800" dirty="0" err="1"/>
              <a:t>ileriki</a:t>
            </a:r>
            <a:r>
              <a:rPr lang="en-US" sz="1800" dirty="0"/>
              <a:t> bir </a:t>
            </a:r>
            <a:r>
              <a:rPr lang="en-US" sz="1800" dirty="0" err="1"/>
              <a:t>zamana</a:t>
            </a:r>
            <a:r>
              <a:rPr lang="en-US" sz="1800" dirty="0"/>
              <a:t> </a:t>
            </a:r>
            <a:r>
              <a:rPr lang="en-US" sz="1800" dirty="0" err="1"/>
              <a:t>aktarılmalıdır</a:t>
            </a:r>
            <a:r>
              <a:rPr lang="en-US" sz="1800" dirty="0"/>
              <a:t>. </a:t>
            </a:r>
            <a:r>
              <a:rPr lang="en-US" sz="1800" dirty="0" err="1"/>
              <a:t>Eğer</a:t>
            </a:r>
            <a:r>
              <a:rPr lang="en-US" sz="1800" dirty="0"/>
              <a:t> </a:t>
            </a:r>
            <a:r>
              <a:rPr lang="en-US" sz="1800" dirty="0" err="1"/>
              <a:t>çocuk</a:t>
            </a:r>
            <a:r>
              <a:rPr lang="en-US" sz="1800" dirty="0"/>
              <a:t> </a:t>
            </a:r>
            <a:r>
              <a:rPr lang="en-US" sz="1800" dirty="0" err="1"/>
              <a:t>dış</a:t>
            </a:r>
            <a:r>
              <a:rPr lang="en-US" sz="1800" dirty="0"/>
              <a:t> </a:t>
            </a:r>
            <a:r>
              <a:rPr lang="en-US" sz="1800" dirty="0" err="1"/>
              <a:t>ilişkilerin</a:t>
            </a:r>
            <a:r>
              <a:rPr lang="en-US" sz="1800" dirty="0"/>
              <a:t> </a:t>
            </a:r>
            <a:r>
              <a:rPr lang="en-US" sz="1800" dirty="0" err="1"/>
              <a:t>ileriki</a:t>
            </a:r>
            <a:r>
              <a:rPr lang="en-US" sz="1800" dirty="0"/>
              <a:t> </a:t>
            </a:r>
            <a:r>
              <a:rPr lang="en-US" sz="1800" dirty="0" err="1"/>
              <a:t>zamana</a:t>
            </a:r>
            <a:r>
              <a:rPr lang="en-US" sz="1800" dirty="0"/>
              <a:t> </a:t>
            </a:r>
            <a:r>
              <a:rPr lang="en-US" sz="1800" dirty="0" err="1"/>
              <a:t>ötelendiğini</a:t>
            </a:r>
            <a:r>
              <a:rPr lang="en-US" sz="1800" dirty="0"/>
              <a:t> </a:t>
            </a:r>
            <a:r>
              <a:rPr lang="en-US" sz="1800" dirty="0" err="1"/>
              <a:t>fark</a:t>
            </a:r>
            <a:r>
              <a:rPr lang="en-US" sz="1800" dirty="0"/>
              <a:t> </a:t>
            </a:r>
            <a:r>
              <a:rPr lang="en-US" sz="1800" dirty="0" err="1"/>
              <a:t>ederse</a:t>
            </a:r>
            <a:r>
              <a:rPr lang="en-US" sz="1800" dirty="0"/>
              <a:t> her </a:t>
            </a:r>
            <a:r>
              <a:rPr lang="en-US" sz="1800" dirty="0" err="1"/>
              <a:t>şeyi</a:t>
            </a:r>
            <a:r>
              <a:rPr lang="en-US" sz="1800" dirty="0"/>
              <a:t> </a:t>
            </a:r>
            <a:r>
              <a:rPr lang="en-US" sz="1800" dirty="0" err="1"/>
              <a:t>kaçırıyorum</a:t>
            </a:r>
            <a:r>
              <a:rPr lang="en-US" sz="1800" dirty="0"/>
              <a:t> </a:t>
            </a:r>
            <a:r>
              <a:rPr lang="en-US" sz="1800" dirty="0" err="1"/>
              <a:t>hissine</a:t>
            </a:r>
            <a:r>
              <a:rPr lang="en-US" sz="1800" dirty="0"/>
              <a:t> </a:t>
            </a:r>
            <a:r>
              <a:rPr lang="en-US" sz="1800" dirty="0" err="1"/>
              <a:t>kapılmazlar</a:t>
            </a:r>
            <a:r>
              <a:rPr lang="en-US" sz="1800" dirty="0"/>
              <a:t>.</a:t>
            </a:r>
            <a:endParaRPr lang="tr-TR" sz="1800" dirty="0"/>
          </a:p>
          <a:p>
            <a:pPr marL="457200" indent="-457200" algn="just">
              <a:lnSpc>
                <a:spcPct val="140000"/>
              </a:lnSpc>
              <a:buFont typeface="Arial"/>
              <a:buChar char="•"/>
            </a:pPr>
            <a:r>
              <a:rPr lang="en-US" sz="1800" dirty="0"/>
              <a:t>İlk </a:t>
            </a:r>
            <a:r>
              <a:rPr lang="en-US" sz="1800" dirty="0" err="1"/>
              <a:t>zamanlarda</a:t>
            </a:r>
            <a:r>
              <a:rPr lang="en-US" sz="1800" dirty="0"/>
              <a:t> </a:t>
            </a:r>
            <a:r>
              <a:rPr lang="en-US" sz="1800" dirty="0" err="1"/>
              <a:t>gerekirse</a:t>
            </a:r>
            <a:r>
              <a:rPr lang="en-US" sz="1800" dirty="0"/>
              <a:t> </a:t>
            </a:r>
            <a:r>
              <a:rPr lang="en-US" sz="1800" dirty="0" err="1"/>
              <a:t>ödevler</a:t>
            </a:r>
            <a:r>
              <a:rPr lang="en-US" sz="1800" dirty="0"/>
              <a:t> </a:t>
            </a:r>
            <a:r>
              <a:rPr lang="en-US" sz="1800" dirty="0" err="1"/>
              <a:t>bitene</a:t>
            </a:r>
            <a:r>
              <a:rPr lang="en-US" sz="1800" dirty="0"/>
              <a:t> </a:t>
            </a:r>
            <a:r>
              <a:rPr lang="en-US" sz="1800" dirty="0" err="1"/>
              <a:t>kadar</a:t>
            </a:r>
            <a:r>
              <a:rPr lang="en-US" sz="1800" dirty="0"/>
              <a:t> </a:t>
            </a:r>
            <a:r>
              <a:rPr lang="en-US" sz="1800" dirty="0" err="1"/>
              <a:t>çocuğunuzun</a:t>
            </a:r>
            <a:r>
              <a:rPr lang="en-US" sz="1800" dirty="0"/>
              <a:t> </a:t>
            </a:r>
            <a:r>
              <a:rPr lang="en-US" sz="1800" dirty="0" err="1"/>
              <a:t>yanında</a:t>
            </a:r>
            <a:r>
              <a:rPr lang="en-US" sz="1800" dirty="0"/>
              <a:t> </a:t>
            </a:r>
            <a:r>
              <a:rPr lang="en-US" sz="1800" dirty="0" err="1"/>
              <a:t>kalın</a:t>
            </a:r>
            <a:r>
              <a:rPr lang="en-US" sz="1800" dirty="0"/>
              <a:t>, </a:t>
            </a:r>
            <a:r>
              <a:rPr lang="en-US" sz="1800" dirty="0" err="1"/>
              <a:t>sosyal</a:t>
            </a:r>
            <a:r>
              <a:rPr lang="en-US" sz="1800" dirty="0"/>
              <a:t> </a:t>
            </a:r>
            <a:r>
              <a:rPr lang="en-US" sz="1800" dirty="0" err="1"/>
              <a:t>denetim</a:t>
            </a:r>
            <a:r>
              <a:rPr lang="en-US" sz="1800" dirty="0"/>
              <a:t> </a:t>
            </a:r>
            <a:r>
              <a:rPr lang="en-US" sz="1800" dirty="0" err="1"/>
              <a:t>mekanizması</a:t>
            </a:r>
            <a:r>
              <a:rPr lang="en-US" sz="1800" dirty="0"/>
              <a:t> </a:t>
            </a:r>
            <a:r>
              <a:rPr lang="en-US" sz="1800" dirty="0" err="1"/>
              <a:t>bazen</a:t>
            </a:r>
            <a:r>
              <a:rPr lang="en-US" sz="1800" dirty="0"/>
              <a:t> </a:t>
            </a:r>
            <a:r>
              <a:rPr lang="en-US" sz="1800" dirty="0" err="1"/>
              <a:t>harikalar</a:t>
            </a:r>
            <a:r>
              <a:rPr lang="en-US" sz="1800" dirty="0"/>
              <a:t> </a:t>
            </a:r>
            <a:r>
              <a:rPr lang="en-US" sz="1800" dirty="0" err="1"/>
              <a:t>yaratabilir</a:t>
            </a:r>
            <a:r>
              <a:rPr lang="en-US" sz="1800" dirty="0"/>
              <a:t>.</a:t>
            </a:r>
            <a:endParaRPr lang="en-US" sz="1800" b="1" dirty="0"/>
          </a:p>
          <a:p>
            <a:r>
              <a:rPr lang="tr-TR" sz="1800" dirty="0"/>
              <a:t>    </a:t>
            </a:r>
            <a:r>
              <a:rPr lang="en-US" sz="1800" dirty="0"/>
              <a:t>Bu </a:t>
            </a:r>
            <a:r>
              <a:rPr lang="en-US" sz="1800" dirty="0" err="1"/>
              <a:t>arada</a:t>
            </a:r>
            <a:r>
              <a:rPr lang="en-US" sz="1800" dirty="0"/>
              <a:t> </a:t>
            </a:r>
            <a:r>
              <a:rPr lang="en-US" sz="1800" dirty="0" err="1"/>
              <a:t>çocuğun</a:t>
            </a:r>
            <a:r>
              <a:rPr lang="en-US" sz="1800" dirty="0"/>
              <a:t> </a:t>
            </a:r>
            <a:r>
              <a:rPr lang="en-US" sz="1800" dirty="0" err="1"/>
              <a:t>dikkati</a:t>
            </a:r>
            <a:r>
              <a:rPr lang="en-US" sz="1800" dirty="0"/>
              <a:t> </a:t>
            </a:r>
            <a:r>
              <a:rPr lang="en-US" sz="1800" dirty="0" err="1"/>
              <a:t>dağıtma</a:t>
            </a:r>
            <a:r>
              <a:rPr lang="en-US" sz="1800" dirty="0"/>
              <a:t> </a:t>
            </a:r>
            <a:r>
              <a:rPr lang="en-US" sz="1800" dirty="0" err="1"/>
              <a:t>isteklerine</a:t>
            </a:r>
            <a:r>
              <a:rPr lang="en-US" sz="1800" dirty="0"/>
              <a:t> kulak </a:t>
            </a:r>
            <a:r>
              <a:rPr lang="en-US" sz="1800" dirty="0" err="1"/>
              <a:t>asmamanız</a:t>
            </a:r>
            <a:r>
              <a:rPr lang="en-US" sz="1800" dirty="0"/>
              <a:t> </a:t>
            </a:r>
            <a:r>
              <a:rPr lang="en-US" sz="1800" dirty="0" err="1"/>
              <a:t>gerekmektedir</a:t>
            </a:r>
            <a:r>
              <a:rPr lang="en-US" sz="1800" dirty="0"/>
              <a:t>. ”Anne </a:t>
            </a:r>
            <a:r>
              <a:rPr lang="en-US" sz="1800" dirty="0" err="1"/>
              <a:t>şimdi</a:t>
            </a:r>
            <a:r>
              <a:rPr lang="en-US" sz="1800" dirty="0"/>
              <a:t> </a:t>
            </a:r>
            <a:r>
              <a:rPr lang="en-US" sz="1800" dirty="0" err="1"/>
              <a:t>televizyonda</a:t>
            </a:r>
            <a:r>
              <a:rPr lang="en-US" sz="1800" dirty="0"/>
              <a:t> </a:t>
            </a:r>
            <a:r>
              <a:rPr lang="en-US" sz="1800" dirty="0" err="1"/>
              <a:t>çok</a:t>
            </a:r>
            <a:r>
              <a:rPr lang="en-US" sz="1800" dirty="0"/>
              <a:t> </a:t>
            </a:r>
            <a:r>
              <a:rPr lang="en-US" sz="1800" dirty="0" err="1"/>
              <a:t>güzel</a:t>
            </a:r>
            <a:r>
              <a:rPr lang="en-US" sz="1800" dirty="0"/>
              <a:t> bir film var.” </a:t>
            </a:r>
            <a:r>
              <a:rPr lang="en-US" sz="1800" dirty="0" err="1"/>
              <a:t>Hiç</a:t>
            </a:r>
            <a:r>
              <a:rPr lang="en-US" sz="1800" dirty="0"/>
              <a:t> </a:t>
            </a:r>
            <a:r>
              <a:rPr lang="en-US" sz="1800" dirty="0" err="1"/>
              <a:t>cevap</a:t>
            </a:r>
            <a:r>
              <a:rPr lang="en-US" sz="1800" dirty="0"/>
              <a:t> </a:t>
            </a:r>
            <a:r>
              <a:rPr lang="en-US" sz="1800" dirty="0" err="1"/>
              <a:t>vermeyin</a:t>
            </a:r>
            <a:r>
              <a:rPr lang="en-US" sz="1800" dirty="0"/>
              <a:t> </a:t>
            </a:r>
            <a:r>
              <a:rPr lang="en-US" sz="1800" dirty="0" err="1"/>
              <a:t>ödevler</a:t>
            </a:r>
            <a:r>
              <a:rPr lang="en-US" sz="1800" dirty="0"/>
              <a:t> </a:t>
            </a:r>
            <a:r>
              <a:rPr lang="en-US" sz="1800" dirty="0" err="1"/>
              <a:t>bittikten</a:t>
            </a:r>
            <a:r>
              <a:rPr lang="en-US" sz="1800" dirty="0"/>
              <a:t> </a:t>
            </a:r>
            <a:r>
              <a:rPr lang="en-US" sz="1800" dirty="0" err="1"/>
              <a:t>sonra</a:t>
            </a:r>
            <a:r>
              <a:rPr lang="en-US" sz="1800" dirty="0"/>
              <a:t> </a:t>
            </a:r>
            <a:r>
              <a:rPr lang="en-US" sz="1800" dirty="0" err="1"/>
              <a:t>televizyon</a:t>
            </a:r>
            <a:r>
              <a:rPr lang="en-US" sz="1800" dirty="0"/>
              <a:t> </a:t>
            </a:r>
            <a:r>
              <a:rPr lang="en-US" sz="1800" dirty="0" err="1"/>
              <a:t>programı</a:t>
            </a:r>
            <a:r>
              <a:rPr lang="en-US" sz="1800" dirty="0"/>
              <a:t> </a:t>
            </a:r>
            <a:r>
              <a:rPr lang="en-US" sz="1800" dirty="0" err="1"/>
              <a:t>tekrar</a:t>
            </a:r>
            <a:r>
              <a:rPr lang="en-US" sz="1800" dirty="0"/>
              <a:t> </a:t>
            </a:r>
            <a:r>
              <a:rPr lang="en-US" sz="1800" dirty="0" err="1"/>
              <a:t>tartışılabilir</a:t>
            </a:r>
            <a:r>
              <a:rPr lang="en-US" sz="1800" dirty="0"/>
              <a:t>. </a:t>
            </a:r>
            <a:r>
              <a:rPr lang="en-US" sz="1800" dirty="0" err="1"/>
              <a:t>Çocuğunuzun</a:t>
            </a:r>
            <a:r>
              <a:rPr lang="en-US" sz="1800" dirty="0"/>
              <a:t> </a:t>
            </a:r>
            <a:r>
              <a:rPr lang="en-US" sz="1800" dirty="0" err="1"/>
              <a:t>belirli</a:t>
            </a:r>
            <a:r>
              <a:rPr lang="en-US" sz="1800" dirty="0"/>
              <a:t> bir </a:t>
            </a:r>
            <a:r>
              <a:rPr lang="en-US" sz="1800" dirty="0" err="1"/>
              <a:t>çalışma</a:t>
            </a:r>
            <a:r>
              <a:rPr lang="en-US" sz="1800" dirty="0"/>
              <a:t> </a:t>
            </a:r>
            <a:r>
              <a:rPr lang="en-US" sz="1800" dirty="0" err="1"/>
              <a:t>disiplinini</a:t>
            </a:r>
            <a:r>
              <a:rPr lang="en-US" sz="1800" dirty="0"/>
              <a:t> </a:t>
            </a:r>
            <a:r>
              <a:rPr lang="en-US" sz="1800" dirty="0" err="1"/>
              <a:t>benimsediğine</a:t>
            </a:r>
            <a:r>
              <a:rPr lang="en-US" sz="1800" dirty="0"/>
              <a:t> </a:t>
            </a:r>
            <a:r>
              <a:rPr lang="en-US" sz="1800" dirty="0" err="1"/>
              <a:t>inandığınız</a:t>
            </a:r>
            <a:r>
              <a:rPr lang="en-US" sz="1800" dirty="0"/>
              <a:t> </a:t>
            </a:r>
            <a:r>
              <a:rPr lang="en-US" sz="1800" dirty="0" err="1"/>
              <a:t>zaman</a:t>
            </a:r>
            <a:r>
              <a:rPr lang="en-US" sz="1800" dirty="0"/>
              <a:t> </a:t>
            </a:r>
            <a:r>
              <a:rPr lang="en-US" sz="1800" dirty="0" err="1"/>
              <a:t>kendinizi</a:t>
            </a:r>
            <a:r>
              <a:rPr lang="en-US" sz="1800" dirty="0"/>
              <a:t> </a:t>
            </a:r>
            <a:r>
              <a:rPr lang="en-US" sz="1800" dirty="0" err="1"/>
              <a:t>bu</a:t>
            </a:r>
            <a:r>
              <a:rPr lang="en-US" sz="1800" dirty="0"/>
              <a:t> </a:t>
            </a:r>
            <a:r>
              <a:rPr lang="en-US" sz="1800" dirty="0" err="1"/>
              <a:t>işlevden</a:t>
            </a:r>
            <a:r>
              <a:rPr lang="en-US" sz="1800" dirty="0"/>
              <a:t> </a:t>
            </a:r>
            <a:r>
              <a:rPr lang="en-US" sz="1800" dirty="0" err="1"/>
              <a:t>ayırabilirsiniz</a:t>
            </a:r>
            <a:r>
              <a:rPr lang="en-US" sz="1800" dirty="0"/>
              <a:t>.</a:t>
            </a:r>
            <a:endParaRPr lang="en-US" sz="1800" b="1" dirty="0"/>
          </a:p>
          <a:p>
            <a:endParaRPr lang="tr-TR" sz="1800" dirty="0"/>
          </a:p>
        </p:txBody>
      </p:sp>
    </p:spTree>
    <p:extLst>
      <p:ext uri="{BB962C8B-B14F-4D97-AF65-F5344CB8AC3E}">
        <p14:creationId xmlns:p14="http://schemas.microsoft.com/office/powerpoint/2010/main" val="1994415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Sınavlara Nasıl Hazırlanılır?</a:t>
            </a:r>
            <a:endParaRPr lang="tr-TR" dirty="0"/>
          </a:p>
        </p:txBody>
      </p:sp>
      <p:sp>
        <p:nvSpPr>
          <p:cNvPr id="3" name="İçerik Yer Tutucusu 2"/>
          <p:cNvSpPr>
            <a:spLocks noGrp="1"/>
          </p:cNvSpPr>
          <p:nvPr>
            <p:ph idx="1"/>
          </p:nvPr>
        </p:nvSpPr>
        <p:spPr/>
        <p:txBody>
          <a:bodyPr>
            <a:normAutofit/>
          </a:bodyPr>
          <a:lstStyle/>
          <a:p>
            <a:r>
              <a:rPr lang="tr-TR" sz="2400" dirty="0"/>
              <a:t>4.sınıf velileri çocuklarını tanımalı ve kapasitesinden yüksek beklenti içerisine girmemelidir. Çocuklarının sınavlardan düşük puan almaları durumunda onlara güvenlerini kırıcı şekilde davranmamalı; eksik olduğu konuları birlikte belirlemeli ve bu eksiklerini giderebilmesi için çocuklarını desteklemelidir. Çocuklarının ders başarı takibini sağlıklı ve devamlı yapmalı; arkadaşlarıyla kıyaslama yapmamalıdır. Çocuklarının okuma alışkanlığı kazanması için kendileri de kitap okuma alışkanlığı edinmelidir. Çocukların anne-babalarını model aldığını unutmamalıdır. Evde sağlıklı iletişim ortamını sağlamalıdır. </a:t>
            </a:r>
          </a:p>
          <a:p>
            <a:pPr marL="0" indent="0">
              <a:buNone/>
            </a:pPr>
            <a:endParaRPr lang="tr-TR" sz="2400" dirty="0"/>
          </a:p>
          <a:p>
            <a:endParaRPr lang="tr-TR" sz="2400" dirty="0"/>
          </a:p>
        </p:txBody>
      </p:sp>
      <p:pic>
        <p:nvPicPr>
          <p:cNvPr id="4" name="Resim 3">
            <a:extLst>
              <a:ext uri="{FF2B5EF4-FFF2-40B4-BE49-F238E27FC236}">
                <a16:creationId xmlns:a16="http://schemas.microsoft.com/office/drawing/2014/main" id="{47BA9B3B-9165-44B9-90E2-6ED45E6AF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115" y="4870273"/>
            <a:ext cx="5102132" cy="1987727"/>
          </a:xfrm>
          <a:prstGeom prst="rect">
            <a:avLst/>
          </a:prstGeom>
        </p:spPr>
      </p:pic>
    </p:spTree>
    <p:extLst>
      <p:ext uri="{BB962C8B-B14F-4D97-AF65-F5344CB8AC3E}">
        <p14:creationId xmlns:p14="http://schemas.microsoft.com/office/powerpoint/2010/main" val="3411900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Konu Tarama Testleri</a:t>
            </a:r>
          </a:p>
        </p:txBody>
      </p:sp>
      <p:sp>
        <p:nvSpPr>
          <p:cNvPr id="4" name="İçerik Yer Tutucusu 3"/>
          <p:cNvSpPr>
            <a:spLocks noGrp="1"/>
          </p:cNvSpPr>
          <p:nvPr>
            <p:ph idx="1"/>
          </p:nvPr>
        </p:nvSpPr>
        <p:spPr>
          <a:xfrm>
            <a:off x="0" y="2459866"/>
            <a:ext cx="11975690" cy="4398134"/>
          </a:xfrm>
        </p:spPr>
        <p:txBody>
          <a:bodyPr/>
          <a:lstStyle/>
          <a:p>
            <a:pPr marL="0" indent="0">
              <a:buNone/>
            </a:pPr>
            <a:r>
              <a:rPr lang="tr-TR" dirty="0">
                <a:ea typeface="Calibri" panose="020F0502020204030204" pitchFamily="34" charset="0"/>
              </a:rPr>
              <a:t>Konu Tarama Testleri; </a:t>
            </a:r>
          </a:p>
          <a:p>
            <a:r>
              <a:rPr lang="tr-TR" dirty="0">
                <a:ea typeface="Calibri" panose="020F0502020204030204" pitchFamily="34" charset="0"/>
              </a:rPr>
              <a:t>İlimiz genelindeki resmi ve özel ilkokullarda öğrenim gören öğrencilere TEKBİS modülü üzerinden çevrimiçi olarak uygulanmaktadır. </a:t>
            </a:r>
          </a:p>
          <a:p>
            <a:r>
              <a:rPr lang="tr-TR" dirty="0">
                <a:ea typeface="Calibri" panose="020F0502020204030204" pitchFamily="34" charset="0"/>
              </a:rPr>
              <a:t>Bir sınav niteliğinde değildir, sonuçları notla değerlendirilmemektedir, e-okul sistemine de yansıtılmamaktadır. </a:t>
            </a:r>
          </a:p>
          <a:p>
            <a:r>
              <a:rPr lang="tr-TR" dirty="0">
                <a:ea typeface="Calibri" panose="020F0502020204030204" pitchFamily="34" charset="0"/>
              </a:rPr>
              <a:t>Öğrencilere, velilerine, dersleri okutan öğretmenlere ve okul yönetimlerine öğrenmenin dersler, konular ve kazanımlar düzeyindeki gerçekleşme durumu; eksik kalan öğrenmenin hangi dersin hangi konu ve kazanımlarıyla ilgili olduğu hakkında geri bildirimde bulunmak amacıyla uygulanmaktadır.</a:t>
            </a:r>
          </a:p>
          <a:p>
            <a:endParaRPr lang="tr-TR" dirty="0"/>
          </a:p>
        </p:txBody>
      </p:sp>
    </p:spTree>
    <p:extLst>
      <p:ext uri="{BB962C8B-B14F-4D97-AF65-F5344CB8AC3E}">
        <p14:creationId xmlns:p14="http://schemas.microsoft.com/office/powerpoint/2010/main" val="292268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   Konu Tarama Testleri</a:t>
            </a:r>
            <a:endParaRPr lang="tr-TR" dirty="0"/>
          </a:p>
        </p:txBody>
      </p:sp>
      <p:sp>
        <p:nvSpPr>
          <p:cNvPr id="3" name="İçerik Yer Tutucusu 2"/>
          <p:cNvSpPr>
            <a:spLocks noGrp="1"/>
          </p:cNvSpPr>
          <p:nvPr>
            <p:ph idx="1"/>
          </p:nvPr>
        </p:nvSpPr>
        <p:spPr/>
        <p:txBody>
          <a:bodyPr/>
          <a:lstStyle/>
          <a:p>
            <a:r>
              <a:rPr lang="tr-TR" dirty="0"/>
              <a:t>Okul müdürleri, okul rehber öğretmenler ve sınıf öğretmenleri testlerin uygulanma tarihlerini hakkında öğrencilerini ve velilerini bilgilendirir. Testlere katılmayan öğrenciler tespit edilir ve katılmama sebepleri belirlenir.</a:t>
            </a:r>
          </a:p>
          <a:p>
            <a:r>
              <a:rPr lang="tr-TR" dirty="0"/>
              <a:t>Sınıf öğretmenleri</a:t>
            </a:r>
            <a:r>
              <a:rPr lang="tr-TR" dirty="0">
                <a:ea typeface="Calibri" panose="020F0502020204030204" pitchFamily="34" charset="0"/>
              </a:rPr>
              <a:t> her testin sonrasında testte yer alan soruları çevrimiçi canlı derslerde açıklamalı olarak cevaplandırır. Böylece öğrencilerin yanlış cevapladıkları sorular hakkında bilgi ve fikir sahibi olmaları sağlanır. Kazanım eksikliği gördüğü öğrencilerdeki eksik kazanımların telafisi için gerekli tedbirleri alır.</a:t>
            </a:r>
            <a:endParaRPr lang="tr-TR" dirty="0"/>
          </a:p>
          <a:p>
            <a:endParaRPr lang="tr-TR" dirty="0"/>
          </a:p>
        </p:txBody>
      </p:sp>
    </p:spTree>
    <p:extLst>
      <p:ext uri="{BB962C8B-B14F-4D97-AF65-F5344CB8AC3E}">
        <p14:creationId xmlns:p14="http://schemas.microsoft.com/office/powerpoint/2010/main" val="388666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Öz-Bakım Becerileri</a:t>
            </a:r>
          </a:p>
        </p:txBody>
      </p:sp>
      <p:sp>
        <p:nvSpPr>
          <p:cNvPr id="4" name="İçerik Yer Tutucusu 3"/>
          <p:cNvSpPr>
            <a:spLocks noGrp="1"/>
          </p:cNvSpPr>
          <p:nvPr>
            <p:ph idx="1"/>
          </p:nvPr>
        </p:nvSpPr>
        <p:spPr/>
        <p:txBody>
          <a:bodyPr>
            <a:normAutofit/>
          </a:bodyPr>
          <a:lstStyle/>
          <a:p>
            <a:r>
              <a:rPr lang="tr-TR" sz="2400" dirty="0"/>
              <a:t>Her çocuğun yaşına göre yapması beklenen, el yıkama, beslenme, giyinme soyunma gibi günlük rutin işlerin kendisi tarafından karşılanması durumuna öz bakım becerileri denir. </a:t>
            </a:r>
          </a:p>
          <a:p>
            <a:r>
              <a:rPr lang="tr-TR" sz="2400" dirty="0"/>
              <a:t>Çocukların küçük yaşlardan itibaren kendi işini yapması öz güven duygusunu pekiştirir. Kendi öz bakımını yapabilen çocuklar, sosyal ortamlarda daha aktif olur. Zihinsel, bedensel ve psikolojik açıdan öz bakım becerilerinin kazanılması oldukça önemlidir. Çocuğunuzun kendi başına giyinebilmesi, yemek yemesi, elini yüzünü yıkaması, dişlerini fırçalaması öz güven duygusunun gelişimi için faydalı olur. Temel bakımlarını kendi tamamlayan çocukların sorumluluk duygusu daha fazla gelişebilir.</a:t>
            </a:r>
          </a:p>
        </p:txBody>
      </p:sp>
      <p:pic>
        <p:nvPicPr>
          <p:cNvPr id="5" name="Resim 4">
            <a:extLst>
              <a:ext uri="{FF2B5EF4-FFF2-40B4-BE49-F238E27FC236}">
                <a16:creationId xmlns:a16="http://schemas.microsoft.com/office/drawing/2014/main" id="{47B5CCED-42D1-4473-A57A-87216854D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2768" y="5014451"/>
            <a:ext cx="4972832" cy="1651819"/>
          </a:xfrm>
          <a:prstGeom prst="rect">
            <a:avLst/>
          </a:prstGeom>
        </p:spPr>
      </p:pic>
    </p:spTree>
    <p:extLst>
      <p:ext uri="{BB962C8B-B14F-4D97-AF65-F5344CB8AC3E}">
        <p14:creationId xmlns:p14="http://schemas.microsoft.com/office/powerpoint/2010/main" val="1858346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Öz-Bakım Becerileri</a:t>
            </a:r>
            <a:endParaRPr lang="tr-TR" dirty="0"/>
          </a:p>
        </p:txBody>
      </p:sp>
      <p:sp>
        <p:nvSpPr>
          <p:cNvPr id="3" name="İçerik Yer Tutucusu 2"/>
          <p:cNvSpPr>
            <a:spLocks noGrp="1"/>
          </p:cNvSpPr>
          <p:nvPr>
            <p:ph idx="1"/>
          </p:nvPr>
        </p:nvSpPr>
        <p:spPr>
          <a:xfrm>
            <a:off x="0" y="2459866"/>
            <a:ext cx="9140723" cy="4398134"/>
          </a:xfrm>
        </p:spPr>
        <p:txBody>
          <a:bodyPr>
            <a:normAutofit lnSpcReduction="10000"/>
          </a:bodyPr>
          <a:lstStyle/>
          <a:p>
            <a:r>
              <a:rPr lang="tr-TR" dirty="0"/>
              <a:t> Bazı anne ve babalar, çocuklarının hayatını gereğinden fazla kolaylaştırır. Onun yerine yemek yedirir, giydirir, ödevlerini takip eder, sorumluluklarını sürekli hatırlatır. Çocukların hiçbir çaba göstermesi gerekmez. Bu durumlarda çocuklar, kendini yetersiz ve beceriksiz hisseder. Başkasının yardımı olmadan giyinemez, yemek yiyemez, temizlenemez. </a:t>
            </a:r>
          </a:p>
          <a:p>
            <a:r>
              <a:rPr lang="tr-TR" dirty="0"/>
              <a:t>Ebeveynlerine bağımlı hale gelen çocuklar, sosyal ortamlarda zorluk yaşayabilir. Arkadaşlık ilişkilerinde sürekli birine bağlanmaya çalışabilir. Kendi başına sorumluluk almaktan, karar vermekten ve problem çözmekten korkabilir. </a:t>
            </a:r>
          </a:p>
        </p:txBody>
      </p:sp>
      <p:pic>
        <p:nvPicPr>
          <p:cNvPr id="5" name="Resim 4">
            <a:extLst>
              <a:ext uri="{FF2B5EF4-FFF2-40B4-BE49-F238E27FC236}">
                <a16:creationId xmlns:a16="http://schemas.microsoft.com/office/drawing/2014/main" id="{79BEA822-706C-4FD0-932D-C87851075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723" y="2253803"/>
            <a:ext cx="3051277" cy="4191242"/>
          </a:xfrm>
          <a:prstGeom prst="rect">
            <a:avLst/>
          </a:prstGeom>
        </p:spPr>
      </p:pic>
    </p:spTree>
    <p:extLst>
      <p:ext uri="{BB962C8B-B14F-4D97-AF65-F5344CB8AC3E}">
        <p14:creationId xmlns:p14="http://schemas.microsoft.com/office/powerpoint/2010/main" val="1632507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Öz-Bakım Becerileri</a:t>
            </a:r>
            <a:endParaRPr lang="tr-TR" dirty="0"/>
          </a:p>
        </p:txBody>
      </p:sp>
      <p:sp>
        <p:nvSpPr>
          <p:cNvPr id="3" name="İçerik Yer Tutucusu 2"/>
          <p:cNvSpPr>
            <a:spLocks noGrp="1"/>
          </p:cNvSpPr>
          <p:nvPr>
            <p:ph idx="1"/>
          </p:nvPr>
        </p:nvSpPr>
        <p:spPr>
          <a:xfrm>
            <a:off x="0" y="2459866"/>
            <a:ext cx="8613058" cy="4398134"/>
          </a:xfrm>
        </p:spPr>
        <p:txBody>
          <a:bodyPr>
            <a:normAutofit/>
          </a:bodyPr>
          <a:lstStyle/>
          <a:p>
            <a:r>
              <a:rPr lang="tr-TR" sz="2400" dirty="0"/>
              <a:t>Yetişkin yaşamında sürekli birine bağımlı olmaya yönelebilir. Çocukların küçük yaşlarda yaptığı öz bakım becerileri ve ufak sorumluluklar onların başarı hissi yaşamasını sağlar. Bu his zamanla ben yeterliyim duygusuna dönüşür. Kendi başına daha rahat hareket edebilir.</a:t>
            </a:r>
          </a:p>
          <a:p>
            <a:r>
              <a:rPr lang="tr-TR" sz="2400" dirty="0"/>
              <a:t>Ebeveyn olarak çocuğunuza örnek olmalı, kendi işlerini yapması için ona cesaret vermeli, hata yapmasına </a:t>
            </a:r>
            <a:r>
              <a:rPr lang="tr-TR" sz="2400" dirty="0" err="1"/>
              <a:t>müsade</a:t>
            </a:r>
            <a:r>
              <a:rPr lang="tr-TR" sz="2400" dirty="0"/>
              <a:t> etmelisiniz. Siz de çocuğunuzu öz bakım becerilerini geliştirmesi için yönlendirebilir, sorumluluk duygusunu artırmasına yardımcı olabilirsiniz. Ev işlerinde ufak görevler vererek, başarma duygusunu hissetmesi için ona destek olabilmeniz mümkün.</a:t>
            </a:r>
          </a:p>
        </p:txBody>
      </p:sp>
      <p:pic>
        <p:nvPicPr>
          <p:cNvPr id="5" name="Resim 4">
            <a:extLst>
              <a:ext uri="{FF2B5EF4-FFF2-40B4-BE49-F238E27FC236}">
                <a16:creationId xmlns:a16="http://schemas.microsoft.com/office/drawing/2014/main" id="{B03B8FB5-DA68-4257-B09C-7D259E5BC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293" y="1966286"/>
            <a:ext cx="2867025" cy="4229100"/>
          </a:xfrm>
          <a:prstGeom prst="rect">
            <a:avLst/>
          </a:prstGeom>
        </p:spPr>
      </p:pic>
    </p:spTree>
    <p:extLst>
      <p:ext uri="{BB962C8B-B14F-4D97-AF65-F5344CB8AC3E}">
        <p14:creationId xmlns:p14="http://schemas.microsoft.com/office/powerpoint/2010/main" val="194001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22C37E-D3B4-4457-988B-E7D28DA52175}"/>
              </a:ext>
            </a:extLst>
          </p:cNvPr>
          <p:cNvSpPr>
            <a:spLocks noGrp="1"/>
          </p:cNvSpPr>
          <p:nvPr>
            <p:ph type="title"/>
          </p:nvPr>
        </p:nvSpPr>
        <p:spPr/>
        <p:txBody>
          <a:bodyPr>
            <a:noAutofit/>
          </a:bodyPr>
          <a:lstStyle/>
          <a:p>
            <a:r>
              <a:rPr lang="tr-TR" sz="2800" b="1" dirty="0">
                <a:solidFill>
                  <a:srgbClr val="FF0000"/>
                </a:solidFill>
              </a:rPr>
              <a:t>Zaman yönetimi hakkında…</a:t>
            </a:r>
            <a:endParaRPr lang="tr-TR" sz="2800" dirty="0"/>
          </a:p>
        </p:txBody>
      </p:sp>
      <p:sp>
        <p:nvSpPr>
          <p:cNvPr id="3" name="İçerik Yer Tutucusu 2">
            <a:extLst>
              <a:ext uri="{FF2B5EF4-FFF2-40B4-BE49-F238E27FC236}">
                <a16:creationId xmlns:a16="http://schemas.microsoft.com/office/drawing/2014/main" id="{DC54E699-8983-453B-B113-9015D7420270}"/>
              </a:ext>
            </a:extLst>
          </p:cNvPr>
          <p:cNvSpPr>
            <a:spLocks noGrp="1"/>
          </p:cNvSpPr>
          <p:nvPr>
            <p:ph idx="1"/>
          </p:nvPr>
        </p:nvSpPr>
        <p:spPr>
          <a:xfrm>
            <a:off x="0" y="2459866"/>
            <a:ext cx="7803245" cy="4398134"/>
          </a:xfrm>
        </p:spPr>
        <p:txBody>
          <a:bodyPr>
            <a:normAutofit/>
          </a:bodyPr>
          <a:lstStyle/>
          <a:p>
            <a:r>
              <a:rPr lang="en-US" sz="1800" dirty="0" err="1"/>
              <a:t>Çocuğunuzu</a:t>
            </a:r>
            <a:r>
              <a:rPr lang="en-US" sz="1800" dirty="0"/>
              <a:t> </a:t>
            </a:r>
            <a:r>
              <a:rPr lang="en-US" sz="1800" dirty="0" err="1"/>
              <a:t>belirli</a:t>
            </a:r>
            <a:r>
              <a:rPr lang="en-US" sz="1800" dirty="0"/>
              <a:t> bir </a:t>
            </a:r>
            <a:r>
              <a:rPr lang="en-US" sz="1800" dirty="0" err="1"/>
              <a:t>düzende</a:t>
            </a:r>
            <a:r>
              <a:rPr lang="en-US" sz="1800" dirty="0"/>
              <a:t> </a:t>
            </a:r>
            <a:r>
              <a:rPr lang="en-US" sz="1800" dirty="0" err="1"/>
              <a:t>olması</a:t>
            </a:r>
            <a:r>
              <a:rPr lang="en-US" sz="1800" dirty="0"/>
              <a:t> </a:t>
            </a:r>
            <a:r>
              <a:rPr lang="en-US" sz="1800" dirty="0" err="1"/>
              <a:t>için</a:t>
            </a:r>
            <a:r>
              <a:rPr lang="en-US" sz="1800" dirty="0"/>
              <a:t> </a:t>
            </a:r>
            <a:r>
              <a:rPr lang="en-US" sz="1800" dirty="0" err="1"/>
              <a:t>destekleyin</a:t>
            </a:r>
            <a:r>
              <a:rPr lang="tr-TR" sz="1800" dirty="0"/>
              <a:t>.</a:t>
            </a:r>
          </a:p>
          <a:p>
            <a:r>
              <a:rPr lang="en-US" sz="1800" dirty="0" err="1"/>
              <a:t>Çocuğunuzun</a:t>
            </a:r>
            <a:r>
              <a:rPr lang="en-US" sz="1800" dirty="0"/>
              <a:t> </a:t>
            </a:r>
            <a:r>
              <a:rPr lang="en-US" sz="1800" dirty="0" err="1"/>
              <a:t>odasında</a:t>
            </a:r>
            <a:r>
              <a:rPr lang="en-US" sz="1800" dirty="0"/>
              <a:t> </a:t>
            </a:r>
            <a:r>
              <a:rPr lang="en-US" sz="1800" dirty="0" err="1"/>
              <a:t>sadeliğe</a:t>
            </a:r>
            <a:r>
              <a:rPr lang="en-US" sz="1800" dirty="0"/>
              <a:t> </a:t>
            </a:r>
            <a:r>
              <a:rPr lang="en-US" sz="1800" dirty="0" err="1"/>
              <a:t>özen</a:t>
            </a:r>
            <a:r>
              <a:rPr lang="en-US" sz="1800" dirty="0"/>
              <a:t> </a:t>
            </a:r>
            <a:r>
              <a:rPr lang="en-US" sz="1800" dirty="0" err="1"/>
              <a:t>gösterin</a:t>
            </a:r>
            <a:r>
              <a:rPr lang="en-US" sz="1800" dirty="0"/>
              <a:t>. </a:t>
            </a:r>
            <a:r>
              <a:rPr lang="en-US" sz="1800" dirty="0" err="1"/>
              <a:t>Eğer</a:t>
            </a:r>
            <a:r>
              <a:rPr lang="en-US" sz="1800" dirty="0"/>
              <a:t> </a:t>
            </a:r>
            <a:r>
              <a:rPr lang="en-US" sz="1800" dirty="0" err="1"/>
              <a:t>çocuğunuz</a:t>
            </a:r>
            <a:r>
              <a:rPr lang="en-US" sz="1800" dirty="0"/>
              <a:t> </a:t>
            </a:r>
            <a:r>
              <a:rPr lang="en-US" sz="1800" dirty="0" err="1"/>
              <a:t>nerede</a:t>
            </a:r>
            <a:r>
              <a:rPr lang="en-US" sz="1800" dirty="0"/>
              <a:t>, </a:t>
            </a:r>
            <a:r>
              <a:rPr lang="en-US" sz="1800" dirty="0" err="1"/>
              <a:t>hangi</a:t>
            </a:r>
            <a:r>
              <a:rPr lang="en-US" sz="1800" dirty="0"/>
              <a:t> </a:t>
            </a:r>
            <a:r>
              <a:rPr lang="en-US" sz="1800" dirty="0" err="1"/>
              <a:t>oyunu</a:t>
            </a:r>
            <a:r>
              <a:rPr lang="en-US" sz="1800" dirty="0"/>
              <a:t> ve </a:t>
            </a:r>
            <a:r>
              <a:rPr lang="en-US" sz="1800" dirty="0" err="1"/>
              <a:t>hangi</a:t>
            </a:r>
            <a:r>
              <a:rPr lang="en-US" sz="1800" dirty="0"/>
              <a:t> </a:t>
            </a:r>
            <a:r>
              <a:rPr lang="en-US" sz="1800" dirty="0" err="1"/>
              <a:t>kitabı</a:t>
            </a:r>
            <a:r>
              <a:rPr lang="en-US" sz="1800" dirty="0"/>
              <a:t> </a:t>
            </a:r>
            <a:r>
              <a:rPr lang="en-US" sz="1800" dirty="0" err="1"/>
              <a:t>bulacağını</a:t>
            </a:r>
            <a:r>
              <a:rPr lang="en-US" sz="1800" dirty="0"/>
              <a:t> </a:t>
            </a:r>
            <a:r>
              <a:rPr lang="en-US" sz="1800" dirty="0" err="1"/>
              <a:t>bilirse</a:t>
            </a:r>
            <a:r>
              <a:rPr lang="en-US" sz="1800" dirty="0"/>
              <a:t> </a:t>
            </a:r>
            <a:r>
              <a:rPr lang="en-US" sz="1800" dirty="0" err="1"/>
              <a:t>çok</a:t>
            </a:r>
            <a:r>
              <a:rPr lang="en-US" sz="1800" dirty="0"/>
              <a:t> </a:t>
            </a:r>
            <a:r>
              <a:rPr lang="en-US" sz="1800" dirty="0" err="1"/>
              <a:t>fazla</a:t>
            </a:r>
            <a:r>
              <a:rPr lang="en-US" sz="1800" dirty="0"/>
              <a:t> </a:t>
            </a:r>
            <a:r>
              <a:rPr lang="en-US" sz="1800" dirty="0" err="1"/>
              <a:t>aramak</a:t>
            </a:r>
            <a:r>
              <a:rPr lang="en-US" sz="1800" dirty="0"/>
              <a:t> </a:t>
            </a:r>
            <a:r>
              <a:rPr lang="en-US" sz="1800" dirty="0" err="1"/>
              <a:t>zorunda</a:t>
            </a:r>
            <a:r>
              <a:rPr lang="en-US" sz="1800" dirty="0"/>
              <a:t> </a:t>
            </a:r>
            <a:r>
              <a:rPr lang="en-US" sz="1800" dirty="0" err="1"/>
              <a:t>kalmaz</a:t>
            </a:r>
            <a:r>
              <a:rPr lang="en-US" sz="1800" dirty="0"/>
              <a:t>.</a:t>
            </a:r>
            <a:endParaRPr lang="tr-TR" sz="1800" dirty="0"/>
          </a:p>
          <a:p>
            <a:r>
              <a:rPr lang="en-US" sz="1800" b="1" dirty="0" err="1"/>
              <a:t>Çocuklar</a:t>
            </a:r>
            <a:r>
              <a:rPr lang="en-US" sz="1800" b="1" dirty="0"/>
              <a:t> </a:t>
            </a:r>
            <a:r>
              <a:rPr lang="en-US" sz="1800" b="1" dirty="0" err="1"/>
              <a:t>İçin</a:t>
            </a:r>
            <a:r>
              <a:rPr lang="en-US" sz="1800" b="1" dirty="0"/>
              <a:t> “</a:t>
            </a:r>
            <a:r>
              <a:rPr lang="en-US" sz="1800" b="1" dirty="0" err="1"/>
              <a:t>Boş</a:t>
            </a:r>
            <a:r>
              <a:rPr lang="en-US" sz="1800" b="1" dirty="0"/>
              <a:t> </a:t>
            </a:r>
            <a:r>
              <a:rPr lang="en-US" sz="1800" b="1" dirty="0" err="1"/>
              <a:t>Zaman</a:t>
            </a:r>
            <a:r>
              <a:rPr lang="en-US" sz="1800" b="1" dirty="0"/>
              <a:t>” Ne </a:t>
            </a:r>
            <a:r>
              <a:rPr lang="en-US" sz="1800" b="1" dirty="0" err="1"/>
              <a:t>Demektir</a:t>
            </a:r>
            <a:r>
              <a:rPr lang="en-US" sz="1800" b="1" dirty="0"/>
              <a:t>?</a:t>
            </a:r>
            <a:r>
              <a:rPr lang="tr-TR" sz="1800" dirty="0"/>
              <a:t> </a:t>
            </a:r>
          </a:p>
          <a:p>
            <a:r>
              <a:rPr lang="en-US" sz="1800" dirty="0"/>
              <a:t>En </a:t>
            </a:r>
            <a:r>
              <a:rPr lang="en-US" sz="1800" dirty="0" err="1"/>
              <a:t>aktif</a:t>
            </a:r>
            <a:r>
              <a:rPr lang="en-US" sz="1800" dirty="0"/>
              <a:t> </a:t>
            </a:r>
            <a:r>
              <a:rPr lang="en-US" sz="1800" dirty="0" err="1"/>
              <a:t>çocuk</a:t>
            </a:r>
            <a:r>
              <a:rPr lang="en-US" sz="1800" dirty="0"/>
              <a:t> bile </a:t>
            </a:r>
            <a:r>
              <a:rPr lang="en-US" sz="1800" dirty="0" err="1"/>
              <a:t>kendisi</a:t>
            </a:r>
            <a:r>
              <a:rPr lang="en-US" sz="1800" dirty="0"/>
              <a:t> </a:t>
            </a:r>
            <a:r>
              <a:rPr lang="en-US" sz="1800" dirty="0" err="1"/>
              <a:t>için</a:t>
            </a:r>
            <a:r>
              <a:rPr lang="en-US" sz="1800" dirty="0"/>
              <a:t> </a:t>
            </a:r>
            <a:r>
              <a:rPr lang="en-US" sz="1800" dirty="0" err="1"/>
              <a:t>boş</a:t>
            </a:r>
            <a:r>
              <a:rPr lang="en-US" sz="1800" dirty="0"/>
              <a:t> </a:t>
            </a:r>
            <a:r>
              <a:rPr lang="en-US" sz="1800" dirty="0" err="1"/>
              <a:t>zamana</a:t>
            </a:r>
            <a:r>
              <a:rPr lang="en-US" sz="1800" dirty="0"/>
              <a:t> </a:t>
            </a:r>
            <a:r>
              <a:rPr lang="en-US" sz="1800" dirty="0" err="1"/>
              <a:t>ihtiyaç</a:t>
            </a:r>
            <a:r>
              <a:rPr lang="en-US" sz="1800" dirty="0"/>
              <a:t> </a:t>
            </a:r>
            <a:r>
              <a:rPr lang="en-US" sz="1800" dirty="0" err="1"/>
              <a:t>duyar</a:t>
            </a:r>
            <a:r>
              <a:rPr lang="en-US" sz="1800" dirty="0"/>
              <a:t>. </a:t>
            </a:r>
            <a:r>
              <a:rPr lang="en-US" sz="1800" dirty="0" err="1"/>
              <a:t>Örneğin</a:t>
            </a:r>
            <a:r>
              <a:rPr lang="en-US" sz="1800" dirty="0"/>
              <a:t> </a:t>
            </a:r>
            <a:r>
              <a:rPr lang="en-US" sz="1800" dirty="0" err="1"/>
              <a:t>odasında</a:t>
            </a:r>
            <a:r>
              <a:rPr lang="en-US" sz="1800" dirty="0"/>
              <a:t> </a:t>
            </a:r>
            <a:r>
              <a:rPr lang="en-US" sz="1800" dirty="0" err="1"/>
              <a:t>oturup</a:t>
            </a:r>
            <a:r>
              <a:rPr lang="en-US" sz="1800" dirty="0"/>
              <a:t> </a:t>
            </a:r>
            <a:r>
              <a:rPr lang="en-US" sz="1800" dirty="0" err="1"/>
              <a:t>çizgi</a:t>
            </a:r>
            <a:r>
              <a:rPr lang="en-US" sz="1800" dirty="0"/>
              <a:t> roman </a:t>
            </a:r>
            <a:r>
              <a:rPr lang="en-US" sz="1800" dirty="0" err="1"/>
              <a:t>okumak</a:t>
            </a:r>
            <a:r>
              <a:rPr lang="en-US" sz="1800" dirty="0"/>
              <a:t> </a:t>
            </a:r>
            <a:r>
              <a:rPr lang="en-US" sz="1800" dirty="0" err="1"/>
              <a:t>veya</a:t>
            </a:r>
            <a:r>
              <a:rPr lang="en-US" sz="1800" dirty="0"/>
              <a:t> bir </a:t>
            </a:r>
            <a:r>
              <a:rPr lang="en-US" sz="1800" dirty="0" err="1"/>
              <a:t>kitap</a:t>
            </a:r>
            <a:r>
              <a:rPr lang="en-US" sz="1800" dirty="0"/>
              <a:t> </a:t>
            </a:r>
            <a:r>
              <a:rPr lang="en-US" sz="1800" dirty="0" err="1"/>
              <a:t>karıştırmak</a:t>
            </a:r>
            <a:r>
              <a:rPr lang="en-US" sz="1800" dirty="0"/>
              <a:t> </a:t>
            </a:r>
            <a:r>
              <a:rPr lang="en-US" sz="1800" dirty="0" err="1"/>
              <a:t>için</a:t>
            </a:r>
            <a:r>
              <a:rPr lang="en-US" sz="1800" dirty="0"/>
              <a:t> </a:t>
            </a:r>
            <a:r>
              <a:rPr lang="en-US" sz="1800" dirty="0" err="1"/>
              <a:t>veya</a:t>
            </a:r>
            <a:r>
              <a:rPr lang="en-US" sz="1800" dirty="0"/>
              <a:t> </a:t>
            </a:r>
            <a:r>
              <a:rPr lang="en-US" sz="1800" dirty="0" err="1"/>
              <a:t>televizyonda</a:t>
            </a:r>
            <a:r>
              <a:rPr lang="en-US" sz="1800" dirty="0"/>
              <a:t> bir </a:t>
            </a:r>
            <a:r>
              <a:rPr lang="en-US" sz="1800" dirty="0" err="1"/>
              <a:t>çizgi</a:t>
            </a:r>
            <a:r>
              <a:rPr lang="en-US" sz="1800" dirty="0"/>
              <a:t> film </a:t>
            </a:r>
            <a:r>
              <a:rPr lang="en-US" sz="1800" dirty="0" err="1"/>
              <a:t>seyretmek</a:t>
            </a:r>
            <a:r>
              <a:rPr lang="en-US" sz="1800" dirty="0"/>
              <a:t> </a:t>
            </a:r>
            <a:r>
              <a:rPr lang="en-US" sz="1800" dirty="0" err="1"/>
              <a:t>için</a:t>
            </a:r>
            <a:r>
              <a:rPr lang="en-US" sz="1800" dirty="0"/>
              <a:t>. </a:t>
            </a:r>
            <a:r>
              <a:rPr lang="en-US" sz="1800" dirty="0" err="1"/>
              <a:t>Gerçek</a:t>
            </a:r>
            <a:r>
              <a:rPr lang="en-US" sz="1800" dirty="0"/>
              <a:t> </a:t>
            </a:r>
            <a:r>
              <a:rPr lang="en-US" sz="1800" dirty="0" err="1"/>
              <a:t>yaratıcılık</a:t>
            </a:r>
            <a:r>
              <a:rPr lang="en-US" sz="1800" dirty="0"/>
              <a:t> </a:t>
            </a:r>
            <a:r>
              <a:rPr lang="en-US" sz="1800" dirty="0" err="1"/>
              <a:t>devamlı</a:t>
            </a:r>
            <a:r>
              <a:rPr lang="en-US" sz="1800" dirty="0"/>
              <a:t> </a:t>
            </a:r>
            <a:r>
              <a:rPr lang="en-US" sz="1800" dirty="0" err="1"/>
              <a:t>uyarılmakla</a:t>
            </a:r>
            <a:r>
              <a:rPr lang="en-US" sz="1800" dirty="0"/>
              <a:t> </a:t>
            </a:r>
            <a:r>
              <a:rPr lang="en-US" sz="1800" dirty="0" err="1"/>
              <a:t>değil</a:t>
            </a:r>
            <a:r>
              <a:rPr lang="en-US" sz="1800" dirty="0"/>
              <a:t> </a:t>
            </a:r>
            <a:r>
              <a:rPr lang="en-US" sz="1800" dirty="0" err="1"/>
              <a:t>yaşanılanı</a:t>
            </a:r>
            <a:r>
              <a:rPr lang="en-US" sz="1800" dirty="0"/>
              <a:t> </a:t>
            </a:r>
            <a:r>
              <a:rPr lang="en-US" sz="1800" dirty="0" err="1"/>
              <a:t>işlemekle</a:t>
            </a:r>
            <a:r>
              <a:rPr lang="en-US" sz="1800" dirty="0"/>
              <a:t> </a:t>
            </a:r>
            <a:r>
              <a:rPr lang="en-US" sz="1800" dirty="0" err="1"/>
              <a:t>gelişir</a:t>
            </a:r>
            <a:r>
              <a:rPr lang="en-US" sz="1800" dirty="0"/>
              <a:t>. </a:t>
            </a:r>
            <a:r>
              <a:rPr lang="en-US" sz="1800" dirty="0" err="1"/>
              <a:t>Çok</a:t>
            </a:r>
            <a:r>
              <a:rPr lang="en-US" sz="1800" dirty="0"/>
              <a:t> </a:t>
            </a:r>
            <a:r>
              <a:rPr lang="en-US" sz="1800" dirty="0" err="1"/>
              <a:t>ufak</a:t>
            </a:r>
            <a:r>
              <a:rPr lang="en-US" sz="1800" dirty="0"/>
              <a:t> bir </a:t>
            </a:r>
            <a:r>
              <a:rPr lang="en-US" sz="1800" dirty="0" err="1"/>
              <a:t>çocuk</a:t>
            </a:r>
            <a:r>
              <a:rPr lang="en-US" sz="1800" dirty="0"/>
              <a:t> </a:t>
            </a:r>
            <a:r>
              <a:rPr lang="en-US" sz="1800" dirty="0" err="1"/>
              <a:t>bu</a:t>
            </a:r>
            <a:r>
              <a:rPr lang="en-US" sz="1800" dirty="0"/>
              <a:t> </a:t>
            </a:r>
            <a:r>
              <a:rPr lang="en-US" sz="1800" dirty="0" err="1"/>
              <a:t>işlemin</a:t>
            </a:r>
            <a:r>
              <a:rPr lang="en-US" sz="1800" dirty="0"/>
              <a:t> </a:t>
            </a:r>
            <a:r>
              <a:rPr lang="en-US" sz="1800" dirty="0" err="1"/>
              <a:t>nasıl</a:t>
            </a:r>
            <a:r>
              <a:rPr lang="en-US" sz="1800" dirty="0"/>
              <a:t> </a:t>
            </a:r>
            <a:r>
              <a:rPr lang="en-US" sz="1800" dirty="0" err="1"/>
              <a:t>gerçekleştiğini</a:t>
            </a:r>
            <a:r>
              <a:rPr lang="en-US" sz="1800" dirty="0"/>
              <a:t> </a:t>
            </a:r>
            <a:r>
              <a:rPr lang="en-US" sz="1800" dirty="0" err="1"/>
              <a:t>bize</a:t>
            </a:r>
            <a:r>
              <a:rPr lang="en-US" sz="1800" dirty="0"/>
              <a:t> </a:t>
            </a:r>
            <a:r>
              <a:rPr lang="en-US" sz="1800" dirty="0" err="1"/>
              <a:t>çok</a:t>
            </a:r>
            <a:r>
              <a:rPr lang="en-US" sz="1800" dirty="0"/>
              <a:t> </a:t>
            </a:r>
            <a:r>
              <a:rPr lang="en-US" sz="1800" dirty="0" err="1"/>
              <a:t>güzel</a:t>
            </a:r>
            <a:r>
              <a:rPr lang="en-US" sz="1800" dirty="0"/>
              <a:t> </a:t>
            </a:r>
            <a:r>
              <a:rPr lang="en-US" sz="1800" dirty="0" err="1"/>
              <a:t>gösterir</a:t>
            </a:r>
            <a:r>
              <a:rPr lang="en-US" sz="1800" dirty="0"/>
              <a:t>. Bir </a:t>
            </a:r>
            <a:r>
              <a:rPr lang="en-US" sz="1800" dirty="0" err="1"/>
              <a:t>şey</a:t>
            </a:r>
            <a:r>
              <a:rPr lang="en-US" sz="1800" dirty="0"/>
              <a:t> </a:t>
            </a:r>
            <a:r>
              <a:rPr lang="en-US" sz="1800" dirty="0" err="1"/>
              <a:t>yaşar</a:t>
            </a:r>
            <a:r>
              <a:rPr lang="en-US" sz="1800" dirty="0"/>
              <a:t>, </a:t>
            </a:r>
            <a:r>
              <a:rPr lang="en-US" sz="1800" dirty="0" err="1"/>
              <a:t>öğrenir</a:t>
            </a:r>
            <a:r>
              <a:rPr lang="en-US" sz="1800" dirty="0"/>
              <a:t> ve </a:t>
            </a:r>
            <a:r>
              <a:rPr lang="en-US" sz="1800" dirty="0" err="1"/>
              <a:t>öğrendiğini</a:t>
            </a:r>
            <a:r>
              <a:rPr lang="en-US" sz="1800" dirty="0"/>
              <a:t> </a:t>
            </a:r>
            <a:r>
              <a:rPr lang="en-US" sz="1800" dirty="0" err="1"/>
              <a:t>yapana</a:t>
            </a:r>
            <a:r>
              <a:rPr lang="en-US" sz="1800" dirty="0"/>
              <a:t> </a:t>
            </a:r>
            <a:r>
              <a:rPr lang="en-US" sz="1800" dirty="0" err="1"/>
              <a:t>kadar</a:t>
            </a:r>
            <a:r>
              <a:rPr lang="en-US" sz="1800" dirty="0"/>
              <a:t> </a:t>
            </a:r>
            <a:r>
              <a:rPr lang="en-US" sz="1800" dirty="0" err="1"/>
              <a:t>uygulamaya</a:t>
            </a:r>
            <a:r>
              <a:rPr lang="en-US" sz="1800" dirty="0"/>
              <a:t> </a:t>
            </a:r>
            <a:r>
              <a:rPr lang="en-US" sz="1800" dirty="0" err="1"/>
              <a:t>çalışır</a:t>
            </a:r>
            <a:r>
              <a:rPr lang="en-US" sz="1800" dirty="0"/>
              <a:t>. </a:t>
            </a:r>
            <a:r>
              <a:rPr lang="en-US" sz="1800" dirty="0" err="1"/>
              <a:t>Örneğin</a:t>
            </a:r>
            <a:r>
              <a:rPr lang="en-US" sz="1800" dirty="0"/>
              <a:t> her </a:t>
            </a:r>
            <a:r>
              <a:rPr lang="en-US" sz="1800" dirty="0" err="1"/>
              <a:t>seferinde</a:t>
            </a:r>
            <a:r>
              <a:rPr lang="en-US" sz="1800" dirty="0"/>
              <a:t> </a:t>
            </a:r>
            <a:r>
              <a:rPr lang="en-US" sz="1800" dirty="0" err="1"/>
              <a:t>ayaklarının</a:t>
            </a:r>
            <a:r>
              <a:rPr lang="en-US" sz="1800" dirty="0"/>
              <a:t> </a:t>
            </a:r>
            <a:r>
              <a:rPr lang="en-US" sz="1800" dirty="0" err="1"/>
              <a:t>üzerinde</a:t>
            </a:r>
            <a:r>
              <a:rPr lang="en-US" sz="1800" dirty="0"/>
              <a:t> </a:t>
            </a:r>
            <a:r>
              <a:rPr lang="en-US" sz="1800" dirty="0" err="1"/>
              <a:t>durmaya</a:t>
            </a:r>
            <a:r>
              <a:rPr lang="en-US" sz="1800" dirty="0"/>
              <a:t> </a:t>
            </a:r>
            <a:r>
              <a:rPr lang="en-US" sz="1800" dirty="0" err="1"/>
              <a:t>çalışır</a:t>
            </a:r>
            <a:r>
              <a:rPr lang="en-US" sz="1800" dirty="0"/>
              <a:t> </a:t>
            </a:r>
            <a:r>
              <a:rPr lang="en-US" sz="1800" dirty="0" err="1"/>
              <a:t>belki</a:t>
            </a:r>
            <a:r>
              <a:rPr lang="en-US" sz="1800" dirty="0"/>
              <a:t> on </a:t>
            </a:r>
            <a:r>
              <a:rPr lang="en-US" sz="1800" dirty="0" err="1"/>
              <a:t>defa</a:t>
            </a:r>
            <a:r>
              <a:rPr lang="en-US" sz="1800" dirty="0"/>
              <a:t> </a:t>
            </a:r>
            <a:r>
              <a:rPr lang="en-US" sz="1800" dirty="0" err="1"/>
              <a:t>yere</a:t>
            </a:r>
            <a:r>
              <a:rPr lang="en-US" sz="1800" dirty="0"/>
              <a:t> </a:t>
            </a:r>
            <a:r>
              <a:rPr lang="en-US" sz="1800" dirty="0" err="1"/>
              <a:t>düşer</a:t>
            </a:r>
            <a:r>
              <a:rPr lang="en-US" sz="1800" dirty="0"/>
              <a:t> </a:t>
            </a:r>
            <a:r>
              <a:rPr lang="en-US" sz="1800" dirty="0" err="1"/>
              <a:t>ama</a:t>
            </a:r>
            <a:r>
              <a:rPr lang="en-US" sz="1800" dirty="0"/>
              <a:t> </a:t>
            </a:r>
            <a:r>
              <a:rPr lang="en-US" sz="1800" dirty="0" err="1"/>
              <a:t>yeniden</a:t>
            </a:r>
            <a:r>
              <a:rPr lang="en-US" sz="1800" dirty="0"/>
              <a:t> </a:t>
            </a:r>
            <a:r>
              <a:rPr lang="en-US" sz="1800" dirty="0" err="1"/>
              <a:t>kalkar</a:t>
            </a:r>
            <a:r>
              <a:rPr lang="en-US" sz="1800" dirty="0"/>
              <a:t> </a:t>
            </a:r>
            <a:r>
              <a:rPr lang="en-US" sz="1800" dirty="0" err="1"/>
              <a:t>çünkü</a:t>
            </a:r>
            <a:r>
              <a:rPr lang="en-US" sz="1800" dirty="0"/>
              <a:t> </a:t>
            </a:r>
            <a:r>
              <a:rPr lang="en-US" sz="1800" dirty="0" err="1"/>
              <a:t>doğa</a:t>
            </a:r>
            <a:r>
              <a:rPr lang="en-US" sz="1800" dirty="0"/>
              <a:t> </a:t>
            </a:r>
            <a:r>
              <a:rPr lang="en-US" sz="1800" dirty="0" err="1"/>
              <a:t>ona</a:t>
            </a:r>
            <a:r>
              <a:rPr lang="en-US" sz="1800" dirty="0"/>
              <a:t>, </a:t>
            </a:r>
            <a:r>
              <a:rPr lang="en-US" sz="1800" dirty="0" err="1"/>
              <a:t>yapabilene</a:t>
            </a:r>
            <a:r>
              <a:rPr lang="en-US" sz="1800" dirty="0"/>
              <a:t> </a:t>
            </a:r>
            <a:r>
              <a:rPr lang="en-US" sz="1800" dirty="0" err="1"/>
              <a:t>kadar</a:t>
            </a:r>
            <a:r>
              <a:rPr lang="en-US" sz="1800" dirty="0"/>
              <a:t> </a:t>
            </a:r>
            <a:r>
              <a:rPr lang="en-US" sz="1800" dirty="0" err="1"/>
              <a:t>deneme</a:t>
            </a:r>
            <a:r>
              <a:rPr lang="en-US" sz="1800" dirty="0"/>
              <a:t> </a:t>
            </a:r>
            <a:r>
              <a:rPr lang="en-US" sz="1800" dirty="0" err="1"/>
              <a:t>özelliğini</a:t>
            </a:r>
            <a:r>
              <a:rPr lang="en-US" sz="1800" dirty="0"/>
              <a:t> </a:t>
            </a:r>
            <a:r>
              <a:rPr lang="en-US" sz="1800" dirty="0" err="1"/>
              <a:t>vermiştir</a:t>
            </a:r>
            <a:r>
              <a:rPr lang="en-US" sz="1800" dirty="0"/>
              <a:t>. Bu durum </a:t>
            </a:r>
            <a:r>
              <a:rPr lang="en-US" sz="1800" dirty="0" err="1"/>
              <a:t>büyük</a:t>
            </a:r>
            <a:r>
              <a:rPr lang="en-US" sz="1800" dirty="0"/>
              <a:t> </a:t>
            </a:r>
            <a:r>
              <a:rPr lang="en-US" sz="1800" dirty="0" err="1"/>
              <a:t>çocuklarda</a:t>
            </a:r>
            <a:r>
              <a:rPr lang="en-US" sz="1800" dirty="0"/>
              <a:t> </a:t>
            </a:r>
            <a:r>
              <a:rPr lang="en-US" sz="1800" dirty="0" err="1"/>
              <a:t>neden</a:t>
            </a:r>
            <a:r>
              <a:rPr lang="en-US" sz="1800" dirty="0"/>
              <a:t> </a:t>
            </a:r>
            <a:r>
              <a:rPr lang="en-US" sz="1800" dirty="0" err="1"/>
              <a:t>farklı</a:t>
            </a:r>
            <a:r>
              <a:rPr lang="en-US" sz="1800" dirty="0"/>
              <a:t> </a:t>
            </a:r>
            <a:r>
              <a:rPr lang="en-US" sz="1800" dirty="0" err="1"/>
              <a:t>olsun</a:t>
            </a:r>
            <a:r>
              <a:rPr lang="en-US" sz="1800" dirty="0"/>
              <a:t>? </a:t>
            </a:r>
            <a:endParaRPr lang="en-US" sz="1800" b="1" dirty="0"/>
          </a:p>
          <a:p>
            <a:endParaRPr lang="tr-TR" sz="1800" dirty="0"/>
          </a:p>
        </p:txBody>
      </p:sp>
      <p:pic>
        <p:nvPicPr>
          <p:cNvPr id="4" name="Resim 3">
            <a:extLst>
              <a:ext uri="{FF2B5EF4-FFF2-40B4-BE49-F238E27FC236}">
                <a16:creationId xmlns:a16="http://schemas.microsoft.com/office/drawing/2014/main" id="{E62CAA9B-3C44-43A1-A7DC-5458831BD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245" y="4892120"/>
            <a:ext cx="4388755" cy="1709804"/>
          </a:xfrm>
          <a:prstGeom prst="rect">
            <a:avLst/>
          </a:prstGeom>
        </p:spPr>
      </p:pic>
    </p:spTree>
    <p:extLst>
      <p:ext uri="{BB962C8B-B14F-4D97-AF65-F5344CB8AC3E}">
        <p14:creationId xmlns:p14="http://schemas.microsoft.com/office/powerpoint/2010/main" val="304618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a:t>
            </a:r>
          </a:p>
        </p:txBody>
      </p:sp>
      <p:sp>
        <p:nvSpPr>
          <p:cNvPr id="4" name="İçerik Yer Tutucusu 3"/>
          <p:cNvSpPr>
            <a:spLocks noGrp="1"/>
          </p:cNvSpPr>
          <p:nvPr>
            <p:ph idx="1"/>
          </p:nvPr>
        </p:nvSpPr>
        <p:spPr>
          <a:xfrm>
            <a:off x="367902" y="2673668"/>
            <a:ext cx="7198021" cy="4398134"/>
          </a:xfrm>
        </p:spPr>
        <p:txBody>
          <a:bodyPr/>
          <a:lstStyle/>
          <a:p>
            <a:pPr marL="0" indent="0" algn="just">
              <a:buNone/>
            </a:pPr>
            <a:r>
              <a:rPr lang="tr-TR" altLang="tr-TR" dirty="0"/>
              <a:t>Okulda düzenin oluşması, sınıflarda etkili bir öğrenmenin gerçekleşmesi için tüm sınıfların uyması gereken kuralların belirlenmesi gerekmektedir. İlkokul öğrencileri gelişim özelliklerinden kaynaklı, kuralları uzun süre akıllarında tutmakta zorlanabilirler. Bu sebeple 3. sınıfa başlayan öğrenciye okulun başlangıcında yapılacak ilk işlerden biri okul kurallarının ve sınıf kurallarının hatırlatılması olmalıdır. </a:t>
            </a:r>
          </a:p>
          <a:p>
            <a:endParaRPr lang="tr-TR" dirty="0"/>
          </a:p>
        </p:txBody>
      </p:sp>
      <p:pic>
        <p:nvPicPr>
          <p:cNvPr id="5" name="Resim 4">
            <a:extLst>
              <a:ext uri="{FF2B5EF4-FFF2-40B4-BE49-F238E27FC236}">
                <a16:creationId xmlns:a16="http://schemas.microsoft.com/office/drawing/2014/main" id="{B199E13B-2EB5-42F8-8DA8-81B21878C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923" y="3193733"/>
            <a:ext cx="4626077" cy="2667000"/>
          </a:xfrm>
          <a:prstGeom prst="rect">
            <a:avLst/>
          </a:prstGeom>
        </p:spPr>
      </p:pic>
    </p:spTree>
    <p:extLst>
      <p:ext uri="{BB962C8B-B14F-4D97-AF65-F5344CB8AC3E}">
        <p14:creationId xmlns:p14="http://schemas.microsoft.com/office/powerpoint/2010/main" val="45149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a:t>
            </a:r>
          </a:p>
        </p:txBody>
      </p:sp>
      <p:sp>
        <p:nvSpPr>
          <p:cNvPr id="4" name="İçerik Yer Tutucusu 3"/>
          <p:cNvSpPr>
            <a:spLocks noGrp="1"/>
          </p:cNvSpPr>
          <p:nvPr>
            <p:ph idx="1"/>
          </p:nvPr>
        </p:nvSpPr>
        <p:spPr>
          <a:xfrm>
            <a:off x="367902" y="2328166"/>
            <a:ext cx="11755272" cy="4682234"/>
          </a:xfrm>
        </p:spPr>
        <p:txBody>
          <a:bodyPr>
            <a:normAutofit fontScale="92500" lnSpcReduction="20000"/>
          </a:bodyPr>
          <a:lstStyle/>
          <a:p>
            <a:pPr marL="0" indent="0" algn="just">
              <a:buNone/>
            </a:pPr>
            <a:r>
              <a:rPr lang="tr-TR" altLang="tr-TR" sz="2100" dirty="0"/>
              <a:t>Kuralları oluştururken, öğrenciler açısından kuralların uygulanabilirliğini arttırmak için aşağıdaki hususlara dikkat edilmelidir. </a:t>
            </a:r>
          </a:p>
          <a:p>
            <a:pPr algn="l">
              <a:buFont typeface="Arial" panose="020B0604020202020204" pitchFamily="34" charset="0"/>
              <a:buChar char="•"/>
            </a:pPr>
            <a:r>
              <a:rPr lang="tr-TR" sz="1900" b="0" i="0" dirty="0">
                <a:solidFill>
                  <a:srgbClr val="212121"/>
                </a:solidFill>
                <a:effectLst/>
              </a:rPr>
              <a:t>Kurallar ilk derste belirlenir.</a:t>
            </a:r>
          </a:p>
          <a:p>
            <a:pPr algn="l">
              <a:buFont typeface="Arial" panose="020B0604020202020204" pitchFamily="34" charset="0"/>
              <a:buChar char="•"/>
            </a:pPr>
            <a:r>
              <a:rPr lang="tr-TR" sz="1900" b="0" i="0" dirty="0">
                <a:solidFill>
                  <a:srgbClr val="212121"/>
                </a:solidFill>
                <a:effectLst/>
              </a:rPr>
              <a:t>Kural sayısı 2. sınıfa göre arttırılabilir ancak yine de çok fazla olmamalıdır.</a:t>
            </a:r>
          </a:p>
          <a:p>
            <a:pPr algn="l">
              <a:buFont typeface="Arial" panose="020B0604020202020204" pitchFamily="34" charset="0"/>
              <a:buChar char="•"/>
            </a:pPr>
            <a:r>
              <a:rPr lang="tr-TR" sz="1900" b="0" i="0" dirty="0">
                <a:solidFill>
                  <a:srgbClr val="212121"/>
                </a:solidFill>
                <a:effectLst/>
              </a:rPr>
              <a:t>Kurallar zamanla değişebilir. 2. sınıfta belirlenen ve artık işlevini kaybetmiş olan kurallar çıkarılabilir ya da değiştirilebilir. Ayrıca yeni ihtiyaç duyulan konularla ilgili kurallar eklenmelidir. </a:t>
            </a:r>
          </a:p>
          <a:p>
            <a:pPr algn="l">
              <a:buFont typeface="Arial" panose="020B0604020202020204" pitchFamily="34" charset="0"/>
              <a:buChar char="•"/>
            </a:pPr>
            <a:r>
              <a:rPr lang="tr-TR" sz="1900" b="0" i="0" dirty="0">
                <a:solidFill>
                  <a:srgbClr val="212121"/>
                </a:solidFill>
                <a:effectLst/>
              </a:rPr>
              <a:t>Kurallar nesnel ve belirli olmalıdır.</a:t>
            </a:r>
          </a:p>
          <a:p>
            <a:pPr algn="l">
              <a:buFont typeface="Arial" panose="020B0604020202020204" pitchFamily="34" charset="0"/>
              <a:buChar char="•"/>
            </a:pPr>
            <a:r>
              <a:rPr lang="tr-TR" sz="1900" b="0" i="0" dirty="0">
                <a:solidFill>
                  <a:srgbClr val="212121"/>
                </a:solidFill>
                <a:effectLst/>
              </a:rPr>
              <a:t>Kurallar amaca dönük olmalıdır.</a:t>
            </a:r>
          </a:p>
          <a:p>
            <a:pPr algn="l">
              <a:buFont typeface="Arial" panose="020B0604020202020204" pitchFamily="34" charset="0"/>
              <a:buChar char="•"/>
            </a:pPr>
            <a:r>
              <a:rPr lang="tr-TR" sz="1900" b="0" i="0" dirty="0">
                <a:solidFill>
                  <a:srgbClr val="212121"/>
                </a:solidFill>
                <a:effectLst/>
              </a:rPr>
              <a:t>Kurallar yazılırken öğrencilerin anlayabileceği açık , net ve anlaşabilir şekilde yazılmalıdır.</a:t>
            </a:r>
          </a:p>
          <a:p>
            <a:pPr algn="l">
              <a:buFont typeface="Arial" panose="020B0604020202020204" pitchFamily="34" charset="0"/>
              <a:buChar char="•"/>
            </a:pPr>
            <a:r>
              <a:rPr lang="tr-TR" sz="1900" b="0" i="0" dirty="0">
                <a:solidFill>
                  <a:srgbClr val="212121"/>
                </a:solidFill>
                <a:effectLst/>
              </a:rPr>
              <a:t>Kuralların önemi ve öğrencilere olan yararları açıklanmalıdır.</a:t>
            </a:r>
          </a:p>
          <a:p>
            <a:pPr algn="l">
              <a:buFont typeface="Arial" panose="020B0604020202020204" pitchFamily="34" charset="0"/>
              <a:buChar char="•"/>
            </a:pPr>
            <a:r>
              <a:rPr lang="tr-TR" sz="1900" b="0" i="0" dirty="0">
                <a:solidFill>
                  <a:srgbClr val="212121"/>
                </a:solidFill>
                <a:effectLst/>
              </a:rPr>
              <a:t>Kurallar belirlenirken olumlu ifadeler ile oluşmalıdır.</a:t>
            </a:r>
          </a:p>
          <a:p>
            <a:pPr marL="0" indent="0" algn="l">
              <a:buNone/>
            </a:pPr>
            <a:r>
              <a:rPr lang="tr-TR" sz="1900" b="0" i="0" dirty="0">
                <a:solidFill>
                  <a:srgbClr val="212121"/>
                </a:solidFill>
                <a:effectLst/>
              </a:rPr>
              <a:t>	Örnek : Yerlere çöp atmayalım (Yanlış İfade )</a:t>
            </a:r>
          </a:p>
          <a:p>
            <a:pPr marL="0" indent="0" algn="l">
              <a:buNone/>
            </a:pPr>
            <a:r>
              <a:rPr lang="tr-TR" sz="1900" b="0" i="0" dirty="0">
                <a:solidFill>
                  <a:srgbClr val="212121"/>
                </a:solidFill>
                <a:effectLst/>
              </a:rPr>
              <a:t>	Örnek : Çöpleri çöp kutusuna atalım (Doğru İfade) </a:t>
            </a:r>
          </a:p>
          <a:p>
            <a:pPr marL="0" indent="0" algn="just">
              <a:buNone/>
            </a:pPr>
            <a:r>
              <a:rPr lang="tr-TR" altLang="tr-TR" dirty="0"/>
              <a:t> </a:t>
            </a:r>
            <a:endParaRPr lang="tr-TR" dirty="0"/>
          </a:p>
          <a:p>
            <a:endParaRPr lang="tr-TR" altLang="tr-TR" dirty="0"/>
          </a:p>
          <a:p>
            <a:endParaRPr lang="tr-TR" dirty="0"/>
          </a:p>
        </p:txBody>
      </p:sp>
    </p:spTree>
    <p:extLst>
      <p:ext uri="{BB962C8B-B14F-4D97-AF65-F5344CB8AC3E}">
        <p14:creationId xmlns:p14="http://schemas.microsoft.com/office/powerpoint/2010/main" val="299738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a:t>
            </a:r>
          </a:p>
        </p:txBody>
      </p:sp>
      <p:sp>
        <p:nvSpPr>
          <p:cNvPr id="4" name="İçerik Yer Tutucusu 3"/>
          <p:cNvSpPr>
            <a:spLocks noGrp="1"/>
          </p:cNvSpPr>
          <p:nvPr>
            <p:ph idx="1"/>
          </p:nvPr>
        </p:nvSpPr>
        <p:spPr>
          <a:xfrm>
            <a:off x="367902" y="2328166"/>
            <a:ext cx="11755272" cy="4682234"/>
          </a:xfrm>
        </p:spPr>
        <p:txBody>
          <a:bodyPr>
            <a:normAutofit/>
          </a:bodyPr>
          <a:lstStyle/>
          <a:p>
            <a:pPr marL="0" indent="0" algn="just">
              <a:buNone/>
            </a:pPr>
            <a:r>
              <a:rPr lang="tr-TR" altLang="tr-TR" sz="2100" dirty="0"/>
              <a:t>Eğer öğrenci kurala uymazsa,</a:t>
            </a:r>
          </a:p>
          <a:p>
            <a:pPr algn="l">
              <a:buFont typeface="+mj-lt"/>
              <a:buAutoNum type="arabicPeriod"/>
            </a:pPr>
            <a:r>
              <a:rPr lang="tr-TR" sz="1800" b="0" i="0" dirty="0">
                <a:solidFill>
                  <a:srgbClr val="212121"/>
                </a:solidFill>
                <a:effectLst/>
              </a:rPr>
              <a:t>Davranış ilk kez meydana geliyor ise görmezden gelinir. </a:t>
            </a:r>
          </a:p>
          <a:p>
            <a:pPr algn="l">
              <a:buFont typeface="+mj-lt"/>
              <a:buAutoNum type="arabicPeriod"/>
            </a:pPr>
            <a:r>
              <a:rPr lang="tr-TR" sz="1800" b="0" i="0" dirty="0">
                <a:solidFill>
                  <a:srgbClr val="212121"/>
                </a:solidFill>
                <a:effectLst/>
              </a:rPr>
              <a:t>Öğretmen tarafından kuralın hatırlatılması gerekir.</a:t>
            </a:r>
          </a:p>
          <a:p>
            <a:pPr algn="l">
              <a:buFont typeface="+mj-lt"/>
              <a:buAutoNum type="arabicPeriod"/>
            </a:pPr>
            <a:r>
              <a:rPr lang="tr-TR" sz="1800" b="0" i="0" dirty="0">
                <a:solidFill>
                  <a:srgbClr val="212121"/>
                </a:solidFill>
                <a:effectLst/>
              </a:rPr>
              <a:t>Öğrenci ile göz teması yapılır.</a:t>
            </a:r>
          </a:p>
          <a:p>
            <a:pPr algn="l">
              <a:buFont typeface="+mj-lt"/>
              <a:buAutoNum type="arabicPeriod"/>
            </a:pPr>
            <a:r>
              <a:rPr lang="tr-TR" sz="1800" b="0" i="0" dirty="0">
                <a:solidFill>
                  <a:srgbClr val="212121"/>
                </a:solidFill>
                <a:effectLst/>
              </a:rPr>
              <a:t>Öğrencinin yanından geçerken düşük ses tonu ile uyarma yapılır.</a:t>
            </a:r>
          </a:p>
          <a:p>
            <a:pPr algn="l">
              <a:buFont typeface="+mj-lt"/>
              <a:buAutoNum type="arabicPeriod"/>
            </a:pPr>
            <a:r>
              <a:rPr lang="tr-TR" sz="1800" b="0" i="0" dirty="0">
                <a:solidFill>
                  <a:srgbClr val="212121"/>
                </a:solidFill>
                <a:effectLst/>
              </a:rPr>
              <a:t>Bağırmadan yüksek ses tonuyla uyarılabilir.</a:t>
            </a:r>
          </a:p>
          <a:p>
            <a:pPr algn="l">
              <a:buFont typeface="+mj-lt"/>
              <a:buAutoNum type="arabicPeriod"/>
            </a:pPr>
            <a:r>
              <a:rPr lang="tr-TR" sz="1800" b="0" i="0" dirty="0">
                <a:solidFill>
                  <a:srgbClr val="212121"/>
                </a:solidFill>
                <a:effectLst/>
              </a:rPr>
              <a:t>İlkokul düzeyinde öğrenciyi mizahi yolla uyarmak faydalı bir yöntemdir.</a:t>
            </a:r>
          </a:p>
          <a:p>
            <a:pPr algn="l">
              <a:buFont typeface="+mj-lt"/>
              <a:buAutoNum type="arabicPeriod"/>
            </a:pPr>
            <a:r>
              <a:rPr lang="tr-TR" sz="1800" b="0" i="0" dirty="0">
                <a:solidFill>
                  <a:srgbClr val="212121"/>
                </a:solidFill>
                <a:effectLst/>
              </a:rPr>
              <a:t>Öğrenciye verilen görev ya da sorumluluk ondan geri alınabilir.</a:t>
            </a:r>
          </a:p>
          <a:p>
            <a:pPr algn="l">
              <a:buFont typeface="+mj-lt"/>
              <a:buAutoNum type="arabicPeriod"/>
            </a:pPr>
            <a:r>
              <a:rPr lang="tr-TR" sz="1800" b="0" i="0" dirty="0">
                <a:solidFill>
                  <a:srgbClr val="212121"/>
                </a:solidFill>
                <a:effectLst/>
              </a:rPr>
              <a:t>Çağdaş eğitimde cezaya yer yoktur. Ceza yerine alternatif baş etme metotlarını kullanmak gerekir.</a:t>
            </a:r>
          </a:p>
          <a:p>
            <a:pPr marL="0" indent="0" algn="just">
              <a:buNone/>
            </a:pPr>
            <a:r>
              <a:rPr lang="tr-TR" altLang="tr-TR" dirty="0"/>
              <a:t> </a:t>
            </a:r>
            <a:endParaRPr lang="tr-TR" dirty="0"/>
          </a:p>
          <a:p>
            <a:endParaRPr lang="tr-TR" altLang="tr-TR" dirty="0"/>
          </a:p>
          <a:p>
            <a:endParaRPr lang="tr-TR" dirty="0"/>
          </a:p>
        </p:txBody>
      </p:sp>
    </p:spTree>
    <p:extLst>
      <p:ext uri="{BB962C8B-B14F-4D97-AF65-F5344CB8AC3E}">
        <p14:creationId xmlns:p14="http://schemas.microsoft.com/office/powerpoint/2010/main" val="302211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normAutofit/>
          </a:bodyPr>
          <a:lstStyle/>
          <a:p>
            <a:r>
              <a:rPr lang="tr-TR" sz="3600" b="1" dirty="0">
                <a:solidFill>
                  <a:srgbClr val="FF0000"/>
                </a:solidFill>
              </a:rPr>
              <a:t>Beslenme Düzeni</a:t>
            </a:r>
          </a:p>
        </p:txBody>
      </p:sp>
      <p:sp>
        <p:nvSpPr>
          <p:cNvPr id="4" name="İçerik Yer Tutucusu 3"/>
          <p:cNvSpPr>
            <a:spLocks noGrp="1"/>
          </p:cNvSpPr>
          <p:nvPr>
            <p:ph idx="1"/>
          </p:nvPr>
        </p:nvSpPr>
        <p:spPr/>
        <p:txBody>
          <a:bodyPr>
            <a:normAutofit lnSpcReduction="10000"/>
          </a:bodyPr>
          <a:lstStyle/>
          <a:p>
            <a:pPr marL="0" indent="0" algn="just">
              <a:buNone/>
            </a:pPr>
            <a:r>
              <a:rPr lang="tr-TR" dirty="0">
                <a:latin typeface="Calibri" panose="020F0502020204030204" pitchFamily="34" charset="0"/>
                <a:ea typeface="Calibri" panose="020F0502020204030204" pitchFamily="34" charset="0"/>
              </a:rPr>
              <a:t>Vücudumuzun büyümesi, yenilenmesi ve çalışması için yeterli ve dengeli beslenmemiz gerekmektedir. Sağlıklı, güçlü olmamız ve büyüyebilmemiz için dengeli beslenmemiz çok önemli. </a:t>
            </a:r>
          </a:p>
          <a:p>
            <a:pPr marL="0" indent="0" algn="just">
              <a:buNone/>
            </a:pPr>
            <a:endParaRPr lang="tr-TR" altLang="tr-TR" dirty="0"/>
          </a:p>
          <a:p>
            <a:pPr marL="0" indent="0" algn="just">
              <a:buNone/>
            </a:pPr>
            <a:r>
              <a:rPr lang="tr-TR" altLang="tr-TR" sz="2400" b="1" dirty="0">
                <a:solidFill>
                  <a:srgbClr val="FF0000"/>
                </a:solidFill>
              </a:rPr>
              <a:t>Yeterli ve dengeli beslenen kişiler;</a:t>
            </a:r>
          </a:p>
          <a:p>
            <a:pPr algn="just"/>
            <a:r>
              <a:rPr lang="tr-TR" altLang="tr-TR" dirty="0"/>
              <a:t>Sağlıklı büyürler,</a:t>
            </a:r>
          </a:p>
          <a:p>
            <a:pPr algn="just"/>
            <a:r>
              <a:rPr lang="tr-TR" altLang="tr-TR" dirty="0"/>
              <a:t>Çeşitli ve zengin beslenmiş olurlar,</a:t>
            </a:r>
          </a:p>
          <a:p>
            <a:pPr algn="just"/>
            <a:r>
              <a:rPr lang="tr-TR" altLang="tr-TR" dirty="0"/>
              <a:t>Enerjik olurlar,</a:t>
            </a:r>
          </a:p>
          <a:p>
            <a:pPr algn="just"/>
            <a:r>
              <a:rPr lang="tr-TR" altLang="tr-TR" dirty="0"/>
              <a:t>Yaratıcı ve üretken olurlar,</a:t>
            </a:r>
          </a:p>
          <a:p>
            <a:pPr algn="just"/>
            <a:r>
              <a:rPr lang="tr-TR" altLang="tr-TR" dirty="0"/>
              <a:t>Hasta olduklarında iyileşmeleri daha kısa sürer</a:t>
            </a:r>
          </a:p>
          <a:p>
            <a:endParaRPr lang="tr-TR" dirty="0"/>
          </a:p>
        </p:txBody>
      </p:sp>
      <p:pic>
        <p:nvPicPr>
          <p:cNvPr id="5" name="Resim 4">
            <a:extLst>
              <a:ext uri="{FF2B5EF4-FFF2-40B4-BE49-F238E27FC236}">
                <a16:creationId xmlns:a16="http://schemas.microsoft.com/office/drawing/2014/main" id="{4F246371-5899-4733-898B-1BD494C17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014" y="3641179"/>
            <a:ext cx="1727052" cy="2163322"/>
          </a:xfrm>
          <a:prstGeom prst="rect">
            <a:avLst/>
          </a:prstGeom>
        </p:spPr>
      </p:pic>
      <p:pic>
        <p:nvPicPr>
          <p:cNvPr id="6" name="Resim 5">
            <a:extLst>
              <a:ext uri="{FF2B5EF4-FFF2-40B4-BE49-F238E27FC236}">
                <a16:creationId xmlns:a16="http://schemas.microsoft.com/office/drawing/2014/main" id="{323DBED3-8D0D-40F4-910A-02A7CE47E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1852" y="3747778"/>
            <a:ext cx="3470295" cy="1949070"/>
          </a:xfrm>
          <a:prstGeom prst="rect">
            <a:avLst/>
          </a:prstGeom>
        </p:spPr>
      </p:pic>
    </p:spTree>
    <p:extLst>
      <p:ext uri="{BB962C8B-B14F-4D97-AF65-F5344CB8AC3E}">
        <p14:creationId xmlns:p14="http://schemas.microsoft.com/office/powerpoint/2010/main" val="192424763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6073</TotalTime>
  <Words>4087</Words>
  <Application>Microsoft Office PowerPoint</Application>
  <PresentationFormat>Geniş ekran</PresentationFormat>
  <Paragraphs>286</Paragraphs>
  <Slides>45</Slides>
  <Notes>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45</vt:i4>
      </vt:variant>
    </vt:vector>
  </HeadingPairs>
  <TitlesOfParts>
    <vt:vector size="53" baseType="lpstr">
      <vt:lpstr>AR CENA</vt:lpstr>
      <vt:lpstr>Arial</vt:lpstr>
      <vt:lpstr>Calibri</vt:lpstr>
      <vt:lpstr>Calibri Light</vt:lpstr>
      <vt:lpstr>Comic Sans MS</vt:lpstr>
      <vt:lpstr>Times New Roman</vt:lpstr>
      <vt:lpstr>Verdana</vt:lpstr>
      <vt:lpstr>Office Teması</vt:lpstr>
      <vt:lpstr>__okul _. Sınıf Öğrenci ve Velilerine Yönelik Temel Rehberlik Sunumu</vt:lpstr>
      <vt:lpstr>Zaman yönetimi hakkında…</vt:lpstr>
      <vt:lpstr> Zaman yönetimi hakkında…</vt:lpstr>
      <vt:lpstr>Zaman yönetimi hakkında…</vt:lpstr>
      <vt:lpstr>Zaman yönetimi hakkında…</vt:lpstr>
      <vt:lpstr>Temel Okul Kuralları…</vt:lpstr>
      <vt:lpstr>Temel Okul Kuralları…</vt:lpstr>
      <vt:lpstr>Temel Okul Kuralları…</vt:lpstr>
      <vt:lpstr>Beslenme Düzeni</vt:lpstr>
      <vt:lpstr>PowerPoint Sunusu</vt:lpstr>
      <vt:lpstr>Uyku Düzeni</vt:lpstr>
      <vt:lpstr>Uyku Düzeni</vt:lpstr>
      <vt:lpstr>  Uyku Düzeni</vt:lpstr>
      <vt:lpstr>Hedef Belirleme</vt:lpstr>
      <vt:lpstr>Hedef Belirleme</vt:lpstr>
      <vt:lpstr>Hedef Belirleme</vt:lpstr>
      <vt:lpstr>Motivasyon</vt:lpstr>
      <vt:lpstr>Motivasyon</vt:lpstr>
      <vt:lpstr>Ders Çalışırken Doğru Bilinen Yanlışlar</vt:lpstr>
      <vt:lpstr>Ders Çalışırken Doğru Bilinen Yanlışlar</vt:lpstr>
      <vt:lpstr>Ders Çalışırken Doğru Bilinen Yanlışlar</vt:lpstr>
      <vt:lpstr>Dikkat nasıl dağılır, nasıl toplanır?</vt:lpstr>
      <vt:lpstr>Dikkat nasıl dağılır, nasıl toplanır?</vt:lpstr>
      <vt:lpstr>Dikkat nasıl dağılır, nasıl toplanır?</vt:lpstr>
      <vt:lpstr>Psikososyal Gelişim Dönemi Hakkında Kısa Bilgilendirmeler</vt:lpstr>
      <vt:lpstr>Okul çağı döneminin sağlıklı geçmesi için:</vt:lpstr>
      <vt:lpstr>PowerPoint Sunusu</vt:lpstr>
      <vt:lpstr>Okul çağı döneminin sağlıklı geçmesi için:</vt:lpstr>
      <vt:lpstr>Okul çağı döneminin sağlıklı geçmesi için:</vt:lpstr>
      <vt:lpstr>Arkadaşlık İlişkileri</vt:lpstr>
      <vt:lpstr>Arkadaşlık İlişkileri</vt:lpstr>
      <vt:lpstr>Arkadaşlık İlişkileri</vt:lpstr>
      <vt:lpstr>Arkadaşlık İlişkileri</vt:lpstr>
      <vt:lpstr>Akran mı Zorba mı?</vt:lpstr>
      <vt:lpstr>Akran mı Zorba mı?</vt:lpstr>
      <vt:lpstr>Akran mı Zorba mı?</vt:lpstr>
      <vt:lpstr>Akran mı Zorba mı?</vt:lpstr>
      <vt:lpstr>Akran mı Zorba mı?</vt:lpstr>
      <vt:lpstr>Sınavlara Nasıl Hazırlanılır?</vt:lpstr>
      <vt:lpstr>Sınavlara Nasıl Hazırlanılır?</vt:lpstr>
      <vt:lpstr>Konu Tarama Testleri</vt:lpstr>
      <vt:lpstr>   Konu Tarama Testleri</vt:lpstr>
      <vt:lpstr>Öz-Bakım Becerileri</vt:lpstr>
      <vt:lpstr>Öz-Bakım Becerileri</vt:lpstr>
      <vt:lpstr>Öz-Bakım Becerileri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SuatAYDIN</dc:creator>
  <cp:lastModifiedBy>mcht bkts</cp:lastModifiedBy>
  <cp:revision>226</cp:revision>
  <cp:lastPrinted>2018-08-03T07:00:55Z</cp:lastPrinted>
  <dcterms:created xsi:type="dcterms:W3CDTF">2018-06-13T07:52:44Z</dcterms:created>
  <dcterms:modified xsi:type="dcterms:W3CDTF">2022-12-14T11:31:52Z</dcterms:modified>
</cp:coreProperties>
</file>