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6" r:id="rId2"/>
    <p:sldId id="467" r:id="rId3"/>
    <p:sldId id="468" r:id="rId4"/>
    <p:sldId id="482" r:id="rId5"/>
    <p:sldId id="469" r:id="rId6"/>
    <p:sldId id="470" r:id="rId7"/>
    <p:sldId id="484" r:id="rId8"/>
    <p:sldId id="478" r:id="rId9"/>
    <p:sldId id="479" r:id="rId10"/>
    <p:sldId id="471" r:id="rId11"/>
    <p:sldId id="472" r:id="rId12"/>
    <p:sldId id="492" r:id="rId13"/>
    <p:sldId id="474" r:id="rId14"/>
    <p:sldId id="475" r:id="rId15"/>
    <p:sldId id="476" r:id="rId16"/>
    <p:sldId id="481" r:id="rId17"/>
    <p:sldId id="477" r:id="rId18"/>
    <p:sldId id="487" r:id="rId19"/>
    <p:sldId id="488" r:id="rId20"/>
    <p:sldId id="493" r:id="rId21"/>
    <p:sldId id="489" r:id="rId22"/>
    <p:sldId id="480" r:id="rId23"/>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7" autoAdjust="0"/>
    <p:restoredTop sz="94660"/>
  </p:normalViewPr>
  <p:slideViewPr>
    <p:cSldViewPr snapToGrid="0">
      <p:cViewPr varScale="1">
        <p:scale>
          <a:sx n="73" d="100"/>
          <a:sy n="73" d="100"/>
        </p:scale>
        <p:origin x="46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15.12.2022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a:t>Asıl başlık stili için tıklatın</a:t>
            </a:r>
          </a:p>
        </p:txBody>
      </p:sp>
      <p:sp>
        <p:nvSpPr>
          <p:cNvPr id="3" name="İçerik Yer Tutucusu 2"/>
          <p:cNvSpPr>
            <a:spLocks noGrp="1"/>
          </p:cNvSpPr>
          <p:nvPr>
            <p:ph idx="1"/>
          </p:nvPr>
        </p:nvSpPr>
        <p:spPr>
          <a:xfrm>
            <a:off x="0" y="2459866"/>
            <a:ext cx="12192000" cy="439813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a:solidFill>
                  <a:srgbClr val="FF0000"/>
                </a:solidFill>
              </a:rPr>
              <a:t>Ortaokul 5. Sınıf Öğrenci ve Velilerine Yönelik Temel Rehberlik Sunumu</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40774" y="1423851"/>
            <a:ext cx="9974826" cy="906917"/>
          </a:xfrm>
        </p:spPr>
        <p:txBody>
          <a:bodyPr>
            <a:normAutofit/>
          </a:bodyPr>
          <a:lstStyle/>
          <a:p>
            <a:r>
              <a:rPr lang="tr-TR" sz="4000" b="1" dirty="0">
                <a:solidFill>
                  <a:srgbClr val="FF0000"/>
                </a:solidFill>
              </a:rPr>
              <a:t>Ders Çalışırken Doğru Bilinen Yanlışlar</a:t>
            </a:r>
          </a:p>
        </p:txBody>
      </p:sp>
      <p:sp>
        <p:nvSpPr>
          <p:cNvPr id="4" name="İçerik Yer Tutucusu 3"/>
          <p:cNvSpPr>
            <a:spLocks noGrp="1"/>
          </p:cNvSpPr>
          <p:nvPr>
            <p:ph idx="1"/>
          </p:nvPr>
        </p:nvSpPr>
        <p:spPr>
          <a:xfrm>
            <a:off x="196645" y="2351710"/>
            <a:ext cx="6430298" cy="4285063"/>
          </a:xfrm>
        </p:spPr>
        <p:txBody>
          <a:bodyPr>
            <a:noAutofit/>
          </a:bodyPr>
          <a:lstStyle/>
          <a:p>
            <a:pPr marL="0" indent="0">
              <a:buNone/>
            </a:pPr>
            <a:r>
              <a:rPr lang="tr-TR" sz="1800" b="1" dirty="0">
                <a:solidFill>
                  <a:srgbClr val="FF0000"/>
                </a:solidFill>
              </a:rPr>
              <a:t>1-Son gün çalışırsam çok daha başarılı olurum: </a:t>
            </a:r>
            <a:r>
              <a:rPr lang="tr-TR" sz="1800" dirty="0"/>
              <a:t>Tüm konuları tek bir günde çalışmak bilgilerin geçici olarak akılda kalmasını sağlar. Bunun aksine düzenli olarak bir program ile birlikte çalışan öğrencinin bilgileri daha kalıcı olacakken başarı seviyesinde de artış olacaktır.</a:t>
            </a:r>
          </a:p>
          <a:p>
            <a:pPr marL="0" indent="0">
              <a:buNone/>
            </a:pPr>
            <a:r>
              <a:rPr lang="tr-TR" sz="1800" b="1" dirty="0">
                <a:solidFill>
                  <a:srgbClr val="FF0000"/>
                </a:solidFill>
              </a:rPr>
              <a:t>2-Televizyon izlerken veya müzik dinlerken çok daha iyi ders çalışıyorum: </a:t>
            </a:r>
            <a:r>
              <a:rPr lang="tr-TR" sz="1800" dirty="0"/>
              <a:t>Dağınık dikkate yol açacak olan bu durum bilginin uzun süreli belleğe geçişini engeller. Ayrıca ders çalışma esnasında çok fazla uyaran olduğu için normalde çalıştığından daha yavaş ve daha geçici bilgi edinmeye yol açar.</a:t>
            </a:r>
          </a:p>
          <a:p>
            <a:pPr marL="0" indent="0">
              <a:buNone/>
            </a:pPr>
            <a:r>
              <a:rPr lang="tr-TR" sz="1800" b="1" dirty="0">
                <a:solidFill>
                  <a:srgbClr val="FF0000"/>
                </a:solidFill>
              </a:rPr>
              <a:t>3-Dağınık ortamlarda kafamı daha rahat topluyorum ve çok daha iyi ders çalışıyorum: </a:t>
            </a:r>
            <a:r>
              <a:rPr lang="tr-TR" sz="1800" dirty="0"/>
              <a:t>Sessiz ve uyaran fazlalığı olmayan bir ortamda öğrenci kafasını toplamakta zorlanmayacak ve düzenli bir şekilde dersine odaklanabilecektir.</a:t>
            </a:r>
          </a:p>
        </p:txBody>
      </p:sp>
      <p:pic>
        <p:nvPicPr>
          <p:cNvPr id="9220" name="Picture 4" descr="EvdeKal #ZirvedeKal: Evde Verimli Ders Çalışmak - Pako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821" y="2451356"/>
            <a:ext cx="4906524" cy="327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6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39097" y="1423851"/>
            <a:ext cx="9876502" cy="906917"/>
          </a:xfrm>
        </p:spPr>
        <p:txBody>
          <a:bodyPr>
            <a:normAutofit/>
          </a:bodyPr>
          <a:lstStyle/>
          <a:p>
            <a:r>
              <a:rPr lang="tr-TR" sz="4000" b="1" dirty="0">
                <a:solidFill>
                  <a:srgbClr val="FF0000"/>
                </a:solidFill>
              </a:rPr>
              <a:t>Dikkat nasıl dağılır, nasıl toplanır?</a:t>
            </a:r>
          </a:p>
        </p:txBody>
      </p:sp>
      <p:sp>
        <p:nvSpPr>
          <p:cNvPr id="4" name="İçerik Yer Tutucusu 3"/>
          <p:cNvSpPr>
            <a:spLocks noGrp="1"/>
          </p:cNvSpPr>
          <p:nvPr>
            <p:ph idx="1"/>
          </p:nvPr>
        </p:nvSpPr>
        <p:spPr>
          <a:xfrm>
            <a:off x="6538451" y="2550139"/>
            <a:ext cx="5240594" cy="3829656"/>
          </a:xfrm>
        </p:spPr>
        <p:txBody>
          <a:bodyPr>
            <a:normAutofit fontScale="92500" lnSpcReduction="10000"/>
          </a:bodyPr>
          <a:lstStyle/>
          <a:p>
            <a:r>
              <a:rPr lang="tr-TR" sz="2400" dirty="0"/>
              <a:t>Dikkat düşünceyi belli bir şey üstünde yoğunlaştırabilme gücüdür.</a:t>
            </a:r>
          </a:p>
          <a:p>
            <a:r>
              <a:rPr lang="tr-TR" sz="2400" dirty="0"/>
              <a:t>Olumsuz çevresel koşulları, yorgunluk, olumsuz beslenme alışkanlıkları, beklentilerin yüksek olması ve kaygı vb. dikkatin dağılmasına etken olan faktörlerdir.</a:t>
            </a:r>
          </a:p>
          <a:p>
            <a:r>
              <a:rPr lang="tr-TR" sz="2400" dirty="0"/>
              <a:t>Dikkatin en üst düzeyde kullanabilmesi için çevre koşullarının iyileştirilmesi, dikkat dağıtıcı etmenlerin azaltılması,( telefon/tablet vb.) gerçekçi beklentilerin oluşturulması gerekmektedir.</a:t>
            </a:r>
          </a:p>
          <a:p>
            <a:endParaRPr lang="tr-TR" sz="2400" dirty="0"/>
          </a:p>
        </p:txBody>
      </p:sp>
      <p:pic>
        <p:nvPicPr>
          <p:cNvPr id="10242" name="Picture 2" descr="Çocuklarda Dikkat Eksikliği ve Hiperaktivite Bozukluğ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29" y="2550139"/>
            <a:ext cx="5937865" cy="373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8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936" y="1633002"/>
            <a:ext cx="13129164" cy="575033"/>
          </a:xfrm>
        </p:spPr>
        <p:txBody>
          <a:bodyPr>
            <a:noAutofit/>
          </a:bodyPr>
          <a:lstStyle/>
          <a:p>
            <a:r>
              <a:rPr lang="tr-TR" sz="3600" b="1" dirty="0" err="1">
                <a:solidFill>
                  <a:srgbClr val="FF0000"/>
                </a:solidFill>
              </a:rPr>
              <a:t>Psikososyal</a:t>
            </a:r>
            <a:r>
              <a:rPr lang="tr-TR" sz="3600" b="1" dirty="0">
                <a:solidFill>
                  <a:srgbClr val="FF0000"/>
                </a:solidFill>
              </a:rPr>
              <a:t> Gelişim Dönemi Hakkında Kısa Bilgilendirmeler</a:t>
            </a:r>
            <a:endParaRPr lang="tr-TR" sz="3600" dirty="0"/>
          </a:p>
        </p:txBody>
      </p:sp>
      <p:sp>
        <p:nvSpPr>
          <p:cNvPr id="3" name="İçerik Yer Tutucusu 2"/>
          <p:cNvSpPr>
            <a:spLocks noGrp="1"/>
          </p:cNvSpPr>
          <p:nvPr>
            <p:ph idx="1"/>
          </p:nvPr>
        </p:nvSpPr>
        <p:spPr>
          <a:xfrm>
            <a:off x="0" y="2459866"/>
            <a:ext cx="7188200" cy="4398134"/>
          </a:xfrm>
        </p:spPr>
        <p:txBody>
          <a:bodyPr>
            <a:normAutofit fontScale="92500" lnSpcReduction="20000"/>
          </a:bodyPr>
          <a:lstStyle/>
          <a:p>
            <a:r>
              <a:rPr lang="tr-TR" sz="2400" b="1" dirty="0">
                <a:solidFill>
                  <a:srgbClr val="1E1E1E"/>
                </a:solidFill>
              </a:rPr>
              <a:t>4. Çalışkanlığa Karşın Aşağılık Duygusu (6-11 yaş)</a:t>
            </a:r>
            <a:br>
              <a:rPr lang="tr-TR" sz="2400" b="1" dirty="0">
                <a:solidFill>
                  <a:srgbClr val="1E1E1E"/>
                </a:solidFill>
              </a:rPr>
            </a:br>
            <a:r>
              <a:rPr lang="tr-TR" sz="2400" dirty="0">
                <a:solidFill>
                  <a:srgbClr val="1E1E1E"/>
                </a:solidFill>
              </a:rPr>
              <a:t>Okul çağı dönemidir. </a:t>
            </a:r>
          </a:p>
          <a:p>
            <a:r>
              <a:rPr lang="tr-TR" sz="2400" dirty="0"/>
              <a:t>Okul yıllarını içeren bu dönemde çocuklar başarılı olmaya önem verirler. </a:t>
            </a:r>
          </a:p>
          <a:p>
            <a:pPr marL="0" indent="0">
              <a:buNone/>
            </a:pPr>
            <a:endParaRPr lang="tr-TR" sz="2400" dirty="0"/>
          </a:p>
          <a:p>
            <a:r>
              <a:rPr lang="tr-TR" sz="2400" b="1" dirty="0">
                <a:solidFill>
                  <a:srgbClr val="1E1E1E"/>
                </a:solidFill>
              </a:rPr>
              <a:t>5. Kimliğe Karşın Kimlik Karmaşası (12-19 yaş)</a:t>
            </a:r>
            <a:br>
              <a:rPr lang="tr-TR" sz="2400" b="1" dirty="0">
                <a:solidFill>
                  <a:srgbClr val="1E1E1E"/>
                </a:solidFill>
              </a:rPr>
            </a:br>
            <a:r>
              <a:rPr lang="tr-TR" sz="2400" dirty="0">
                <a:solidFill>
                  <a:srgbClr val="1E1E1E"/>
                </a:solidFill>
              </a:rPr>
              <a:t>Erinlik, orta ve son ergenliği kapsayan bu dönemde ergen sosyal rol, statü, mesleki hazırlık, mesleki konumu ve cinsel kimliği tamamlama evresidir. </a:t>
            </a:r>
          </a:p>
          <a:p>
            <a:r>
              <a:rPr lang="tr-TR" sz="2400" dirty="0">
                <a:solidFill>
                  <a:srgbClr val="1E1E1E"/>
                </a:solidFill>
              </a:rPr>
              <a:t>Çocukluktan yetişkinliğe geçişte benlik geliştirmek önemlidir. </a:t>
            </a:r>
          </a:p>
          <a:p>
            <a:r>
              <a:rPr lang="tr-TR" sz="2400" dirty="0">
                <a:solidFill>
                  <a:srgbClr val="1E1E1E"/>
                </a:solidFill>
              </a:rPr>
              <a:t>Kimlik karmaşası ruhsal çöküntü, aşırı taşkınlık, </a:t>
            </a:r>
            <a:r>
              <a:rPr lang="tr-TR" sz="2400" dirty="0" err="1">
                <a:solidFill>
                  <a:srgbClr val="1E1E1E"/>
                </a:solidFill>
              </a:rPr>
              <a:t>antisosyal</a:t>
            </a:r>
            <a:r>
              <a:rPr lang="tr-TR" sz="2400" dirty="0">
                <a:solidFill>
                  <a:srgbClr val="1E1E1E"/>
                </a:solidFill>
              </a:rPr>
              <a:t> ve suça yönelik davranışlar, madde bağımlılığı gibi belirtilerle ortaya çıkabilir.</a:t>
            </a:r>
          </a:p>
          <a:p>
            <a:pPr marL="0" indent="0">
              <a:buNone/>
            </a:pPr>
            <a:endParaRPr lang="tr-TR" dirty="0"/>
          </a:p>
        </p:txBody>
      </p:sp>
      <p:sp>
        <p:nvSpPr>
          <p:cNvPr id="4" name="AutoShape 2" descr="13 ergenle iletiş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13 ergenle iletiş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70" name="Picture 6" descr="Ergenlik Döneminde Ergen Beyni Eşsiz Fırsatlar Anlamına Gelir"/>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r="18504"/>
          <a:stretch/>
        </p:blipFill>
        <p:spPr bwMode="auto">
          <a:xfrm>
            <a:off x="7188200" y="2157412"/>
            <a:ext cx="45974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2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Arkadaşlık İlişkileri</a:t>
            </a:r>
          </a:p>
        </p:txBody>
      </p:sp>
      <p:sp>
        <p:nvSpPr>
          <p:cNvPr id="4" name="İçerik Yer Tutucusu 3"/>
          <p:cNvSpPr>
            <a:spLocks noGrp="1"/>
          </p:cNvSpPr>
          <p:nvPr>
            <p:ph idx="1"/>
          </p:nvPr>
        </p:nvSpPr>
        <p:spPr>
          <a:xfrm>
            <a:off x="1" y="2330768"/>
            <a:ext cx="8412480" cy="4527231"/>
          </a:xfrm>
        </p:spPr>
        <p:txBody>
          <a:bodyPr>
            <a:normAutofit fontScale="92500" lnSpcReduction="20000"/>
          </a:bodyPr>
          <a:lstStyle/>
          <a:p>
            <a:pPr marL="0" indent="0">
              <a:buNone/>
            </a:pPr>
            <a:r>
              <a:rPr lang="tr-TR" sz="2400" i="1" dirty="0">
                <a:ea typeface="Calibri" panose="020F0502020204030204" pitchFamily="34" charset="0"/>
              </a:rPr>
              <a:t>   Sağlıklı arkadaşlık ilişkileri kurmak için neler yapılabilir?</a:t>
            </a:r>
          </a:p>
          <a:p>
            <a:pPr>
              <a:buFont typeface="Wingdings" pitchFamily="2" charset="2"/>
              <a:buChar char="ü"/>
            </a:pPr>
            <a:r>
              <a:rPr lang="tr-TR" sz="2400" dirty="0">
                <a:ea typeface="Calibri" panose="020F0502020204030204" pitchFamily="34" charset="0"/>
              </a:rPr>
              <a:t>Duygusal olarak bekli de en çok etkilendiğiniz konulardan biri arkadaşlarınıza “ </a:t>
            </a:r>
            <a:r>
              <a:rPr lang="tr-TR" sz="2400" b="1" u="sng" dirty="0">
                <a:ea typeface="Calibri" panose="020F0502020204030204" pitchFamily="34" charset="0"/>
              </a:rPr>
              <a:t>Hayır</a:t>
            </a:r>
            <a:r>
              <a:rPr lang="tr-TR" sz="2400" dirty="0">
                <a:ea typeface="Calibri" panose="020F0502020204030204" pitchFamily="34" charset="0"/>
              </a:rPr>
              <a:t>” diyememek olabilir. </a:t>
            </a:r>
          </a:p>
          <a:p>
            <a:pPr>
              <a:buFont typeface="Wingdings" pitchFamily="2" charset="2"/>
              <a:buChar char="ü"/>
            </a:pPr>
            <a:r>
              <a:rPr lang="tr-TR" sz="2400" dirty="0">
                <a:ea typeface="Calibri" panose="020F0502020204030204" pitchFamily="34" charset="0"/>
              </a:rPr>
              <a:t>Arkadaşınıza herhangi bir konuda hayır dediğinizde sizden uzaklaşıyorsa gerçekten arkadaşınız mı bunu düşünebilirsiniz.</a:t>
            </a:r>
            <a:r>
              <a:rPr lang="tr-TR" sz="2400" dirty="0"/>
              <a:t> </a:t>
            </a:r>
            <a:r>
              <a:rPr lang="tr-TR" sz="2400" dirty="0">
                <a:ea typeface="Calibri" panose="020F0502020204030204" pitchFamily="34" charset="0"/>
              </a:rPr>
              <a:t>Eğer biri size sürekli evet diyorsa düşünün size hayır diyemeyen birinin evetleri de içten değildir.</a:t>
            </a:r>
            <a:r>
              <a:rPr lang="tr-TR" sz="2400" dirty="0"/>
              <a:t> </a:t>
            </a:r>
          </a:p>
          <a:p>
            <a:pPr>
              <a:buFont typeface="Wingdings" pitchFamily="2" charset="2"/>
              <a:buChar char="ü"/>
            </a:pPr>
            <a:r>
              <a:rPr lang="tr-TR" sz="2400" dirty="0">
                <a:ea typeface="Calibri" panose="020F0502020204030204" pitchFamily="34" charset="0"/>
              </a:rPr>
              <a:t>Hayır demeyi kendinize sıklıkla hatırlatabilirsiniz. Akranlarınız tarafından yöneltilen soruya hayır şeklinde cevap verdiğiniz zaman tepkiyle karşılaşıyorsanız bu bir soru değil baskıdır bunu asla unutmayın. Hayır demeyi yeterince deneyimlemediyseniz bununla ilgili olarak okul psikolojik danışmanınızdan yardım alabilirsiniz.</a:t>
            </a:r>
            <a:r>
              <a:rPr lang="tr-TR" sz="2400" dirty="0"/>
              <a:t> </a:t>
            </a:r>
          </a:p>
          <a:p>
            <a:pPr>
              <a:buFont typeface="Wingdings" pitchFamily="2" charset="2"/>
              <a:buChar char="ü"/>
            </a:pPr>
            <a:r>
              <a:rPr lang="tr-TR" sz="2400" dirty="0">
                <a:ea typeface="Calibri" panose="020F0502020204030204" pitchFamily="34" charset="0"/>
              </a:rPr>
              <a:t>Son olarak da iletişiminizi kontrol edebilirsiniz. Yaşamımda nelere gerçekten “Evet” diyorum.</a:t>
            </a:r>
            <a:r>
              <a:rPr lang="tr-TR" sz="2400" dirty="0"/>
              <a:t> </a:t>
            </a:r>
            <a:r>
              <a:rPr lang="tr-TR" sz="2400" dirty="0">
                <a:ea typeface="Calibri" panose="020F0502020204030204" pitchFamily="34" charset="0"/>
              </a:rPr>
              <a:t>Yaşamımda nelere gerçekten “Hayır” diyorum. Verdiğim kararlarda kendimi ne kadar düşünüyorum?</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1" y="2448334"/>
            <a:ext cx="3095896" cy="3749042"/>
          </a:xfrm>
          <a:prstGeom prst="rect">
            <a:avLst/>
          </a:prstGeom>
        </p:spPr>
      </p:pic>
    </p:spTree>
    <p:extLst>
      <p:ext uri="{BB962C8B-B14F-4D97-AF65-F5344CB8AC3E}">
        <p14:creationId xmlns:p14="http://schemas.microsoft.com/office/powerpoint/2010/main" val="385020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a:xfrm>
            <a:off x="3570514" y="2330768"/>
            <a:ext cx="8621486" cy="4398134"/>
          </a:xfrm>
        </p:spPr>
        <p:txBody>
          <a:bodyPr>
            <a:normAutofit fontScale="77500" lnSpcReduction="20000"/>
          </a:bodyPr>
          <a:lstStyle/>
          <a:p>
            <a:r>
              <a:rPr lang="tr-TR" b="1" dirty="0"/>
              <a:t>İyimser bakış                                                   Uyumlu oynayabilme</a:t>
            </a:r>
          </a:p>
          <a:p>
            <a:r>
              <a:rPr lang="tr-TR" b="1" dirty="0"/>
              <a:t>Farklılıklara saygı duyma                             Arkadaş olma</a:t>
            </a:r>
          </a:p>
          <a:p>
            <a:r>
              <a:rPr lang="tr-TR" b="1" dirty="0"/>
              <a:t>İltifat etme ve iltifata yanıt oluşturma         Olumlu itibar sağlama</a:t>
            </a:r>
          </a:p>
          <a:p>
            <a:r>
              <a:rPr lang="tr-TR" b="1" dirty="0"/>
              <a:t>Alay ve kızdırma ile başa çıkma                   İşbirliği kurma becerileri</a:t>
            </a:r>
          </a:p>
          <a:p>
            <a:pPr lvl="0"/>
            <a:endParaRPr lang="tr-TR" b="1" dirty="0"/>
          </a:p>
          <a:p>
            <a:pPr marL="0" indent="0">
              <a:buNone/>
            </a:pPr>
            <a:endParaRPr lang="tr-TR" b="1" dirty="0"/>
          </a:p>
          <a:p>
            <a:r>
              <a:rPr lang="tr-TR" b="1" dirty="0"/>
              <a:t>Bir ya da daha fazla öğrencinin bir başka öğrenciye (mağdura) sürekli olarak olumsuz eylemlerde bulunmasına zorbalık denir.</a:t>
            </a:r>
          </a:p>
          <a:p>
            <a:pPr lvl="0"/>
            <a:r>
              <a:rPr lang="tr-TR" b="1" dirty="0"/>
              <a:t>Güçlü durumdaki bir öğrencinin</a:t>
            </a:r>
            <a:r>
              <a:rPr lang="en-GB" b="1" dirty="0"/>
              <a:t> </a:t>
            </a:r>
            <a:r>
              <a:rPr lang="tr-TR" b="1" dirty="0"/>
              <a:t>kendi kazancı veya keyfi için</a:t>
            </a:r>
            <a:r>
              <a:rPr lang="en-GB" b="1" dirty="0"/>
              <a:t> </a:t>
            </a:r>
            <a:r>
              <a:rPr lang="tr-TR" b="1" dirty="0"/>
              <a:t>daha</a:t>
            </a:r>
            <a:r>
              <a:rPr lang="en-GB" b="1" dirty="0"/>
              <a:t> </a:t>
            </a:r>
            <a:r>
              <a:rPr lang="tr-TR" b="1" dirty="0"/>
              <a:t>güçsüz olanlara karşı</a:t>
            </a:r>
            <a:r>
              <a:rPr lang="en-GB" b="1" dirty="0"/>
              <a:t> </a:t>
            </a:r>
            <a:r>
              <a:rPr lang="tr-TR" b="1" dirty="0"/>
              <a:t>sıkıntı vermek niyeti ile</a:t>
            </a:r>
            <a:r>
              <a:rPr lang="en-GB" b="1" dirty="0"/>
              <a:t> </a:t>
            </a:r>
            <a:r>
              <a:rPr lang="tr-TR" b="1" dirty="0"/>
              <a:t>fiziksel, psikolojik sosyal veya sözel olarak tekrarlayan saldırıya zorbalık denir.</a:t>
            </a:r>
            <a:endParaRPr lang="tr-TR" dirty="0"/>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6" y="2967880"/>
            <a:ext cx="3007315" cy="3123910"/>
          </a:xfrm>
          <a:prstGeom prst="rect">
            <a:avLst/>
          </a:prstGeom>
        </p:spPr>
      </p:pic>
    </p:spTree>
    <p:extLst>
      <p:ext uri="{BB962C8B-B14F-4D97-AF65-F5344CB8AC3E}">
        <p14:creationId xmlns:p14="http://schemas.microsoft.com/office/powerpoint/2010/main" val="223864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Sınavlara Nasıl Hazırlanılır?</a:t>
            </a:r>
          </a:p>
        </p:txBody>
      </p:sp>
      <p:sp>
        <p:nvSpPr>
          <p:cNvPr id="4" name="İçerik Yer Tutucusu 3"/>
          <p:cNvSpPr>
            <a:spLocks noGrp="1"/>
          </p:cNvSpPr>
          <p:nvPr>
            <p:ph idx="1"/>
          </p:nvPr>
        </p:nvSpPr>
        <p:spPr>
          <a:xfrm>
            <a:off x="0" y="2330768"/>
            <a:ext cx="8791303" cy="4023360"/>
          </a:xfrm>
        </p:spPr>
        <p:txBody>
          <a:bodyPr>
            <a:normAutofit fontScale="77500" lnSpcReduction="20000"/>
          </a:bodyPr>
          <a:lstStyle/>
          <a:p>
            <a:pPr marL="0" indent="0">
              <a:buNone/>
            </a:pPr>
            <a:r>
              <a:rPr lang="tr-TR" i="1" dirty="0"/>
              <a:t>Ders çalışma süreci planlı ve programlı olarak yürütülmelidir. </a:t>
            </a:r>
          </a:p>
          <a:p>
            <a:pPr marL="0" indent="0">
              <a:buNone/>
            </a:pPr>
            <a:r>
              <a:rPr lang="tr-TR" b="1" i="1" dirty="0"/>
              <a:t>Sınavlara hazırlık sürecinde aşağıdakilere dikkat edilmelidir;</a:t>
            </a:r>
          </a:p>
          <a:p>
            <a:pPr>
              <a:buFont typeface="Wingdings" panose="05000000000000000000" pitchFamily="2" charset="2"/>
              <a:buChar char="§"/>
            </a:pPr>
            <a:r>
              <a:rPr lang="tr-TR" dirty="0"/>
              <a:t>Ders çalışma programının oluşturulması ve planın takip edilmesi (Hangi dersi, ne zaman ve ne kadar süreyle çalışacağının belirlenmesi)</a:t>
            </a:r>
          </a:p>
          <a:p>
            <a:pPr>
              <a:buFont typeface="Wingdings" panose="05000000000000000000" pitchFamily="2" charset="2"/>
              <a:buChar char="§"/>
            </a:pPr>
            <a:r>
              <a:rPr lang="tr-TR" dirty="0"/>
              <a:t>Çalışılan ortamın ısı, ışık, ses gibi ögeler açısında düzenlenmesi,</a:t>
            </a:r>
          </a:p>
          <a:p>
            <a:pPr>
              <a:buFont typeface="Wingdings" panose="05000000000000000000" pitchFamily="2" charset="2"/>
              <a:buChar char="§"/>
            </a:pPr>
            <a:r>
              <a:rPr lang="tr-TR" dirty="0"/>
              <a:t>Ders çalışırken teknolojik araçlardan uzak durulması,</a:t>
            </a:r>
          </a:p>
          <a:p>
            <a:pPr>
              <a:buFont typeface="Wingdings" panose="05000000000000000000" pitchFamily="2" charset="2"/>
              <a:buChar char="§"/>
            </a:pPr>
            <a:r>
              <a:rPr lang="tr-TR" dirty="0"/>
              <a:t>Öğrenme sürecinde aktif katılım sağlamak (örneğin ders çalışırken notlar almak),</a:t>
            </a:r>
          </a:p>
          <a:p>
            <a:pPr>
              <a:buFont typeface="Wingdings" panose="05000000000000000000" pitchFamily="2" charset="2"/>
              <a:buChar char="§"/>
            </a:pPr>
            <a:r>
              <a:rPr lang="tr-TR" dirty="0"/>
              <a:t>Çalışmayı alışkanlık haline getirmek için rutinlerin oluşturulması,</a:t>
            </a:r>
          </a:p>
          <a:p>
            <a:pPr>
              <a:buFont typeface="Wingdings" panose="05000000000000000000" pitchFamily="2" charset="2"/>
              <a:buChar char="§"/>
            </a:pPr>
            <a:r>
              <a:rPr lang="tr-TR" dirty="0"/>
              <a:t>Öğrenilen bilgilerin soru çözerek kontrol edilmesi,</a:t>
            </a:r>
          </a:p>
          <a:p>
            <a:pPr>
              <a:buFont typeface="Wingdings" panose="05000000000000000000" pitchFamily="2" charset="2"/>
              <a:buChar char="§"/>
            </a:pPr>
            <a:r>
              <a:rPr lang="tr-TR" dirty="0"/>
              <a:t>Belirli aralıklarla önceki konulara dönerek tekrar yapılması. </a:t>
            </a:r>
          </a:p>
        </p:txBody>
      </p:sp>
      <p:pic>
        <p:nvPicPr>
          <p:cNvPr id="1026" name="Picture 2" descr="Ders çalışmak neden önemlidir? - Kocaeli Gaze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388" y="2112375"/>
            <a:ext cx="3094869" cy="424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0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Konu </a:t>
            </a:r>
            <a:r>
              <a:rPr lang="tr-TR" b="1">
                <a:solidFill>
                  <a:srgbClr val="FF0000"/>
                </a:solidFill>
              </a:rPr>
              <a:t>Tarama Testleri</a:t>
            </a:r>
            <a:endParaRPr lang="tr-TR" b="1" dirty="0">
              <a:solidFill>
                <a:srgbClr val="FF0000"/>
              </a:solidFill>
            </a:endParaRPr>
          </a:p>
        </p:txBody>
      </p:sp>
      <p:sp>
        <p:nvSpPr>
          <p:cNvPr id="4" name="İçerik Yer Tutucusu 3"/>
          <p:cNvSpPr>
            <a:spLocks noGrp="1"/>
          </p:cNvSpPr>
          <p:nvPr>
            <p:ph idx="1"/>
          </p:nvPr>
        </p:nvSpPr>
        <p:spPr>
          <a:xfrm>
            <a:off x="0" y="2330768"/>
            <a:ext cx="8699863" cy="4527232"/>
          </a:xfrm>
        </p:spPr>
        <p:txBody>
          <a:bodyPr>
            <a:normAutofit fontScale="85000" lnSpcReduction="10000"/>
          </a:bodyPr>
          <a:lstStyle/>
          <a:p>
            <a:pPr marL="0" indent="0">
              <a:buNone/>
            </a:pPr>
            <a:r>
              <a:rPr lang="tr-TR" dirty="0"/>
              <a:t>Her dersin farklı konuları olduğu gibi bu konuların da alt konuları bulunmaktadır. Konu tarama testleri bu alt konular arasından öğrencinin daha yavaş olduğu, anlayamadığı veya yanlış anladığı konuyu çıkartma konusunda bir röntgen cihazı görevi görür.</a:t>
            </a:r>
          </a:p>
          <a:p>
            <a:pPr marL="0" indent="0">
              <a:buNone/>
            </a:pPr>
            <a:r>
              <a:rPr lang="tr-TR" dirty="0"/>
              <a:t>Ortaokula yeni başlayan çocuklar için her derse farklı öğretmenin girmesi çocuğun eksik konularını kendinin görmesinde zorluklara yol açar. Öğrencinin farklı dersleri aynı konu tarama sonucunda net bir şekilde görmesi ve eksiklerini anlaması kendini hangi konularda geliştirmesi gerektiğini ortaya çıkarır.</a:t>
            </a:r>
          </a:p>
          <a:p>
            <a:pPr marL="0" indent="0">
              <a:buNone/>
            </a:pPr>
            <a:r>
              <a:rPr lang="tr-TR" dirty="0"/>
              <a:t>Konu tarama testi sonuçları öğrencinin, velinin ve öğretmenin konularda oluşan eksikleri, anlamamaları net bir şekilde görmesine yol açar. Bu sayede öğrenciler kendini geliştirebilirken öğretmen ve velilerde öğrenciyi hangi konularda desteklemesi gerektiğini görecektir.</a:t>
            </a:r>
          </a:p>
          <a:p>
            <a:endParaRPr lang="tr-TR" dirty="0"/>
          </a:p>
        </p:txBody>
      </p:sp>
      <p:pic>
        <p:nvPicPr>
          <p:cNvPr id="2050" name="Picture 2" descr="Etkin Ders Çalışma Düzeni Nasıl Olmalıdı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863" y="2330767"/>
            <a:ext cx="2991848" cy="38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6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Öz-Bakım Becerileri</a:t>
            </a:r>
          </a:p>
        </p:txBody>
      </p:sp>
      <p:sp>
        <p:nvSpPr>
          <p:cNvPr id="4" name="İçerik Yer Tutucusu 3"/>
          <p:cNvSpPr>
            <a:spLocks noGrp="1"/>
          </p:cNvSpPr>
          <p:nvPr>
            <p:ph idx="1"/>
          </p:nvPr>
        </p:nvSpPr>
        <p:spPr>
          <a:xfrm>
            <a:off x="5486400" y="2461395"/>
            <a:ext cx="6248400" cy="4017781"/>
          </a:xfrm>
        </p:spPr>
        <p:txBody>
          <a:bodyPr>
            <a:normAutofit fontScale="70000" lnSpcReduction="20000"/>
          </a:bodyPr>
          <a:lstStyle/>
          <a:p>
            <a:pPr>
              <a:lnSpc>
                <a:spcPct val="150000"/>
              </a:lnSpc>
            </a:pPr>
            <a:r>
              <a:rPr lang="tr-TR" dirty="0"/>
              <a:t>11-14 yaş aralığındaki kız ve erkek çocuklar hızlı bir büyüme ve değişim yaşarlar. Hormon salınımındaki artış ve fiziksel gelişim hızı kişisel bakım </a:t>
            </a:r>
            <a:r>
              <a:rPr lang="tr-TR" dirty="0" err="1"/>
              <a:t>alışkanlılarında</a:t>
            </a:r>
            <a:r>
              <a:rPr lang="tr-TR" dirty="0"/>
              <a:t> da değişimlere neden olur. </a:t>
            </a:r>
          </a:p>
          <a:p>
            <a:pPr>
              <a:lnSpc>
                <a:spcPct val="150000"/>
              </a:lnSpc>
            </a:pPr>
            <a:r>
              <a:rPr lang="tr-TR" dirty="0"/>
              <a:t>Yaşla birlikte daha sık banyo yapma ihtiyacı oluşur. Bu nedenle ortalama haftada 2-3 kez banyo yapmak, fiziksel </a:t>
            </a:r>
            <a:r>
              <a:rPr lang="tr-TR" dirty="0" err="1"/>
              <a:t>aktivitilerin</a:t>
            </a:r>
            <a:r>
              <a:rPr lang="tr-TR" dirty="0"/>
              <a:t> yoğun olduğu günlerde duş almak bedensel ve duygusal olarak iyi hissetmenize yardımcı olur.</a:t>
            </a:r>
          </a:p>
        </p:txBody>
      </p:sp>
      <p:sp>
        <p:nvSpPr>
          <p:cNvPr id="3" name="AutoShape 2" descr="ÇOCUKTA ÖZ BAKIM BECERİLERİ"/>
          <p:cNvSpPr>
            <a:spLocks noChangeAspect="1" noChangeArrowheads="1"/>
          </p:cNvSpPr>
          <p:nvPr/>
        </p:nvSpPr>
        <p:spPr bwMode="auto">
          <a:xfrm>
            <a:off x="155574" y="-144463"/>
            <a:ext cx="3906553" cy="39065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descr="Çocukların Özbakım Becerileri - Gelişim Özellikleri ve Kazanım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194559"/>
            <a:ext cx="4860562" cy="445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4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0" y="2459866"/>
            <a:ext cx="7720149" cy="4215254"/>
          </a:xfrm>
        </p:spPr>
        <p:txBody>
          <a:bodyPr>
            <a:normAutofit fontScale="85000" lnSpcReduction="20000"/>
          </a:bodyPr>
          <a:lstStyle/>
          <a:p>
            <a:pPr>
              <a:lnSpc>
                <a:spcPct val="150000"/>
              </a:lnSpc>
            </a:pPr>
            <a:r>
              <a:rPr lang="tr-TR" dirty="0"/>
              <a:t>Saç, cilt ve ağız bakımına özen göstermek ergenin kendine yönelik olumlu algısını (öz saygı) destekleyecektir.</a:t>
            </a:r>
          </a:p>
          <a:p>
            <a:pPr>
              <a:lnSpc>
                <a:spcPct val="150000"/>
              </a:lnSpc>
            </a:pPr>
            <a:r>
              <a:rPr lang="tr-TR" dirty="0"/>
              <a:t>Ergen bireyler bu dönemde dikkatlerini bedenine yöneltir. Bedensel görünüşlerini sık sık değiştirmek isteyebilirler. Saçları, yüzü ve kıyafet seçimiyle daha çok uğraşılar. </a:t>
            </a:r>
          </a:p>
          <a:p>
            <a:pPr>
              <a:lnSpc>
                <a:spcPct val="150000"/>
              </a:lnSpc>
            </a:pPr>
            <a:r>
              <a:rPr lang="tr-TR" dirty="0"/>
              <a:t>Bu normal bir davranış biçimidir.  Bu durumda ergen bireyi eleştirmek ya da bedeniyle ilgilenmesini yadırgamak çatışmaya neden olabilir.</a:t>
            </a:r>
          </a:p>
          <a:p>
            <a:endParaRPr lang="tr-TR" dirty="0"/>
          </a:p>
        </p:txBody>
      </p:sp>
      <p:pic>
        <p:nvPicPr>
          <p:cNvPr id="4098" name="Picture 2" descr="Özbakım becerileri clipart için 35 fikir | eğitim, okul, kart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154" y="2459866"/>
            <a:ext cx="4010297" cy="409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9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a:xfrm>
            <a:off x="300446" y="2481944"/>
            <a:ext cx="11891554" cy="4376056"/>
          </a:xfrm>
        </p:spPr>
        <p:txBody>
          <a:bodyPr>
            <a:normAutofit fontScale="92500"/>
          </a:bodyPr>
          <a:lstStyle/>
          <a:p>
            <a:pPr>
              <a:lnSpc>
                <a:spcPct val="150000"/>
              </a:lnSpc>
            </a:pPr>
            <a:r>
              <a:rPr lang="tr-TR" dirty="0"/>
              <a:t>‘İyi görünmek istiyorsun, kendine özen göstermen güzel, bunu yaparken zamana dikkat etmen işleri kolaylaştırabilir.’ gibi olumlu geri bildirim onu kabul ettiğimiz ve aynı zamanda zamanı yönetmenin de önemli olduğu mesajını verir.</a:t>
            </a:r>
          </a:p>
          <a:p>
            <a:pPr>
              <a:lnSpc>
                <a:spcPct val="150000"/>
              </a:lnSpc>
            </a:pPr>
            <a:r>
              <a:rPr lang="tr-TR" dirty="0"/>
              <a:t>11- 14 yaş aralığındaki bireylerde sevilen, hayranlık duyulan bir yetişkinle özdeşim kurma sık karşılaştığımız bir durumdur. Bu nedenle  dış görünümüyle (saç şekli, giyim tarzı, kullandığı aksesuarla vb.) hayranlık duyduğu kişiye benzemek isteyebilirler. </a:t>
            </a:r>
          </a:p>
          <a:p>
            <a:endParaRPr lang="tr-TR" dirty="0"/>
          </a:p>
        </p:txBody>
      </p:sp>
    </p:spTree>
    <p:extLst>
      <p:ext uri="{BB962C8B-B14F-4D97-AF65-F5344CB8AC3E}">
        <p14:creationId xmlns:p14="http://schemas.microsoft.com/office/powerpoint/2010/main" val="396671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den tehlike veya bir kaza anında zamanın yavaşladığını zannederiz?  Değişken zaman algısının gizemi çözüldü | Bilim ve Gelec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024" y="1621932"/>
            <a:ext cx="3943605" cy="2218277"/>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727587" y="1472489"/>
            <a:ext cx="6312310" cy="906917"/>
          </a:xfrm>
        </p:spPr>
        <p:txBody>
          <a:bodyPr/>
          <a:lstStyle/>
          <a:p>
            <a:r>
              <a:rPr lang="tr-TR" sz="4000" b="1" dirty="0">
                <a:solidFill>
                  <a:srgbClr val="FF0000"/>
                </a:solidFill>
              </a:rPr>
              <a:t>Zaman</a:t>
            </a:r>
            <a:r>
              <a:rPr lang="tr-TR" b="1" dirty="0">
                <a:solidFill>
                  <a:srgbClr val="FF0000"/>
                </a:solidFill>
              </a:rPr>
              <a:t> </a:t>
            </a:r>
            <a:r>
              <a:rPr lang="tr-TR" sz="4000" b="1" dirty="0">
                <a:solidFill>
                  <a:srgbClr val="FF0000"/>
                </a:solidFill>
              </a:rPr>
              <a:t>yönetimi</a:t>
            </a:r>
            <a:r>
              <a:rPr lang="tr-TR" b="1" dirty="0">
                <a:solidFill>
                  <a:srgbClr val="FF0000"/>
                </a:solidFill>
              </a:rPr>
              <a:t> </a:t>
            </a:r>
            <a:r>
              <a:rPr lang="tr-TR" sz="4000" b="1" dirty="0">
                <a:solidFill>
                  <a:srgbClr val="FF0000"/>
                </a:solidFill>
              </a:rPr>
              <a:t>nedir</a:t>
            </a:r>
            <a:r>
              <a:rPr lang="tr-TR" b="1" dirty="0">
                <a:solidFill>
                  <a:srgbClr val="FF0000"/>
                </a:solidFill>
              </a:rPr>
              <a:t>? </a:t>
            </a:r>
          </a:p>
        </p:txBody>
      </p:sp>
      <p:sp>
        <p:nvSpPr>
          <p:cNvPr id="4" name="İçerik Yer Tutucusu 3"/>
          <p:cNvSpPr>
            <a:spLocks noGrp="1"/>
          </p:cNvSpPr>
          <p:nvPr>
            <p:ph idx="1"/>
          </p:nvPr>
        </p:nvSpPr>
        <p:spPr>
          <a:xfrm>
            <a:off x="501201" y="2251732"/>
            <a:ext cx="6233895" cy="1588477"/>
          </a:xfrm>
        </p:spPr>
        <p:txBody>
          <a:bodyPr>
            <a:normAutofit fontScale="92500" lnSpcReduction="10000"/>
          </a:bodyPr>
          <a:lstStyle/>
          <a:p>
            <a:pPr algn="just" fontAlgn="base"/>
            <a:r>
              <a:rPr lang="tr-TR" sz="1800" dirty="0"/>
              <a:t>Zaman yönetimi, mevcut zamanın etkili ve verimli bir şekilde kullanılmasını sağlamak yani zamanı planlamak ve kontrol etmektir. </a:t>
            </a:r>
          </a:p>
          <a:p>
            <a:pPr algn="just" fontAlgn="base"/>
            <a:r>
              <a:rPr lang="tr-TR" sz="1800" dirty="0"/>
              <a:t>Zaman yönetimi başarı ile doğrudan ilişkilidir. Zaman yönetiminde yapılacak faaliyetler veya çalışılacak dersler önemlerine göre sıralanır ve her biri belirli zaman dilimleri içinde gerçekleştirilir. </a:t>
            </a:r>
          </a:p>
        </p:txBody>
      </p:sp>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15543" t="8086" r="10752" b="7637"/>
          <a:stretch/>
        </p:blipFill>
        <p:spPr>
          <a:xfrm>
            <a:off x="864756" y="3790903"/>
            <a:ext cx="4631475" cy="2880850"/>
          </a:xfrm>
          <a:prstGeom prst="rect">
            <a:avLst/>
          </a:prstGeom>
        </p:spPr>
      </p:pic>
      <p:sp>
        <p:nvSpPr>
          <p:cNvPr id="6" name="Metin kutusu 5"/>
          <p:cNvSpPr txBox="1"/>
          <p:nvPr/>
        </p:nvSpPr>
        <p:spPr>
          <a:xfrm>
            <a:off x="6498686" y="3840209"/>
            <a:ext cx="5378244" cy="2831544"/>
          </a:xfrm>
          <a:prstGeom prst="rect">
            <a:avLst/>
          </a:prstGeom>
          <a:noFill/>
        </p:spPr>
        <p:txBody>
          <a:bodyPr wrap="square" rtlCol="0">
            <a:spAutoFit/>
          </a:bodyPr>
          <a:lstStyle/>
          <a:p>
            <a:pPr fontAlgn="base"/>
            <a:r>
              <a:rPr lang="tr-TR" sz="2000" b="1" dirty="0">
                <a:solidFill>
                  <a:srgbClr val="FF0000"/>
                </a:solidFill>
                <a:latin typeface="Times New Roman" panose="02020603050405020304" pitchFamily="18" charset="0"/>
                <a:cs typeface="Times New Roman" panose="02020603050405020304" pitchFamily="18" charset="0"/>
              </a:rPr>
              <a:t>Zaman yönetimini kolaylaştırmak için:</a:t>
            </a: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Amaçlar ve hedefler belirlenerek düzenli bir şekilde planlanmalı.</a:t>
            </a: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Öncelikler belirlenmeli.</a:t>
            </a: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Büyük işler küçük parçalara ayrılmalı.</a:t>
            </a: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Bitirme tarihi belirlenmeli.</a:t>
            </a: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Sıkıcı görünen işlere öncelik verilmeli.</a:t>
            </a: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Mutlaka bir ödül sistemi belirlenmeli.</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4" name="Picture 2" descr="Rehberlik Servisimizin Öz Bakım Becerisi Konulu Pano Çalışmas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8770"/>
            <a:ext cx="12192000" cy="544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4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İçerik Yer Tutucusu 2"/>
          <p:cNvSpPr>
            <a:spLocks noGrp="1"/>
          </p:cNvSpPr>
          <p:nvPr>
            <p:ph idx="1"/>
          </p:nvPr>
        </p:nvSpPr>
        <p:spPr/>
        <p:txBody>
          <a:bodyPr>
            <a:normAutofit fontScale="92500"/>
          </a:bodyPr>
          <a:lstStyle/>
          <a:p>
            <a:pPr>
              <a:lnSpc>
                <a:spcPct val="150000"/>
              </a:lnSpc>
            </a:pPr>
            <a:r>
              <a:rPr lang="tr-TR" dirty="0"/>
              <a:t>Teknoloji kullanımı ve </a:t>
            </a:r>
            <a:r>
              <a:rPr lang="tr-TR" dirty="0" err="1"/>
              <a:t>digital</a:t>
            </a:r>
            <a:r>
              <a:rPr lang="tr-TR" dirty="0"/>
              <a:t> medyanın etkisiyle ergenlerin oyun karakterleriyle, sosyal medyada takip ettikleri kişiler, sevdiği şarkıcı veya oyuncularla  beden imajlarıyla benzerlik kurmaya çalıştıkları görülür.</a:t>
            </a:r>
          </a:p>
          <a:p>
            <a:pPr>
              <a:lnSpc>
                <a:spcPct val="150000"/>
              </a:lnSpc>
            </a:pPr>
            <a:r>
              <a:rPr lang="tr-TR" dirty="0"/>
              <a:t>Kişisel bakım davranışlarında ve fiziksel görünümünde değişiklik yapma isteğinde, tercihleri zaman zaman değişebilir. Bu deneme davranışı, kendisine uyanı bulmaya ve kendini tanımaya yöneliktir. Toplumsal normlarla ve değerlerle uyumlu olduğu müddetçe kişilik gelişimini geliştirici, gelişimsel bir davranış biçimidir.</a:t>
            </a:r>
          </a:p>
          <a:p>
            <a:endParaRPr lang="tr-TR" dirty="0"/>
          </a:p>
        </p:txBody>
      </p:sp>
    </p:spTree>
    <p:extLst>
      <p:ext uri="{BB962C8B-B14F-4D97-AF65-F5344CB8AC3E}">
        <p14:creationId xmlns:p14="http://schemas.microsoft.com/office/powerpoint/2010/main" val="303919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Diğer…</a:t>
            </a:r>
          </a:p>
        </p:txBody>
      </p:sp>
      <p:sp>
        <p:nvSpPr>
          <p:cNvPr id="4" name="İçerik Yer Tutucusu 3"/>
          <p:cNvSpPr>
            <a:spLocks noGrp="1"/>
          </p:cNvSpPr>
          <p:nvPr>
            <p:ph idx="1"/>
          </p:nvPr>
        </p:nvSpPr>
        <p:spPr/>
        <p:txBody>
          <a:bodyPr/>
          <a:lstStyle/>
          <a:p>
            <a:r>
              <a:rPr lang="tr-TR" b="1" dirty="0"/>
              <a:t>DİNLEDİĞİNİZ İÇİN TEŞEKKÜRLER</a:t>
            </a:r>
            <a:r>
              <a:rPr lang="tr-TR" dirty="0"/>
              <a:t>.</a:t>
            </a:r>
          </a:p>
          <a:p>
            <a:endParaRPr lang="tr-TR" dirty="0"/>
          </a:p>
        </p:txBody>
      </p:sp>
    </p:spTree>
    <p:extLst>
      <p:ext uri="{BB962C8B-B14F-4D97-AF65-F5344CB8AC3E}">
        <p14:creationId xmlns:p14="http://schemas.microsoft.com/office/powerpoint/2010/main" val="7661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2955" y="1423851"/>
            <a:ext cx="9847006" cy="906917"/>
          </a:xfrm>
        </p:spPr>
        <p:txBody>
          <a:bodyPr>
            <a:normAutofit/>
          </a:bodyPr>
          <a:lstStyle/>
          <a:p>
            <a:r>
              <a:rPr lang="tr-TR" sz="4000" b="1" dirty="0">
                <a:solidFill>
                  <a:srgbClr val="FF0000"/>
                </a:solidFill>
              </a:rPr>
              <a:t>Temel Okul Kuralları…</a:t>
            </a:r>
          </a:p>
        </p:txBody>
      </p:sp>
      <p:sp>
        <p:nvSpPr>
          <p:cNvPr id="4" name="İçerik Yer Tutucusu 3"/>
          <p:cNvSpPr>
            <a:spLocks noGrp="1"/>
          </p:cNvSpPr>
          <p:nvPr>
            <p:ph idx="1"/>
          </p:nvPr>
        </p:nvSpPr>
        <p:spPr>
          <a:xfrm>
            <a:off x="206477" y="2381208"/>
            <a:ext cx="6666271" cy="4398134"/>
          </a:xfrm>
        </p:spPr>
        <p:txBody>
          <a:bodyPr>
            <a:normAutofit/>
          </a:bodyPr>
          <a:lstStyle/>
          <a:p>
            <a:r>
              <a:rPr lang="tr-TR" sz="2000" dirty="0">
                <a:solidFill>
                  <a:srgbClr val="212529"/>
                </a:solidFill>
              </a:rPr>
              <a:t>Okula zamanında gelinir.</a:t>
            </a:r>
          </a:p>
          <a:p>
            <a:r>
              <a:rPr lang="tr-TR" sz="2000" dirty="0">
                <a:solidFill>
                  <a:srgbClr val="212529"/>
                </a:solidFill>
              </a:rPr>
              <a:t>Koridorlarda koşmadan yürünür, gürültü yapılmaz.</a:t>
            </a:r>
          </a:p>
          <a:p>
            <a:r>
              <a:rPr lang="tr-TR" sz="2000" dirty="0">
                <a:solidFill>
                  <a:srgbClr val="212529"/>
                </a:solidFill>
              </a:rPr>
              <a:t>Teneffüslerde oyun alanının dışına çıkılmaz.</a:t>
            </a:r>
          </a:p>
          <a:p>
            <a:r>
              <a:rPr lang="tr-TR" sz="2000" dirty="0">
                <a:solidFill>
                  <a:srgbClr val="212529"/>
                </a:solidFill>
              </a:rPr>
              <a:t>Okul çevresi temiz tutulur, doğa korunur.</a:t>
            </a:r>
          </a:p>
          <a:p>
            <a:r>
              <a:rPr lang="tr-TR" sz="2000" dirty="0">
                <a:solidFill>
                  <a:srgbClr val="212529"/>
                </a:solidFill>
              </a:rPr>
              <a:t>Öğrenciler küfür ve argo içeren sözler kullanamazlar, birbirlerine fiziksel zarar verici harekette bulunmazlar, kavga edemezler, birbirlerine ve öğretmenlerine görgü kuralları içinde hitap ederler.</a:t>
            </a:r>
          </a:p>
          <a:p>
            <a:r>
              <a:rPr lang="tr-TR" sz="2000" dirty="0">
                <a:solidFill>
                  <a:srgbClr val="212529"/>
                </a:solidFill>
              </a:rPr>
              <a:t>Öğrenciler okulda yapılan etkinliklere ve törenlere katılmak, bu etkinlikler sırasında görgü kurallarına ve etkinliğin özel kurallarına uygun davranmak zorundadırlar.</a:t>
            </a:r>
          </a:p>
          <a:p>
            <a:endParaRPr lang="tr-TR" sz="2000" dirty="0">
              <a:solidFill>
                <a:srgbClr val="212529"/>
              </a:solidFill>
            </a:endParaRPr>
          </a:p>
          <a:p>
            <a:endParaRPr lang="tr-TR" sz="2000" dirty="0"/>
          </a:p>
        </p:txBody>
      </p:sp>
      <p:pic>
        <p:nvPicPr>
          <p:cNvPr id="2050" name="Picture 2" descr="Kural nedir ne demektir? Anlamı - Laf Sözlü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601" y="2104103"/>
            <a:ext cx="4663610" cy="433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923" y="1678770"/>
            <a:ext cx="9807676" cy="575033"/>
          </a:xfrm>
        </p:spPr>
        <p:txBody>
          <a:bodyPr>
            <a:normAutofit fontScale="90000"/>
          </a:bodyPr>
          <a:lstStyle/>
          <a:p>
            <a:r>
              <a:rPr lang="tr-TR" b="1" dirty="0">
                <a:solidFill>
                  <a:srgbClr val="FF0000"/>
                </a:solidFill>
              </a:rPr>
              <a:t>Temel Okul Kuralları…</a:t>
            </a:r>
            <a:endParaRPr lang="tr-TR" dirty="0"/>
          </a:p>
        </p:txBody>
      </p:sp>
      <p:sp>
        <p:nvSpPr>
          <p:cNvPr id="3" name="İçerik Yer Tutucusu 2"/>
          <p:cNvSpPr>
            <a:spLocks noGrp="1"/>
          </p:cNvSpPr>
          <p:nvPr>
            <p:ph idx="1"/>
          </p:nvPr>
        </p:nvSpPr>
        <p:spPr>
          <a:xfrm>
            <a:off x="5142272" y="2391040"/>
            <a:ext cx="6538452" cy="3872108"/>
          </a:xfrm>
        </p:spPr>
        <p:txBody>
          <a:bodyPr>
            <a:normAutofit fontScale="77500" lnSpcReduction="20000"/>
          </a:bodyPr>
          <a:lstStyle/>
          <a:p>
            <a:r>
              <a:rPr lang="tr-TR" dirty="0">
                <a:solidFill>
                  <a:srgbClr val="212529"/>
                </a:solidFill>
              </a:rPr>
              <a:t>Öğrenciler okula ait malzeme ve diğer okul eşyalarını korumak ve zarar vermemekle yükümlüdürler.</a:t>
            </a:r>
          </a:p>
          <a:p>
            <a:r>
              <a:rPr lang="tr-TR" dirty="0">
                <a:solidFill>
                  <a:srgbClr val="212529"/>
                </a:solidFill>
              </a:rPr>
              <a:t>Öğrenciler kantin ve yemekhanede sıraya girerler, kantin ve yemekhane kurallarına ve görgü kurallarına uyarlar.</a:t>
            </a:r>
          </a:p>
          <a:p>
            <a:r>
              <a:rPr lang="tr-TR" dirty="0">
                <a:solidFill>
                  <a:srgbClr val="212529"/>
                </a:solidFill>
              </a:rPr>
              <a:t>Öğrenciler okulun belirlenmiş kılık kıyafet kurallarına uyarlar.</a:t>
            </a:r>
          </a:p>
          <a:p>
            <a:r>
              <a:rPr lang="tr-TR" dirty="0">
                <a:solidFill>
                  <a:srgbClr val="212529"/>
                </a:solidFill>
              </a:rPr>
              <a:t>Öğrenciler sınavda, sınav kurallarına uyarlar.</a:t>
            </a:r>
          </a:p>
          <a:p>
            <a:r>
              <a:rPr lang="tr-TR" dirty="0">
                <a:solidFill>
                  <a:srgbClr val="212529"/>
                </a:solidFill>
              </a:rPr>
              <a:t>Öğrenciler okul içinde ve derslerde cep telefonu kullanamazlar.</a:t>
            </a:r>
          </a:p>
          <a:p>
            <a:r>
              <a:rPr lang="tr-TR" dirty="0">
                <a:solidFill>
                  <a:srgbClr val="212529"/>
                </a:solidFill>
              </a:rPr>
              <a:t>Öğrenciler, velilerine iletilmek üzere Okul yönetimince verilen her bülteni ve duyuruyu velilerine ulaştırmakla yükümlüdür.</a:t>
            </a:r>
          </a:p>
          <a:p>
            <a:endParaRPr lang="tr-TR" dirty="0"/>
          </a:p>
        </p:txBody>
      </p:sp>
      <p:pic>
        <p:nvPicPr>
          <p:cNvPr id="3078" name="Picture 6" descr="Rules And Regulation Icon , Png Download - Circle, Transparent Png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90735"/>
            <a:ext cx="4168878" cy="42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5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3122" y="1423851"/>
            <a:ext cx="10112477" cy="906917"/>
          </a:xfrm>
        </p:spPr>
        <p:txBody>
          <a:bodyPr/>
          <a:lstStyle/>
          <a:p>
            <a:r>
              <a:rPr lang="tr-TR" sz="4000" b="1" dirty="0">
                <a:solidFill>
                  <a:srgbClr val="FF0000"/>
                </a:solidFill>
              </a:rPr>
              <a:t>Beslenme</a:t>
            </a:r>
            <a:r>
              <a:rPr lang="tr-TR" b="1" dirty="0">
                <a:solidFill>
                  <a:srgbClr val="FF0000"/>
                </a:solidFill>
              </a:rPr>
              <a:t> </a:t>
            </a:r>
            <a:r>
              <a:rPr lang="tr-TR" sz="4000" b="1" dirty="0">
                <a:solidFill>
                  <a:srgbClr val="FF0000"/>
                </a:solidFill>
              </a:rPr>
              <a:t>Düzeni</a:t>
            </a:r>
            <a:endParaRPr lang="tr-TR" b="1" dirty="0">
              <a:solidFill>
                <a:srgbClr val="FF0000"/>
              </a:solidFill>
            </a:endParaRPr>
          </a:p>
        </p:txBody>
      </p:sp>
      <p:sp>
        <p:nvSpPr>
          <p:cNvPr id="4" name="İçerik Yer Tutucusu 3"/>
          <p:cNvSpPr>
            <a:spLocks noGrp="1"/>
          </p:cNvSpPr>
          <p:nvPr>
            <p:ph idx="1"/>
          </p:nvPr>
        </p:nvSpPr>
        <p:spPr>
          <a:xfrm>
            <a:off x="285135" y="2438400"/>
            <a:ext cx="6390968" cy="4645742"/>
          </a:xfrm>
        </p:spPr>
        <p:txBody>
          <a:bodyPr>
            <a:normAutofit fontScale="70000" lnSpcReduction="20000"/>
          </a:bodyPr>
          <a:lstStyle/>
          <a:p>
            <a:r>
              <a:rPr lang="tr-TR" dirty="0"/>
              <a:t>Düzenli beslenme, vücudun ihtiyaç duyduğu besinlerin yeteri kadar ve gereken vakitlerde alınması anlamına gelmektedir.  </a:t>
            </a:r>
          </a:p>
          <a:p>
            <a:pPr marL="0" indent="0">
              <a:buNone/>
            </a:pPr>
            <a:r>
              <a:rPr lang="tr-TR" dirty="0"/>
              <a:t>  </a:t>
            </a:r>
            <a:r>
              <a:rPr lang="tr-TR" b="1" i="1" dirty="0"/>
              <a:t>Beslenme düzeni kazandırmak için yöntemler:</a:t>
            </a:r>
          </a:p>
          <a:p>
            <a:r>
              <a:rPr lang="tr-TR" dirty="0"/>
              <a:t>Çocuklar anne ve babalarını örnek aldıkları için öncelikle aile bireyleri beslenme düzenlerine dikkat etmelidirler.</a:t>
            </a:r>
          </a:p>
          <a:p>
            <a:r>
              <a:rPr lang="tr-TR" dirty="0"/>
              <a:t>Ana öğünler düzenli bir şekilde her gün aynı saatlerde yenilmeli, kesinlikle ana öğün atlanmamalıdır.</a:t>
            </a:r>
          </a:p>
          <a:p>
            <a:r>
              <a:rPr lang="tr-TR" dirty="0"/>
              <a:t>Ara öğünlerde çocukların abur cubur tüketimi azaltılmalı, meyve, kuruyemiş gibi sağlıklı ara öğünler tüketilmelidir.</a:t>
            </a:r>
          </a:p>
          <a:p>
            <a:r>
              <a:rPr lang="tr-TR" dirty="0"/>
              <a:t>Gece yatmadan önce kesinlikle herhangi bir şey yenilmemelidir.</a:t>
            </a:r>
          </a:p>
          <a:p>
            <a:r>
              <a:rPr lang="tr-TR" dirty="0"/>
              <a:t>Abur cubur tüketimi ödül olmaktan çıkarılmalı ve haftada bir ile sınırlandırılmalıdır.</a:t>
            </a:r>
          </a:p>
        </p:txBody>
      </p:sp>
      <p:pic>
        <p:nvPicPr>
          <p:cNvPr id="4098" name="Picture 2" descr="DENGELİ BESLENME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647" y="1759974"/>
            <a:ext cx="5492204" cy="500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0103" y="1423851"/>
            <a:ext cx="3293808" cy="906917"/>
          </a:xfrm>
        </p:spPr>
        <p:txBody>
          <a:bodyPr>
            <a:normAutofit fontScale="90000"/>
          </a:bodyPr>
          <a:lstStyle/>
          <a:p>
            <a:r>
              <a:rPr lang="tr-TR" b="1" dirty="0">
                <a:solidFill>
                  <a:srgbClr val="FF0000"/>
                </a:solidFill>
              </a:rPr>
              <a:t>Uyku Düzeni</a:t>
            </a:r>
          </a:p>
        </p:txBody>
      </p:sp>
      <p:sp>
        <p:nvSpPr>
          <p:cNvPr id="4" name="İçerik Yer Tutucusu 3"/>
          <p:cNvSpPr>
            <a:spLocks noGrp="1"/>
          </p:cNvSpPr>
          <p:nvPr>
            <p:ph idx="1"/>
          </p:nvPr>
        </p:nvSpPr>
        <p:spPr>
          <a:xfrm>
            <a:off x="245806" y="2253389"/>
            <a:ext cx="5574891" cy="1895824"/>
          </a:xfrm>
        </p:spPr>
        <p:txBody>
          <a:bodyPr>
            <a:normAutofit/>
          </a:bodyPr>
          <a:lstStyle/>
          <a:p>
            <a:pPr>
              <a:lnSpc>
                <a:spcPct val="100000"/>
              </a:lnSpc>
            </a:pPr>
            <a:r>
              <a:rPr lang="tr-TR" sz="2000" dirty="0"/>
              <a:t>Uyku, bilincin ve istemli hareketlerin kaybolduğu </a:t>
            </a:r>
            <a:r>
              <a:rPr lang="tr-TR" sz="2000" dirty="0" err="1"/>
              <a:t>nörofizyolojik</a:t>
            </a:r>
            <a:r>
              <a:rPr lang="tr-TR" sz="2000" dirty="0"/>
              <a:t> bir durumdur. Yani uyku sırasında hem </a:t>
            </a:r>
            <a:r>
              <a:rPr lang="tr-TR" sz="2000" b="1" dirty="0"/>
              <a:t>beynimiz</a:t>
            </a:r>
            <a:r>
              <a:rPr lang="tr-TR" sz="2000" dirty="0"/>
              <a:t> farklı çalışır hem de uyku yaşamın sağlıklı biçimde devam etmesi için herkes için </a:t>
            </a:r>
            <a:r>
              <a:rPr lang="tr-TR" sz="2000" b="1" dirty="0"/>
              <a:t>biyolojik</a:t>
            </a:r>
            <a:r>
              <a:rPr lang="tr-TR" sz="2000" dirty="0"/>
              <a:t> bir ihtiyaçtır.</a:t>
            </a:r>
          </a:p>
        </p:txBody>
      </p:sp>
      <p:pic>
        <p:nvPicPr>
          <p:cNvPr id="5122" name="Picture 2" descr="Fransızların dünyanın en uzun uyku süresi ortalamasına sahip olduğu iddiası  - Teyit"/>
          <p:cNvPicPr>
            <a:picLocks noChangeAspect="1" noChangeArrowheads="1"/>
          </p:cNvPicPr>
          <p:nvPr/>
        </p:nvPicPr>
        <p:blipFill rotWithShape="1">
          <a:blip r:embed="rId2">
            <a:extLst>
              <a:ext uri="{28A0092B-C50C-407E-A947-70E740481C1C}">
                <a14:useLocalDpi xmlns:a14="http://schemas.microsoft.com/office/drawing/2010/main" val="0"/>
              </a:ext>
            </a:extLst>
          </a:blip>
          <a:srcRect l="4841" r="7073" b="5400"/>
          <a:stretch/>
        </p:blipFill>
        <p:spPr bwMode="auto">
          <a:xfrm>
            <a:off x="521109" y="3996222"/>
            <a:ext cx="5111805" cy="2561894"/>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2"/>
          <p:cNvSpPr txBox="1">
            <a:spLocks/>
          </p:cNvSpPr>
          <p:nvPr/>
        </p:nvSpPr>
        <p:spPr>
          <a:xfrm>
            <a:off x="6184490" y="2166700"/>
            <a:ext cx="5515896" cy="46912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tr-TR" sz="3400" b="1" dirty="0">
                <a:solidFill>
                  <a:srgbClr val="FF0000"/>
                </a:solidFill>
              </a:rPr>
              <a:t>Yeterince ve Düzenli Uyumak Neden Önemli?</a:t>
            </a:r>
          </a:p>
          <a:p>
            <a:r>
              <a:rPr lang="tr-TR" dirty="0"/>
              <a:t>Vücuttaki sağlıksız işleyen sistemler uyku sırasında onarılır.</a:t>
            </a:r>
          </a:p>
          <a:p>
            <a:r>
              <a:rPr lang="tr-TR" b="1" dirty="0"/>
              <a:t>Uyku sırasında hücrelerimiz yenilenir. Kaliteli ve yeterli bir uyku, fiziksel enerjimiz için gerekli kimyasalların vücudumuzdaki dolaşımını arttırır. </a:t>
            </a:r>
          </a:p>
          <a:p>
            <a:r>
              <a:rPr lang="tr-TR" dirty="0"/>
              <a:t>Düzenli uyku hafızayı ve dikkati güçlendirir.</a:t>
            </a:r>
          </a:p>
          <a:p>
            <a:r>
              <a:rPr lang="tr-TR" b="1" dirty="0"/>
              <a:t>İyi bir uyku öğrenme faaliyetlerini kolaylaştırır. Gün içinde yaptığımız işlerdeki performansımızı büyük ölçüde etkiler.</a:t>
            </a:r>
          </a:p>
          <a:p>
            <a:r>
              <a:rPr lang="tr-TR" dirty="0"/>
              <a:t>Uyku düzenimiz, duygu durumumuzu da etkiler. Örneğin yeterince uyumadığımız zamanlarda kendimizi daha gergin ve sinirli hissedebiliriz.</a:t>
            </a:r>
          </a:p>
        </p:txBody>
      </p:sp>
    </p:spTree>
    <p:extLst>
      <p:ext uri="{BB962C8B-B14F-4D97-AF65-F5344CB8AC3E}">
        <p14:creationId xmlns:p14="http://schemas.microsoft.com/office/powerpoint/2010/main" val="146587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5742" y="1678770"/>
            <a:ext cx="9679857" cy="575033"/>
          </a:xfrm>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255639" y="2302549"/>
            <a:ext cx="5938684" cy="4398134"/>
          </a:xfrm>
        </p:spPr>
        <p:txBody>
          <a:bodyPr>
            <a:normAutofit fontScale="77500" lnSpcReduction="20000"/>
          </a:bodyPr>
          <a:lstStyle/>
          <a:p>
            <a:pPr>
              <a:buNone/>
            </a:pPr>
            <a:r>
              <a:rPr lang="tr-TR" b="1" dirty="0"/>
              <a:t>Sağlıklı ve Düzenli Uyuduğumuzu Nasıl Anlarız ?</a:t>
            </a:r>
          </a:p>
          <a:p>
            <a:pPr>
              <a:buFont typeface="Wingdings" pitchFamily="2" charset="2"/>
              <a:buChar char="§"/>
            </a:pPr>
            <a:r>
              <a:rPr lang="tr-TR" dirty="0"/>
              <a:t>Uyku süresi yaşa göre değişmekle beraber 11-14 yaşlarındaki bireyler günde ortalama 8-9 saat uyumalıdır.</a:t>
            </a:r>
          </a:p>
          <a:p>
            <a:pPr>
              <a:buFont typeface="Wingdings" pitchFamily="2" charset="2"/>
              <a:buChar char="§"/>
            </a:pPr>
            <a:r>
              <a:rPr lang="tr-TR" dirty="0"/>
              <a:t>Uykuya geçiş süresi 30 dakika civarındadır. Uykunuzun düzenli olup olmadığını bu süreden anlayabilirsiniz.</a:t>
            </a:r>
          </a:p>
          <a:p>
            <a:pPr>
              <a:buFont typeface="Wingdings" pitchFamily="2" charset="2"/>
              <a:buChar char="§"/>
            </a:pPr>
            <a:r>
              <a:rPr lang="tr-TR" dirty="0"/>
              <a:t>Gece sık sık uyanmıyorsanız ve uyandığınız zaman çabucak dalıyorsanız kaliteli uyuduğunuzun göstergesi olabilir.</a:t>
            </a:r>
          </a:p>
          <a:p>
            <a:pPr>
              <a:buFont typeface="Wingdings" pitchFamily="2" charset="2"/>
              <a:buChar char="§"/>
            </a:pPr>
            <a:r>
              <a:rPr lang="tr-TR" dirty="0"/>
              <a:t>Hastalık, yorgunluk gibi geçici durumlar haricinde sabahları dinlenmiş kalkmak, zorlanmadan uyanmak iyi uyuduğunuz anlamına gelir.</a:t>
            </a:r>
          </a:p>
          <a:p>
            <a:endParaRPr lang="tr-TR" dirty="0"/>
          </a:p>
        </p:txBody>
      </p:sp>
      <p:pic>
        <p:nvPicPr>
          <p:cNvPr id="6146" name="Picture 2" descr="Haftanın 8. Gününü Yaşamak: Uyku Düze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740" y="1989086"/>
            <a:ext cx="4454013" cy="44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9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Set Better Goals to Motivate Your Team"/>
          <p:cNvPicPr>
            <a:picLocks noChangeAspect="1" noChangeArrowheads="1"/>
          </p:cNvPicPr>
          <p:nvPr/>
        </p:nvPicPr>
        <p:blipFill rotWithShape="1">
          <a:blip r:embed="rId2">
            <a:extLst>
              <a:ext uri="{28A0092B-C50C-407E-A947-70E740481C1C}">
                <a14:useLocalDpi xmlns:a14="http://schemas.microsoft.com/office/drawing/2010/main" val="0"/>
              </a:ext>
            </a:extLst>
          </a:blip>
          <a:srcRect l="7645" r="4904"/>
          <a:stretch/>
        </p:blipFill>
        <p:spPr bwMode="auto">
          <a:xfrm>
            <a:off x="6233652" y="2018386"/>
            <a:ext cx="5830529" cy="4244762"/>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678426" y="1423851"/>
            <a:ext cx="9837174" cy="906917"/>
          </a:xfrm>
        </p:spPr>
        <p:txBody>
          <a:bodyPr/>
          <a:lstStyle/>
          <a:p>
            <a:r>
              <a:rPr lang="tr-TR" sz="4000" b="1" dirty="0">
                <a:solidFill>
                  <a:srgbClr val="FF0000"/>
                </a:solidFill>
              </a:rPr>
              <a:t>Hedef</a:t>
            </a:r>
            <a:r>
              <a:rPr lang="tr-TR" b="1" dirty="0">
                <a:solidFill>
                  <a:srgbClr val="FF0000"/>
                </a:solidFill>
              </a:rPr>
              <a:t> </a:t>
            </a:r>
            <a:r>
              <a:rPr lang="tr-TR" sz="4000" b="1" dirty="0">
                <a:solidFill>
                  <a:srgbClr val="FF0000"/>
                </a:solidFill>
              </a:rPr>
              <a:t>Belirleme</a:t>
            </a:r>
            <a:endParaRPr lang="tr-TR" b="1" dirty="0">
              <a:solidFill>
                <a:srgbClr val="FF0000"/>
              </a:solidFill>
            </a:endParaRPr>
          </a:p>
        </p:txBody>
      </p:sp>
      <p:sp>
        <p:nvSpPr>
          <p:cNvPr id="4" name="İçerik Yer Tutucusu 3"/>
          <p:cNvSpPr>
            <a:spLocks noGrp="1"/>
          </p:cNvSpPr>
          <p:nvPr>
            <p:ph idx="1"/>
          </p:nvPr>
        </p:nvSpPr>
        <p:spPr>
          <a:xfrm>
            <a:off x="275303" y="2282886"/>
            <a:ext cx="6027175" cy="4398134"/>
          </a:xfrm>
        </p:spPr>
        <p:txBody>
          <a:bodyPr>
            <a:normAutofit fontScale="70000" lnSpcReduction="20000"/>
          </a:bodyPr>
          <a:lstStyle/>
          <a:p>
            <a:pPr marL="0" indent="0">
              <a:buNone/>
            </a:pPr>
            <a:r>
              <a:rPr lang="tr-TR" i="1" dirty="0"/>
              <a:t>Hedefler belirli bir sürecin sonunda olmak ulaşmak istediğimiz konumu belirtir. </a:t>
            </a:r>
          </a:p>
          <a:p>
            <a:pPr marL="0" indent="0">
              <a:buNone/>
            </a:pPr>
            <a:r>
              <a:rPr lang="tr-TR" b="1" i="1" dirty="0"/>
              <a:t>Hedef belirlerken dikkat edilmesi gerekenler;</a:t>
            </a:r>
          </a:p>
          <a:p>
            <a:pPr>
              <a:buFont typeface="Wingdings" panose="05000000000000000000" pitchFamily="2" charset="2"/>
              <a:buChar char="q"/>
            </a:pPr>
            <a:r>
              <a:rPr lang="tr-TR" dirty="0"/>
              <a:t> Hedefin net olması,</a:t>
            </a:r>
          </a:p>
          <a:p>
            <a:pPr>
              <a:buFont typeface="Wingdings" panose="05000000000000000000" pitchFamily="2" charset="2"/>
              <a:buChar char="q"/>
            </a:pPr>
            <a:r>
              <a:rPr lang="tr-TR" dirty="0"/>
              <a:t> Ölçülebilir olması,</a:t>
            </a:r>
          </a:p>
          <a:p>
            <a:pPr>
              <a:buFont typeface="Wingdings" panose="05000000000000000000" pitchFamily="2" charset="2"/>
              <a:buChar char="q"/>
            </a:pPr>
            <a:r>
              <a:rPr lang="tr-TR" dirty="0"/>
              <a:t> Gerçekçi ve ulaşılabilir olmasıdır,</a:t>
            </a:r>
          </a:p>
          <a:p>
            <a:pPr marL="0" indent="0">
              <a:buNone/>
            </a:pPr>
            <a:r>
              <a:rPr lang="tr-TR" b="1" i="1" dirty="0"/>
              <a:t>Hedef belirleme aşamaları aşağıdaki gibi sıralanabilir;</a:t>
            </a:r>
          </a:p>
          <a:p>
            <a:pPr>
              <a:buFont typeface="Wingdings" panose="05000000000000000000" pitchFamily="2" charset="2"/>
              <a:buChar char="§"/>
            </a:pPr>
            <a:r>
              <a:rPr lang="tr-TR" dirty="0"/>
              <a:t>Uzun vadeli ve kısa vadeli hedeflerin belirlenmesi,</a:t>
            </a:r>
          </a:p>
          <a:p>
            <a:pPr>
              <a:buFont typeface="Wingdings" panose="05000000000000000000" pitchFamily="2" charset="2"/>
              <a:buChar char="§"/>
            </a:pPr>
            <a:r>
              <a:rPr lang="tr-TR" dirty="0"/>
              <a:t>Hedefin somut bir şekilde (örneğin,; sayılarla) ifade edilmesi,</a:t>
            </a:r>
          </a:p>
          <a:p>
            <a:pPr>
              <a:buFont typeface="Wingdings" panose="05000000000000000000" pitchFamily="2" charset="2"/>
              <a:buChar char="§"/>
            </a:pPr>
            <a:r>
              <a:rPr lang="tr-TR" dirty="0"/>
              <a:t>Hedeflerin gerçekçi olup olmadığının kontrol edilmesi</a:t>
            </a:r>
          </a:p>
          <a:p>
            <a:pPr>
              <a:buFont typeface="Wingdings" panose="05000000000000000000" pitchFamily="2" charset="2"/>
              <a:buChar char="§"/>
            </a:pPr>
            <a:r>
              <a:rPr lang="tr-TR" dirty="0"/>
              <a:t>Hedeflerin ne kadar süre içerisinde gerçekleştirileceğinin belirlenmesi</a:t>
            </a:r>
          </a:p>
          <a:p>
            <a:endParaRPr lang="tr-TR" dirty="0"/>
          </a:p>
        </p:txBody>
      </p:sp>
    </p:spTree>
    <p:extLst>
      <p:ext uri="{BB962C8B-B14F-4D97-AF65-F5344CB8AC3E}">
        <p14:creationId xmlns:p14="http://schemas.microsoft.com/office/powerpoint/2010/main" val="347156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9768" y="1423851"/>
            <a:ext cx="9915832" cy="906917"/>
          </a:xfrm>
        </p:spPr>
        <p:txBody>
          <a:bodyPr/>
          <a:lstStyle/>
          <a:p>
            <a:r>
              <a:rPr lang="tr-TR" b="1" dirty="0">
                <a:solidFill>
                  <a:srgbClr val="FF0000"/>
                </a:solidFill>
              </a:rPr>
              <a:t>Motivasyon</a:t>
            </a:r>
          </a:p>
        </p:txBody>
      </p:sp>
      <p:sp>
        <p:nvSpPr>
          <p:cNvPr id="4" name="İçerik Yer Tutucusu 3"/>
          <p:cNvSpPr>
            <a:spLocks noGrp="1"/>
          </p:cNvSpPr>
          <p:nvPr>
            <p:ph idx="1"/>
          </p:nvPr>
        </p:nvSpPr>
        <p:spPr>
          <a:xfrm>
            <a:off x="4945625" y="2596508"/>
            <a:ext cx="6695768" cy="3770671"/>
          </a:xfrm>
        </p:spPr>
        <p:txBody>
          <a:bodyPr>
            <a:normAutofit fontScale="77500" lnSpcReduction="20000"/>
          </a:bodyPr>
          <a:lstStyle/>
          <a:p>
            <a:r>
              <a:rPr lang="tr-TR" dirty="0"/>
              <a:t>İçinde bulunduğunuz gelişim döneminin getirmiş olduğu bir özellik olarak motivasyon eksikliği görülebilir. </a:t>
            </a:r>
          </a:p>
          <a:p>
            <a:pPr marL="0" indent="0">
              <a:buNone/>
            </a:pPr>
            <a:r>
              <a:rPr lang="tr-TR" dirty="0"/>
              <a:t>   Bunun sonucunda;</a:t>
            </a:r>
          </a:p>
          <a:p>
            <a:pPr>
              <a:buFont typeface="Wingdings" pitchFamily="2" charset="2"/>
              <a:buChar char="v"/>
            </a:pPr>
            <a:r>
              <a:rPr lang="tr-TR" dirty="0"/>
              <a:t> </a:t>
            </a:r>
            <a:r>
              <a:rPr lang="tr-TR" i="1" dirty="0"/>
              <a:t>Derslere ve okula karşı ilginiz azalabilir.</a:t>
            </a:r>
          </a:p>
          <a:p>
            <a:pPr>
              <a:buFont typeface="Wingdings" pitchFamily="2" charset="2"/>
              <a:buChar char="v"/>
            </a:pPr>
            <a:r>
              <a:rPr lang="tr-TR" i="1" dirty="0"/>
              <a:t>Ders başarınızda düşme olabilir.</a:t>
            </a:r>
          </a:p>
          <a:p>
            <a:pPr marL="0" indent="0">
              <a:buNone/>
            </a:pPr>
            <a:r>
              <a:rPr lang="tr-TR" dirty="0"/>
              <a:t>   Düşen motivasyonunuz artırabilmek adına öneriler;</a:t>
            </a:r>
          </a:p>
          <a:p>
            <a:pPr>
              <a:buFont typeface="Wingdings" pitchFamily="2" charset="2"/>
              <a:buChar char="Ø"/>
            </a:pPr>
            <a:r>
              <a:rPr lang="tr-TR" i="1" dirty="0"/>
              <a:t>Kendinize ulaşabileceğiniz somut hedefler belirleyin. </a:t>
            </a:r>
          </a:p>
          <a:p>
            <a:pPr>
              <a:buFont typeface="Wingdings" pitchFamily="2" charset="2"/>
              <a:buChar char="Ø"/>
            </a:pPr>
            <a:r>
              <a:rPr lang="tr-TR" i="1" dirty="0"/>
              <a:t>Bu hedefleri olabildiğince küçük parçalara ayırın.</a:t>
            </a:r>
          </a:p>
          <a:p>
            <a:pPr>
              <a:buFont typeface="Wingdings" pitchFamily="2" charset="2"/>
              <a:buChar char="Ø"/>
            </a:pPr>
            <a:r>
              <a:rPr lang="tr-TR" i="1" dirty="0"/>
              <a:t>Ve başardığınız her küçük parça sonucunda kendinizi ödüllendirmeyi unutmayın </a:t>
            </a:r>
            <a:r>
              <a:rPr lang="tr-TR" i="1" dirty="0">
                <a:sym typeface="Wingdings" pitchFamily="2" charset="2"/>
              </a:rPr>
              <a:t></a:t>
            </a:r>
            <a:endParaRPr lang="tr-TR" i="1" dirty="0"/>
          </a:p>
          <a:p>
            <a:endParaRPr lang="tr-TR" dirty="0"/>
          </a:p>
        </p:txBody>
      </p:sp>
      <p:pic>
        <p:nvPicPr>
          <p:cNvPr id="8194" name="Picture 2" descr="Motivasyon Nedir, Öğrencilik ve İş Hayatı İçin Neden Önemlidir? - Aba  Psikoloji"/>
          <p:cNvPicPr>
            <a:picLocks noChangeAspect="1" noChangeArrowheads="1"/>
          </p:cNvPicPr>
          <p:nvPr/>
        </p:nvPicPr>
        <p:blipFill rotWithShape="1">
          <a:blip r:embed="rId2">
            <a:extLst>
              <a:ext uri="{28A0092B-C50C-407E-A947-70E740481C1C}">
                <a14:useLocalDpi xmlns:a14="http://schemas.microsoft.com/office/drawing/2010/main" val="0"/>
              </a:ext>
            </a:extLst>
          </a:blip>
          <a:srcRect l="27298" r="26481"/>
          <a:stretch/>
        </p:blipFill>
        <p:spPr bwMode="auto">
          <a:xfrm>
            <a:off x="658762" y="2340076"/>
            <a:ext cx="3865403" cy="428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529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1569</Words>
  <Application>Microsoft Office PowerPoint</Application>
  <PresentationFormat>Geniş ekran</PresentationFormat>
  <Paragraphs>126</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Ortaokul 5. Sınıf Öğrenci ve Velilerine Yönelik Temel Rehberlik Sunumu</vt:lpstr>
      <vt:lpstr>Zaman yönetimi nedir? </vt:lpstr>
      <vt:lpstr>Temel Okul Kuralları…</vt:lpstr>
      <vt:lpstr>Temel Okul Kuralları…</vt:lpstr>
      <vt:lpstr>Beslenme Düzeni</vt:lpstr>
      <vt:lpstr>Uyku Düzeni</vt:lpstr>
      <vt:lpstr>Uyku Düzeni</vt:lpstr>
      <vt:lpstr>Hedef Belirleme</vt:lpstr>
      <vt:lpstr>Motivasyon</vt:lpstr>
      <vt:lpstr>Ders Çalışırken Doğru Bilinen Yanlışlar</vt:lpstr>
      <vt:lpstr>Dikkat nasıl dağılır, nasıl toplanır?</vt:lpstr>
      <vt:lpstr>Psikososyal Gelişim Dönemi Hakkında Kısa Bilgilendirmeler</vt:lpstr>
      <vt:lpstr>Arkadaşlık İlişkileri</vt:lpstr>
      <vt:lpstr>Akran mı Zorba mı?</vt:lpstr>
      <vt:lpstr>Sınavlara Nasıl Hazırlanılır?</vt:lpstr>
      <vt:lpstr>Konu Tarama Testleri</vt:lpstr>
      <vt:lpstr>Öz-Bakım Becerileri</vt:lpstr>
      <vt:lpstr>Öz-Bakım Becerileri</vt:lpstr>
      <vt:lpstr>Öz-Bakım Becerileri</vt:lpstr>
      <vt:lpstr>PowerPoint Sunusu</vt:lpstr>
      <vt:lpstr>Öz-Bakım Becerileri</vt:lpstr>
      <vt:lpstr>Diğer…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Evin KARABAY</cp:lastModifiedBy>
  <cp:revision>199</cp:revision>
  <cp:lastPrinted>2018-08-03T07:00:55Z</cp:lastPrinted>
  <dcterms:created xsi:type="dcterms:W3CDTF">2018-06-13T07:52:44Z</dcterms:created>
  <dcterms:modified xsi:type="dcterms:W3CDTF">2022-12-15T08:34:53Z</dcterms:modified>
</cp:coreProperties>
</file>