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66" r:id="rId2"/>
    <p:sldId id="484" r:id="rId3"/>
    <p:sldId id="485" r:id="rId4"/>
    <p:sldId id="497" r:id="rId5"/>
    <p:sldId id="486" r:id="rId6"/>
    <p:sldId id="489" r:id="rId7"/>
    <p:sldId id="490" r:id="rId8"/>
    <p:sldId id="482" r:id="rId9"/>
    <p:sldId id="501" r:id="rId10"/>
    <p:sldId id="506" r:id="rId11"/>
    <p:sldId id="499" r:id="rId12"/>
    <p:sldId id="502" r:id="rId13"/>
    <p:sldId id="503" r:id="rId14"/>
    <p:sldId id="504" r:id="rId15"/>
    <p:sldId id="505" r:id="rId16"/>
    <p:sldId id="508" r:id="rId17"/>
    <p:sldId id="487" r:id="rId18"/>
    <p:sldId id="483" r:id="rId19"/>
    <p:sldId id="507" r:id="rId20"/>
    <p:sldId id="493" r:id="rId21"/>
    <p:sldId id="494" r:id="rId22"/>
    <p:sldId id="488" r:id="rId23"/>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07" autoAdjust="0"/>
    <p:restoredTop sz="94660"/>
  </p:normalViewPr>
  <p:slideViewPr>
    <p:cSldViewPr snapToGrid="0">
      <p:cViewPr varScale="1">
        <p:scale>
          <a:sx n="54" d="100"/>
          <a:sy n="54" d="100"/>
        </p:scale>
        <p:origin x="62" y="139"/>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BB51D060-64A2-487E-ACE6-AD435AF1E78C}" type="datetimeFigureOut">
              <a:rPr lang="tr-TR" smtClean="0"/>
              <a:pPr/>
              <a:t>14.12.2022</a:t>
            </a:fld>
            <a:endParaRPr lang="tr-TR"/>
          </a:p>
        </p:txBody>
      </p:sp>
      <p:sp>
        <p:nvSpPr>
          <p:cNvPr id="4" name="Slayt Görüntüsü Yer Tutucusu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A3C77D68-E787-4E57-9BD1-968381C83699}" type="slidenum">
              <a:rPr lang="tr-TR" smtClean="0"/>
              <a:pPr/>
              <a:t>‹#›</a:t>
            </a:fld>
            <a:endParaRPr lang="tr-TR"/>
          </a:p>
        </p:txBody>
      </p:sp>
    </p:spTree>
    <p:extLst>
      <p:ext uri="{BB962C8B-B14F-4D97-AF65-F5344CB8AC3E}">
        <p14:creationId xmlns:p14="http://schemas.microsoft.com/office/powerpoint/2010/main" val="350678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atin typeface="Times New Roman" pitchFamily="18" charset="0"/>
                <a:cs typeface="Times New Roman" pitchFamily="18" charset="0"/>
              </a:defRPr>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atin typeface="Times New Roman" pitchFamily="18" charset="0"/>
                <a:cs typeface="Times New Roman"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atin typeface="Times New Roman" pitchFamily="18" charset="0"/>
                <a:cs typeface="Times New Roman" pitchFamily="18" charset="0"/>
              </a:defRPr>
            </a:lvl1pPr>
          </a:lstStyle>
          <a:p>
            <a:fld id="{5C844093-C8C8-4BA2-BE7C-358EBA68166B}" type="datetimeFigureOut">
              <a:rPr lang="tr-TR" smtClean="0"/>
              <a:pPr/>
              <a:t>14.12.2022</a:t>
            </a:fld>
            <a:endParaRPr lang="tr-TR"/>
          </a:p>
        </p:txBody>
      </p:sp>
      <p:sp>
        <p:nvSpPr>
          <p:cNvPr id="5" name="Altbilgi Yer Tutucusu 4"/>
          <p:cNvSpPr>
            <a:spLocks noGrp="1"/>
          </p:cNvSpPr>
          <p:nvPr>
            <p:ph type="ftr" sz="quarter" idx="11"/>
          </p:nvPr>
        </p:nvSpPr>
        <p:spPr/>
        <p:txBody>
          <a:bodyPr/>
          <a:lstStyle>
            <a:lvl1pPr>
              <a:defRPr>
                <a:latin typeface="Times New Roman" pitchFamily="18" charset="0"/>
                <a:cs typeface="Times New Roman" pitchFamily="18"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Times New Roman" pitchFamily="18" charset="0"/>
                <a:cs typeface="Times New Roman" pitchFamily="18" charset="0"/>
              </a:defRPr>
            </a:lvl1pPr>
          </a:lstStyle>
          <a:p>
            <a:fld id="{FFD763B5-C271-4BE7-A700-886F5C36A9C5}" type="slidenum">
              <a:rPr lang="tr-TR" smtClean="0"/>
              <a:pPr/>
              <a:t>‹#›</a:t>
            </a:fld>
            <a:endParaRPr lang="tr-TR"/>
          </a:p>
        </p:txBody>
      </p:sp>
    </p:spTree>
    <p:extLst>
      <p:ext uri="{BB962C8B-B14F-4D97-AF65-F5344CB8AC3E}">
        <p14:creationId xmlns:p14="http://schemas.microsoft.com/office/powerpoint/2010/main" val="1143287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245364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2335560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0" y="1678770"/>
            <a:ext cx="10515600" cy="575033"/>
          </a:xfrm>
        </p:spPr>
        <p:txBody>
          <a:bodyPr/>
          <a:lstStyle/>
          <a:p>
            <a:r>
              <a:rPr lang="tr-TR" smtClean="0"/>
              <a:t>Asıl başlık stili için tıklatın</a:t>
            </a:r>
            <a:endParaRPr lang="tr-TR"/>
          </a:p>
        </p:txBody>
      </p:sp>
      <p:sp>
        <p:nvSpPr>
          <p:cNvPr id="3" name="İçerik Yer Tutucusu 2"/>
          <p:cNvSpPr>
            <a:spLocks noGrp="1"/>
          </p:cNvSpPr>
          <p:nvPr>
            <p:ph idx="1"/>
          </p:nvPr>
        </p:nvSpPr>
        <p:spPr>
          <a:xfrm>
            <a:off x="0" y="2459866"/>
            <a:ext cx="12192000" cy="4398134"/>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2001429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3013964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424026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1170473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1655473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4191424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87577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844093-C8C8-4BA2-BE7C-358EBA68166B}" type="datetimeFigureOut">
              <a:rPr lang="tr-TR" smtClean="0"/>
              <a:pPr/>
              <a:t>14.12.2022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D763B5-C271-4BE7-A700-886F5C36A9C5}" type="slidenum">
              <a:rPr lang="tr-TR" smtClean="0"/>
              <a:pPr/>
              <a:t>‹#›</a:t>
            </a:fld>
            <a:endParaRPr lang="tr-TR"/>
          </a:p>
        </p:txBody>
      </p:sp>
    </p:spTree>
    <p:extLst>
      <p:ext uri="{BB962C8B-B14F-4D97-AF65-F5344CB8AC3E}">
        <p14:creationId xmlns:p14="http://schemas.microsoft.com/office/powerpoint/2010/main" val="1845298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fld id="{5C844093-C8C8-4BA2-BE7C-358EBA68166B}" type="datetimeFigureOut">
              <a:rPr lang="tr-TR" smtClean="0"/>
              <a:pPr/>
              <a:t>14.12.2022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FFD763B5-C271-4BE7-A700-886F5C36A9C5}" type="slidenum">
              <a:rPr lang="tr-TR" smtClean="0"/>
              <a:pPr/>
              <a:t>‹#›</a:t>
            </a:fld>
            <a:endParaRPr lang="tr-TR"/>
          </a:p>
        </p:txBody>
      </p:sp>
    </p:spTree>
    <p:extLst>
      <p:ext uri="{BB962C8B-B14F-4D97-AF65-F5344CB8AC3E}">
        <p14:creationId xmlns:p14="http://schemas.microsoft.com/office/powerpoint/2010/main" val="2165080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Times New Roman" pitchFamily="18" charset="0"/>
          <a:ea typeface="+mj-ea"/>
          <a:cs typeface="Times New Roman"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itchFamily="18" charset="0"/>
          <a:ea typeface="+mn-ea"/>
          <a:cs typeface="Times New Roman"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lgiustam.com/resimler/2012/05/1293-erikson3.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lgiustam.com/resimler/2012/05/1293-erikson3.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538" y="4644279"/>
            <a:ext cx="11186167" cy="1018033"/>
          </a:xfrm>
        </p:spPr>
        <p:txBody>
          <a:bodyPr>
            <a:noAutofit/>
          </a:bodyPr>
          <a:lstStyle/>
          <a:p>
            <a:r>
              <a:rPr lang="tr-TR" sz="7000" b="1" dirty="0" smtClean="0">
                <a:solidFill>
                  <a:srgbClr val="FF0000"/>
                </a:solidFill>
              </a:rPr>
              <a:t>Ortaokul </a:t>
            </a:r>
            <a:r>
              <a:rPr lang="tr-TR" sz="7000" b="1" dirty="0">
                <a:solidFill>
                  <a:srgbClr val="FF0000"/>
                </a:solidFill>
              </a:rPr>
              <a:t>6</a:t>
            </a:r>
            <a:r>
              <a:rPr lang="tr-TR" sz="7000" b="1" dirty="0" smtClean="0">
                <a:solidFill>
                  <a:srgbClr val="FF0000"/>
                </a:solidFill>
              </a:rPr>
              <a:t>. Sınıf Öğrenci ve Velilerine Yönelik Temel Rehberlik Sunumu</a:t>
            </a:r>
            <a:endParaRPr lang="tr-TR" sz="7000" b="1" dirty="0">
              <a:solidFill>
                <a:srgbClr val="FF0000"/>
              </a:solidFill>
            </a:endParaRP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Ders Çalışırken Doğru Bilinen Yanlışlar</a:t>
            </a:r>
            <a:endParaRPr lang="tr-TR" b="1" dirty="0">
              <a:solidFill>
                <a:srgbClr val="FF0000"/>
              </a:solidFill>
            </a:endParaRPr>
          </a:p>
        </p:txBody>
      </p:sp>
      <p:sp>
        <p:nvSpPr>
          <p:cNvPr id="4" name="İçerik Yer Tutucusu 3"/>
          <p:cNvSpPr>
            <a:spLocks noGrp="1"/>
          </p:cNvSpPr>
          <p:nvPr>
            <p:ph idx="1"/>
          </p:nvPr>
        </p:nvSpPr>
        <p:spPr>
          <a:xfrm>
            <a:off x="0" y="2459866"/>
            <a:ext cx="12192000" cy="4398134"/>
          </a:xfrm>
        </p:spPr>
        <p:txBody>
          <a:bodyPr>
            <a:normAutofit fontScale="85000" lnSpcReduction="20000"/>
          </a:bodyPr>
          <a:lstStyle/>
          <a:p>
            <a:pPr marL="0" indent="0">
              <a:buNone/>
            </a:pPr>
            <a:r>
              <a:rPr lang="tr-TR" dirty="0"/>
              <a:t>1-Son gün çalışırsam çok daha başarılı olurum</a:t>
            </a:r>
            <a:r>
              <a:rPr lang="tr-TR" dirty="0" smtClean="0"/>
              <a:t>.</a:t>
            </a:r>
            <a:endParaRPr lang="tr-TR" dirty="0"/>
          </a:p>
          <a:p>
            <a:pPr marL="0" indent="0">
              <a:buNone/>
            </a:pPr>
            <a:r>
              <a:rPr lang="tr-TR" dirty="0" smtClean="0"/>
              <a:t>Toplu halde kısa sürede çalışma öğrencinin düzenli ders çalışma alışkanlığı kazanmadığını gösterir. Programsız ve kesintisiz bir şekilde tüm konuları bir anda bitirmek bilgi kirliliğine ve bilgilerin geçici olarak depolanmasına yol açacaktır. Bunun </a:t>
            </a:r>
            <a:r>
              <a:rPr lang="tr-TR" dirty="0"/>
              <a:t>aksine düzenli olarak bir program ile birlikte çalışan öğrencinin bilgileri çok daha kalıcı olacakken başarı seviyesinde de artış olacaktır.</a:t>
            </a:r>
          </a:p>
          <a:p>
            <a:pPr marL="0" indent="0">
              <a:buNone/>
            </a:pPr>
            <a:r>
              <a:rPr lang="tr-TR" dirty="0"/>
              <a:t>2-Televizyon izlerken veya müzik dinlerken çok daha iyi ders çalışıyorum</a:t>
            </a:r>
            <a:r>
              <a:rPr lang="tr-TR" dirty="0" smtClean="0"/>
              <a:t>.</a:t>
            </a:r>
            <a:endParaRPr lang="tr-TR" dirty="0"/>
          </a:p>
          <a:p>
            <a:pPr marL="0" indent="0">
              <a:buNone/>
            </a:pPr>
            <a:r>
              <a:rPr lang="tr-TR" dirty="0" smtClean="0"/>
              <a:t>Dikkat dağınıklığı oluşturabilecek olan bu durum öğrencinin çalışma verimini oldukça düşürür. Öğrencinin normalde olması gereken başarı düzeyini yakalamakta zorluk çekmesi doğal bir durumdur. Ayrıca </a:t>
            </a:r>
            <a:r>
              <a:rPr lang="tr-TR" dirty="0"/>
              <a:t>ders çalışma esnasında çok fazla uyaran olduğu için normalde çalıştığından daha yavaş ve daha geçici bilgi edinmeye yol açar.</a:t>
            </a:r>
          </a:p>
          <a:p>
            <a:pPr marL="0" indent="0">
              <a:buNone/>
            </a:pPr>
            <a:r>
              <a:rPr lang="tr-TR" dirty="0"/>
              <a:t>3-Dağınık ortamlarda kafamı daha rahat topluyorum ve çok daha iyi ders çalışıyorum</a:t>
            </a:r>
            <a:r>
              <a:rPr lang="tr-TR" dirty="0" smtClean="0"/>
              <a:t>.</a:t>
            </a:r>
            <a:endParaRPr lang="tr-TR" dirty="0"/>
          </a:p>
          <a:p>
            <a:pPr marL="0" indent="0">
              <a:buNone/>
            </a:pPr>
            <a:r>
              <a:rPr lang="tr-TR" dirty="0"/>
              <a:t>Ders çalışma esnasında ortamda bulunan tüm materyaller öğrencinin dikkat toplamasını engelleyen uyaranlardır. Sessiz ve uyaran fazlalığı olmayan bir ortamda öğrenci kafasını toplamakta zorlanmayacak ve düzenli bir şekilde dersine odaklanabilecektir.</a:t>
            </a:r>
          </a:p>
          <a:p>
            <a:endParaRPr lang="tr-TR" dirty="0"/>
          </a:p>
        </p:txBody>
      </p:sp>
    </p:spTree>
    <p:extLst>
      <p:ext uri="{BB962C8B-B14F-4D97-AF65-F5344CB8AC3E}">
        <p14:creationId xmlns:p14="http://schemas.microsoft.com/office/powerpoint/2010/main" val="125934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a:solidFill>
                  <a:srgbClr val="FF0000"/>
                </a:solidFill>
              </a:rPr>
              <a:t>Dikkat nasıl dağılır, nasıl toplanır?</a:t>
            </a:r>
          </a:p>
        </p:txBody>
      </p:sp>
      <p:sp>
        <p:nvSpPr>
          <p:cNvPr id="4" name="İçerik Yer Tutucusu 3"/>
          <p:cNvSpPr>
            <a:spLocks noGrp="1"/>
          </p:cNvSpPr>
          <p:nvPr>
            <p:ph idx="1"/>
          </p:nvPr>
        </p:nvSpPr>
        <p:spPr>
          <a:xfrm>
            <a:off x="0" y="2459866"/>
            <a:ext cx="12192000" cy="2412172"/>
          </a:xfrm>
        </p:spPr>
        <p:txBody>
          <a:bodyPr>
            <a:normAutofit fontScale="92500"/>
          </a:bodyPr>
          <a:lstStyle/>
          <a:p>
            <a:pPr algn="l"/>
            <a:r>
              <a:rPr lang="tr-TR" b="0" i="0" dirty="0">
                <a:solidFill>
                  <a:srgbClr val="727272"/>
                </a:solidFill>
                <a:effectLst/>
                <a:latin typeface="Source Sans Pro" panose="020B0503030403020204" pitchFamily="34" charset="0"/>
              </a:rPr>
              <a:t>Dikkatimizi dağıtan unsurlar 3 ana başlık altında özetlenebilir.</a:t>
            </a:r>
          </a:p>
          <a:p>
            <a:pPr algn="l">
              <a:buFont typeface="+mj-lt"/>
              <a:buAutoNum type="arabicPeriod"/>
            </a:pPr>
            <a:r>
              <a:rPr lang="tr-TR" b="1" i="0" dirty="0">
                <a:solidFill>
                  <a:srgbClr val="727272"/>
                </a:solidFill>
                <a:effectLst/>
                <a:latin typeface="Source Sans Pro" panose="020B0503030403020204" pitchFamily="34" charset="0"/>
              </a:rPr>
              <a:t>Çevresel faktörler:</a:t>
            </a:r>
            <a:r>
              <a:rPr lang="tr-TR" b="0" i="0" dirty="0">
                <a:solidFill>
                  <a:srgbClr val="727272"/>
                </a:solidFill>
                <a:effectLst/>
                <a:latin typeface="Source Sans Pro" panose="020B0503030403020204" pitchFamily="34" charset="0"/>
              </a:rPr>
              <a:t> Ortam ışığı, ses, hava vb.</a:t>
            </a:r>
          </a:p>
          <a:p>
            <a:pPr algn="l">
              <a:buFont typeface="+mj-lt"/>
              <a:buAutoNum type="arabicPeriod"/>
            </a:pPr>
            <a:r>
              <a:rPr lang="tr-TR" b="1" i="0" dirty="0">
                <a:solidFill>
                  <a:srgbClr val="727272"/>
                </a:solidFill>
                <a:effectLst/>
                <a:latin typeface="Source Sans Pro" panose="020B0503030403020204" pitchFamily="34" charset="0"/>
              </a:rPr>
              <a:t>Fiziksel faktörler:</a:t>
            </a:r>
            <a:r>
              <a:rPr lang="tr-TR" b="0" i="0" dirty="0">
                <a:solidFill>
                  <a:srgbClr val="727272"/>
                </a:solidFill>
                <a:effectLst/>
                <a:latin typeface="Source Sans Pro" panose="020B0503030403020204" pitchFamily="34" charset="0"/>
              </a:rPr>
              <a:t> 5 duyu organımızdan herhangi birinde –özellikle görme ve işitme- eksiklik/problem olması.</a:t>
            </a:r>
          </a:p>
          <a:p>
            <a:pPr algn="l">
              <a:buFont typeface="+mj-lt"/>
              <a:buAutoNum type="arabicPeriod"/>
            </a:pPr>
            <a:r>
              <a:rPr lang="tr-TR" b="1" i="0" dirty="0">
                <a:solidFill>
                  <a:srgbClr val="727272"/>
                </a:solidFill>
                <a:effectLst/>
                <a:latin typeface="Source Sans Pro" panose="020B0503030403020204" pitchFamily="34" charset="0"/>
              </a:rPr>
              <a:t>Kişisel faktörler:</a:t>
            </a:r>
            <a:r>
              <a:rPr lang="tr-TR" b="0" i="0" dirty="0">
                <a:solidFill>
                  <a:srgbClr val="727272"/>
                </a:solidFill>
                <a:effectLst/>
                <a:latin typeface="Source Sans Pro" panose="020B0503030403020204" pitchFamily="34" charset="0"/>
              </a:rPr>
              <a:t> Dikkat toplamayı öğrenememe (Bilimsel ve eğlenceli dikkat egzersizleri ile bu problemin büyük oranda üstesinden gelmek mümkün.</a:t>
            </a: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3350" y="5048250"/>
            <a:ext cx="5443538" cy="1676581"/>
          </a:xfrm>
          <a:prstGeom prst="rect">
            <a:avLst/>
          </a:prstGeom>
        </p:spPr>
      </p:pic>
    </p:spTree>
    <p:extLst>
      <p:ext uri="{BB962C8B-B14F-4D97-AF65-F5344CB8AC3E}">
        <p14:creationId xmlns:p14="http://schemas.microsoft.com/office/powerpoint/2010/main" val="350513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2192000" cy="949235"/>
          </a:xfrm>
        </p:spPr>
        <p:txBody>
          <a:bodyPr>
            <a:noAutofit/>
          </a:bodyPr>
          <a:lstStyle/>
          <a:p>
            <a:r>
              <a:rPr lang="tr-TR" sz="3500" b="1" dirty="0" err="1">
                <a:solidFill>
                  <a:srgbClr val="FF0000"/>
                </a:solidFill>
              </a:rPr>
              <a:t>Psikososyal</a:t>
            </a:r>
            <a:r>
              <a:rPr lang="tr-TR" sz="3500" b="1" dirty="0">
                <a:solidFill>
                  <a:srgbClr val="FF0000"/>
                </a:solidFill>
              </a:rPr>
              <a:t> Gelişim Dönemi Hakkında Kısa Bilgilendirmeler</a:t>
            </a:r>
          </a:p>
        </p:txBody>
      </p:sp>
      <p:sp>
        <p:nvSpPr>
          <p:cNvPr id="4" name="İçerik Yer Tutucusu 3"/>
          <p:cNvSpPr>
            <a:spLocks noGrp="1"/>
          </p:cNvSpPr>
          <p:nvPr>
            <p:ph idx="1"/>
          </p:nvPr>
        </p:nvSpPr>
        <p:spPr/>
        <p:txBody>
          <a:bodyPr>
            <a:normAutofit fontScale="92500" lnSpcReduction="20000"/>
          </a:bodyPr>
          <a:lstStyle/>
          <a:p>
            <a:pPr algn="l"/>
            <a:r>
              <a:rPr lang="tr-TR" b="0" i="0" dirty="0">
                <a:solidFill>
                  <a:srgbClr val="1E1E1E"/>
                </a:solidFill>
                <a:effectLst/>
              </a:rPr>
              <a:t>Bu evreler şunlardır:</a:t>
            </a:r>
          </a:p>
          <a:p>
            <a:pPr algn="l"/>
            <a:r>
              <a:rPr lang="tr-TR" b="1" i="0" dirty="0">
                <a:solidFill>
                  <a:srgbClr val="1E1E1E"/>
                </a:solidFill>
                <a:effectLst/>
              </a:rPr>
              <a:t>1. Temel Güvene Karşın Güvensizlik (0-1 yaş)</a:t>
            </a:r>
            <a:endParaRPr lang="tr-TR" b="0" i="0" dirty="0">
              <a:solidFill>
                <a:srgbClr val="1E1E1E"/>
              </a:solidFill>
              <a:effectLst/>
            </a:endParaRPr>
          </a:p>
          <a:p>
            <a:pPr marL="0" indent="0">
              <a:buNone/>
            </a:pPr>
            <a:r>
              <a:rPr lang="tr-TR" b="0" i="0" dirty="0">
                <a:solidFill>
                  <a:srgbClr val="1E1E1E"/>
                </a:solidFill>
                <a:effectLst/>
              </a:rPr>
              <a:t>Bu </a:t>
            </a:r>
            <a:r>
              <a:rPr lang="tr-TR" b="0" i="0" dirty="0" smtClean="0">
                <a:solidFill>
                  <a:srgbClr val="1E1E1E"/>
                </a:solidFill>
                <a:effectLst/>
              </a:rPr>
              <a:t>dönem</a:t>
            </a:r>
            <a:r>
              <a:rPr lang="tr-TR" b="0" i="0" dirty="0">
                <a:solidFill>
                  <a:srgbClr val="1E1E1E"/>
                </a:solidFill>
                <a:effectLst/>
              </a:rPr>
              <a:t> bazı özellikler sahip ilk benlik duygularının temelinin atıldığı, anne-çocuk ilişkisine dayanan bir ilk bebeklik dönemidir. Bebeğin fiziksel ve psikolojik ihtiyaçlarının yeterince karşılanması ve bu işlevlerdeki düzen ve rahatlık; iyilik, güvenlik gibi duyguları kazanmasına sağlıklı bir birey olma yolunda başlangıç oluşturmaktadır. </a:t>
            </a:r>
          </a:p>
          <a:p>
            <a:r>
              <a:rPr lang="tr-TR" b="1" i="0" dirty="0">
                <a:solidFill>
                  <a:srgbClr val="1E1E1E"/>
                </a:solidFill>
                <a:effectLst/>
              </a:rPr>
              <a:t>2. Özerkliğe Karşın Utanç ve Şüphe (1-2 yaş)</a:t>
            </a:r>
            <a:br>
              <a:rPr lang="tr-TR" b="1" i="0" dirty="0">
                <a:solidFill>
                  <a:srgbClr val="1E1E1E"/>
                </a:solidFill>
                <a:effectLst/>
              </a:rPr>
            </a:br>
            <a:r>
              <a:rPr lang="tr-TR" b="0" i="0" dirty="0">
                <a:solidFill>
                  <a:srgbClr val="1E1E1E"/>
                </a:solidFill>
                <a:effectLst/>
              </a:rPr>
              <a:t>Bu dönemin özelliği anal kasların olgunlaşması sonucu idrar ve dışkılama işlevi artık çocuğun kendi isteğine bağlı hale gelmiştir. Yani çocuk boşaltım ihtiyacını isterse tutabilir, isterse bırakabilir. Böyle birbirine karşı iki istek ve davranış eğitimi ortaya çıkar. Bu dönemde çocuk kendisinin de yapabileceği bir şeyler olduğunu, her şeyinin başkaları tarafından karşılanmadığını fark eder. Eğer iyi bir tuvalet eğitimi </a:t>
            </a:r>
            <a:r>
              <a:rPr lang="tr-TR" b="0" i="0" dirty="0" smtClean="0">
                <a:solidFill>
                  <a:srgbClr val="1E1E1E"/>
                </a:solidFill>
                <a:effectLst/>
              </a:rPr>
              <a:t>verilmezse </a:t>
            </a:r>
            <a:r>
              <a:rPr lang="tr-TR" b="0" i="0" dirty="0">
                <a:solidFill>
                  <a:srgbClr val="1E1E1E"/>
                </a:solidFill>
                <a:effectLst/>
              </a:rPr>
              <a:t>ileride çok büyük sorunlar ortaya çıkabilir. Katı bir tuvalet eğitimi cimrilik, tam tersi bir tuvalet eğitimi savurganlık alışkanlığını </a:t>
            </a:r>
            <a:r>
              <a:rPr lang="tr-TR" b="0" i="0" dirty="0" err="1">
                <a:solidFill>
                  <a:srgbClr val="1E1E1E"/>
                </a:solidFill>
                <a:effectLst/>
              </a:rPr>
              <a:t>ilerki</a:t>
            </a:r>
            <a:r>
              <a:rPr lang="tr-TR" b="0" i="0" dirty="0">
                <a:solidFill>
                  <a:srgbClr val="1E1E1E"/>
                </a:solidFill>
                <a:effectLst/>
              </a:rPr>
              <a:t> yaşlarda başlatacaktır.</a:t>
            </a:r>
            <a:endParaRPr lang="tr-TR" dirty="0"/>
          </a:p>
        </p:txBody>
      </p:sp>
    </p:spTree>
    <p:extLst>
      <p:ext uri="{BB962C8B-B14F-4D97-AF65-F5344CB8AC3E}">
        <p14:creationId xmlns:p14="http://schemas.microsoft.com/office/powerpoint/2010/main" val="1612807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2192000" cy="949235"/>
          </a:xfrm>
        </p:spPr>
        <p:txBody>
          <a:bodyPr>
            <a:noAutofit/>
          </a:bodyPr>
          <a:lstStyle/>
          <a:p>
            <a:r>
              <a:rPr lang="tr-TR" sz="3500" b="1" dirty="0" err="1">
                <a:solidFill>
                  <a:srgbClr val="FF0000"/>
                </a:solidFill>
              </a:rPr>
              <a:t>Psikososyal</a:t>
            </a:r>
            <a:r>
              <a:rPr lang="tr-TR" sz="3500" b="1" dirty="0">
                <a:solidFill>
                  <a:srgbClr val="FF0000"/>
                </a:solidFill>
              </a:rPr>
              <a:t> Gelişim Dönemi Hakkında Kısa Bilgilendirmeler</a:t>
            </a:r>
          </a:p>
        </p:txBody>
      </p:sp>
      <p:sp>
        <p:nvSpPr>
          <p:cNvPr id="4" name="İçerik Yer Tutucusu 3"/>
          <p:cNvSpPr>
            <a:spLocks noGrp="1"/>
          </p:cNvSpPr>
          <p:nvPr>
            <p:ph idx="1"/>
          </p:nvPr>
        </p:nvSpPr>
        <p:spPr/>
        <p:txBody>
          <a:bodyPr>
            <a:normAutofit fontScale="92500" lnSpcReduction="20000"/>
          </a:bodyPr>
          <a:lstStyle/>
          <a:p>
            <a:pPr algn="l"/>
            <a:r>
              <a:rPr lang="tr-TR" b="1" i="0" dirty="0">
                <a:solidFill>
                  <a:srgbClr val="1E1E1E"/>
                </a:solidFill>
                <a:effectLst/>
              </a:rPr>
              <a:t>3. Girişimciliğe Karşı Suçluluk (3-5 yaş)</a:t>
            </a:r>
            <a:br>
              <a:rPr lang="tr-TR" b="1" i="0" dirty="0">
                <a:solidFill>
                  <a:srgbClr val="1E1E1E"/>
                </a:solidFill>
                <a:effectLst/>
              </a:rPr>
            </a:br>
            <a:r>
              <a:rPr lang="tr-TR" b="0" i="0" dirty="0">
                <a:solidFill>
                  <a:srgbClr val="1E1E1E"/>
                </a:solidFill>
                <a:effectLst/>
              </a:rPr>
              <a:t>Bu dönemin özelliği; oyun, cinsiyet, devinsel çatışmanın algılandığı bir dönemdir. </a:t>
            </a:r>
            <a:r>
              <a:rPr lang="tr-TR" b="0" i="0" dirty="0">
                <a:solidFill>
                  <a:srgbClr val="000000"/>
                </a:solidFill>
                <a:effectLst/>
              </a:rPr>
              <a:t>Çocuğun bu dönemde girişkenlik ve suçluluk duygularını geliştirmesi genellikle ebeveynlerinin onun bağımsız eylemlerine verdiği tepkilere bağlıdır. Koşmak, bisiklete binmek, düşmek gibi çocuğun kendi kendine gerçekleştirdiği etkinliklerde yeteri kadar özerklik verilirse çocuk girişkenlik duyguları geliştirecektir. Aksine ebeveynlerin çocuğun kendi kendine başlattığı bu etkinlikleri saçma veya anlamsız bulduğunu hissettirmesi çocuğun diğer aşamalara da taşıyacağı bir suçluluk duygusu geliştirmesine sebep olacaktır.</a:t>
            </a:r>
            <a:endParaRPr lang="tr-TR" b="0" i="0" dirty="0">
              <a:solidFill>
                <a:srgbClr val="1E1E1E"/>
              </a:solidFill>
              <a:effectLst/>
            </a:endParaRPr>
          </a:p>
          <a:p>
            <a:r>
              <a:rPr lang="tr-TR" b="1" i="0" dirty="0">
                <a:solidFill>
                  <a:srgbClr val="1E1E1E"/>
                </a:solidFill>
                <a:effectLst/>
              </a:rPr>
              <a:t>4. Çalışkanlığa Karşın Aşağılık Duygusu (6-11 yaş)</a:t>
            </a:r>
            <a:br>
              <a:rPr lang="tr-TR" b="1" i="0" dirty="0">
                <a:solidFill>
                  <a:srgbClr val="1E1E1E"/>
                </a:solidFill>
                <a:effectLst/>
              </a:rPr>
            </a:br>
            <a:r>
              <a:rPr lang="tr-TR" b="0" i="0" dirty="0">
                <a:solidFill>
                  <a:srgbClr val="1E1E1E"/>
                </a:solidFill>
                <a:effectLst/>
              </a:rPr>
              <a:t>Okul çağı dönemidir. Sigmund Freud’un gizil dönemi ile örtüşür.</a:t>
            </a:r>
            <a:r>
              <a:rPr lang="tr-TR" dirty="0"/>
              <a:t> </a:t>
            </a:r>
          </a:p>
          <a:p>
            <a:pPr marL="0" indent="0">
              <a:buNone/>
            </a:pPr>
            <a:r>
              <a:rPr lang="tr-TR" dirty="0"/>
              <a:t>   Okul yıllarını içeren bu dönemde çocuklar başarılı olmaya önem verirler. </a:t>
            </a:r>
          </a:p>
          <a:p>
            <a:pPr marL="0" indent="0">
              <a:buNone/>
            </a:pPr>
            <a:r>
              <a:rPr lang="tr-TR" dirty="0"/>
              <a:t>   Çocukların bu     çabaları desteklenmelidir. Başarılı olamayan çocuklar akranlarıyla    karşılaştırıldıklarında aşağılık duygusu yaşarlar.</a:t>
            </a:r>
          </a:p>
          <a:p>
            <a:pPr marL="0" indent="0" algn="l">
              <a:buNone/>
            </a:pPr>
            <a:endParaRPr lang="tr-TR" dirty="0"/>
          </a:p>
        </p:txBody>
      </p:sp>
    </p:spTree>
    <p:extLst>
      <p:ext uri="{BB962C8B-B14F-4D97-AF65-F5344CB8AC3E}">
        <p14:creationId xmlns:p14="http://schemas.microsoft.com/office/powerpoint/2010/main" val="3446297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2192000" cy="949235"/>
          </a:xfrm>
        </p:spPr>
        <p:txBody>
          <a:bodyPr>
            <a:noAutofit/>
          </a:bodyPr>
          <a:lstStyle/>
          <a:p>
            <a:r>
              <a:rPr lang="tr-TR" sz="3500" b="1" dirty="0" err="1">
                <a:solidFill>
                  <a:srgbClr val="FF0000"/>
                </a:solidFill>
              </a:rPr>
              <a:t>Psikososyal</a:t>
            </a:r>
            <a:r>
              <a:rPr lang="tr-TR" sz="3500" b="1" dirty="0">
                <a:solidFill>
                  <a:srgbClr val="FF0000"/>
                </a:solidFill>
              </a:rPr>
              <a:t> Gelişim Dönemi Hakkında Kısa Bilgilendirmeler</a:t>
            </a:r>
          </a:p>
        </p:txBody>
      </p:sp>
      <p:sp>
        <p:nvSpPr>
          <p:cNvPr id="4" name="İçerik Yer Tutucusu 3"/>
          <p:cNvSpPr>
            <a:spLocks noGrp="1"/>
          </p:cNvSpPr>
          <p:nvPr>
            <p:ph idx="1"/>
          </p:nvPr>
        </p:nvSpPr>
        <p:spPr/>
        <p:txBody>
          <a:bodyPr>
            <a:normAutofit fontScale="92500" lnSpcReduction="10000"/>
          </a:bodyPr>
          <a:lstStyle/>
          <a:p>
            <a:pPr algn="l"/>
            <a:r>
              <a:rPr lang="tr-TR" b="1" i="0" dirty="0">
                <a:solidFill>
                  <a:srgbClr val="1E1E1E"/>
                </a:solidFill>
                <a:effectLst/>
              </a:rPr>
              <a:t>5. Kimliğe Karşın Kimlik Karmaşası (12-19 yaş)</a:t>
            </a:r>
            <a:br>
              <a:rPr lang="tr-TR" b="1" i="0" dirty="0">
                <a:solidFill>
                  <a:srgbClr val="1E1E1E"/>
                </a:solidFill>
                <a:effectLst/>
              </a:rPr>
            </a:br>
            <a:r>
              <a:rPr lang="tr-TR" b="0" i="0" dirty="0">
                <a:solidFill>
                  <a:srgbClr val="1E1E1E"/>
                </a:solidFill>
                <a:effectLst/>
              </a:rPr>
              <a:t>Erinlik, orta ve son ergenliği kapsayan bu dönemde ergen sosyal rol, statü, mesleki hazırlık, mesleki konumu ve cinsel kimliği tamamlama evresidir. Çocukluktan yetişkinliğe geçişte benlik geliştirmek önemlidir. Kimlik karmaşası ruhsal çöküntü, aşırı taşkınlık, antisosyal ve suça yönelik davranışlar, madde bağımlılığı ve hatta şizofreniye benzer belirtilerle ortaya çıkabilir.</a:t>
            </a:r>
          </a:p>
          <a:p>
            <a:pPr algn="l"/>
            <a:r>
              <a:rPr lang="tr-TR" b="1" i="0" dirty="0">
                <a:solidFill>
                  <a:srgbClr val="1E1E1E"/>
                </a:solidFill>
                <a:effectLst/>
              </a:rPr>
              <a:t>6. Yakınlığa Karşı Uzaklık (20 ve 30’lu yaşlar)</a:t>
            </a:r>
            <a:br>
              <a:rPr lang="tr-TR" b="1" i="0" dirty="0">
                <a:solidFill>
                  <a:srgbClr val="1E1E1E"/>
                </a:solidFill>
                <a:effectLst/>
              </a:rPr>
            </a:br>
            <a:r>
              <a:rPr lang="tr-TR" b="0" i="0" dirty="0">
                <a:solidFill>
                  <a:srgbClr val="1E1E1E"/>
                </a:solidFill>
                <a:effectLst/>
              </a:rPr>
              <a:t>Genç yetişkinlik dönemi olan bu süreçte birey sosyalleşme, sosyal rol ve statü kazanma sonucu insan ilişkilerinde daha başarılıdır. Erikson’a göre karşı cinsle ilişkiler, aile kurma, güven duygusunu paylaşma, iş, üreme, verimlilik, mutluluk, eğlenme gibi hedefler olmalıdır. Eğer bunlar olmazsa insan yalnız kalır. Yalnızlık duygusu bireyi anlamlı yakın ilişkilere gitmektense çevreden itilmişliğe yöneltir ki bu durum önemli kişilik sorunlarına neden olur.</a:t>
            </a:r>
            <a:endParaRPr lang="tr-TR" dirty="0"/>
          </a:p>
        </p:txBody>
      </p:sp>
      <p:sp>
        <p:nvSpPr>
          <p:cNvPr id="3" name="Rectangle 1">
            <a:extLst>
              <a:ext uri="{FF2B5EF4-FFF2-40B4-BE49-F238E27FC236}">
                <a16:creationId xmlns:a16="http://schemas.microsoft.com/office/drawing/2014/main" xmlns="" id="{09F87F8D-738D-25D0-CEBE-867E0055B86B}"/>
              </a:ext>
            </a:extLst>
          </p:cNvPr>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dirty="0">
                <a:ln>
                  <a:noFill/>
                </a:ln>
                <a:solidFill>
                  <a:srgbClr val="1E1E1E"/>
                </a:solidFill>
                <a:effectLst/>
                <a:latin typeface="Roboto" panose="02000000000000000000" pitchFamily="2" charset="0"/>
              </a:rPr>
              <a:t>3. Girişimciliğe Karşı Suçluluk (3-5 yaş)</a:t>
            </a:r>
            <a:br>
              <a:rPr kumimoji="0" lang="tr-TR" altLang="tr-TR" sz="1300" b="1" i="0" u="none" strike="noStrike" cap="none" normalizeH="0" baseline="0" dirty="0">
                <a:ln>
                  <a:noFill/>
                </a:ln>
                <a:solidFill>
                  <a:srgbClr val="1E1E1E"/>
                </a:solidFill>
                <a:effectLst/>
                <a:latin typeface="Roboto" panose="02000000000000000000" pitchFamily="2" charset="0"/>
              </a:rPr>
            </a:br>
            <a:r>
              <a:rPr kumimoji="0" lang="tr-TR" altLang="tr-TR" sz="1300" b="0" i="0" u="none" strike="noStrike" cap="none" normalizeH="0" baseline="0" dirty="0">
                <a:ln>
                  <a:noFill/>
                </a:ln>
                <a:solidFill>
                  <a:srgbClr val="1E1E1E"/>
                </a:solidFill>
                <a:effectLst/>
                <a:latin typeface="Roboto" panose="02000000000000000000" pitchFamily="2" charset="0"/>
              </a:rPr>
              <a:t>Bu dönemin özelliği; oyun, cinsiyet, </a:t>
            </a:r>
            <a:r>
              <a:rPr kumimoji="0" lang="tr-TR" altLang="tr-TR" sz="1300" b="0" i="0" u="none" strike="noStrike" cap="none" normalizeH="0" baseline="0" dirty="0" err="1">
                <a:ln>
                  <a:noFill/>
                </a:ln>
                <a:solidFill>
                  <a:srgbClr val="1E1E1E"/>
                </a:solidFill>
                <a:effectLst/>
                <a:latin typeface="Roboto" panose="02000000000000000000" pitchFamily="2" charset="0"/>
              </a:rPr>
              <a:t>devinsel</a:t>
            </a:r>
            <a:r>
              <a:rPr kumimoji="0" lang="tr-TR" altLang="tr-TR" sz="1300" b="0" i="0" u="none" strike="noStrike" cap="none" normalizeH="0" baseline="0" dirty="0">
                <a:ln>
                  <a:noFill/>
                </a:ln>
                <a:solidFill>
                  <a:srgbClr val="1E1E1E"/>
                </a:solidFill>
                <a:effectLst/>
                <a:latin typeface="Roboto" panose="02000000000000000000" pitchFamily="2" charset="0"/>
              </a:rPr>
              <a:t> çatışmanın algılandığı bir dönemdir. Cinsel ilgileri ve çocuksu eylemleri yüzünden korkutulan, cezalandırılan çocuk zamanla suçluluk duygularıyla örülü bir üst benlik geliştirir. Bu üst benlik bazılarında ilkel, katı ve acımasız olabilir. Üst benlik çocukta ürkek, uysal, edilgen, bağımlı ve girişim duygusundan yoksun kişilik özelliklerinin oluşumunu mümkün kılabilir. Bu dönemin iyi geçirilememesi psikosomatik bozukluklara, cinsel güçsüzlük ve yetersizlik duyguları ile histerik kısıtlanma belirtilerine yol açabilir.</a:t>
            </a:r>
            <a:endParaRPr kumimoji="0" lang="tr-TR" altLang="tr-T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dirty="0">
                <a:ln>
                  <a:noFill/>
                </a:ln>
                <a:solidFill>
                  <a:srgbClr val="D37000"/>
                </a:solidFill>
                <a:effectLst/>
                <a:latin typeface="Roboto" panose="02000000000000000000" pitchFamily="2" charset="0"/>
              </a:rPr>
              <a:t>  </a:t>
            </a:r>
            <a:r>
              <a:rPr kumimoji="0" lang="tr-TR" altLang="tr-TR" sz="10400" b="1" i="0" u="none" strike="noStrike" cap="none" normalizeH="0" baseline="0" dirty="0">
                <a:ln>
                  <a:noFill/>
                </a:ln>
                <a:solidFill>
                  <a:srgbClr val="D37000"/>
                </a:solidFill>
                <a:effectLst/>
                <a:latin typeface="Roboto" panose="02000000000000000000" pitchFamily="2" charset="0"/>
              </a:rPr>
              <a:t>         </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5" name="AutoShape 2" descr="Psikososyal Gelişim Kuramı ve Evreleri">
            <a:hlinkClick r:id="rId2"/>
            <a:extLst>
              <a:ext uri="{FF2B5EF4-FFF2-40B4-BE49-F238E27FC236}">
                <a16:creationId xmlns:a16="http://schemas.microsoft.com/office/drawing/2014/main" xmlns="" id="{80319069-8846-9D2E-B574-3C12894A715D}"/>
              </a:ext>
            </a:extLst>
          </p:cNvPr>
          <p:cNvSpPr>
            <a:spLocks noChangeAspect="1" noChangeArrowheads="1"/>
          </p:cNvSpPr>
          <p:nvPr/>
        </p:nvSpPr>
        <p:spPr bwMode="auto">
          <a:xfrm>
            <a:off x="82550" y="-593725"/>
            <a:ext cx="2762250" cy="1657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4041568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2192000" cy="949235"/>
          </a:xfrm>
        </p:spPr>
        <p:txBody>
          <a:bodyPr>
            <a:noAutofit/>
          </a:bodyPr>
          <a:lstStyle/>
          <a:p>
            <a:r>
              <a:rPr lang="tr-TR" sz="3500" b="1" dirty="0" err="1">
                <a:solidFill>
                  <a:srgbClr val="FF0000"/>
                </a:solidFill>
              </a:rPr>
              <a:t>Psikososyal</a:t>
            </a:r>
            <a:r>
              <a:rPr lang="tr-TR" sz="3500" b="1" dirty="0">
                <a:solidFill>
                  <a:srgbClr val="FF0000"/>
                </a:solidFill>
              </a:rPr>
              <a:t> Gelişim Dönemi Hakkında Kısa Bilgilendirmeler</a:t>
            </a:r>
          </a:p>
        </p:txBody>
      </p:sp>
      <p:sp>
        <p:nvSpPr>
          <p:cNvPr id="4" name="İçerik Yer Tutucusu 3"/>
          <p:cNvSpPr>
            <a:spLocks noGrp="1"/>
          </p:cNvSpPr>
          <p:nvPr>
            <p:ph idx="1"/>
          </p:nvPr>
        </p:nvSpPr>
        <p:spPr/>
        <p:txBody>
          <a:bodyPr>
            <a:normAutofit fontScale="92500" lnSpcReduction="10000"/>
          </a:bodyPr>
          <a:lstStyle/>
          <a:p>
            <a:pPr algn="l"/>
            <a:r>
              <a:rPr lang="tr-TR" b="1" i="0" dirty="0">
                <a:solidFill>
                  <a:srgbClr val="1E1E1E"/>
                </a:solidFill>
                <a:effectLst/>
              </a:rPr>
              <a:t>7. Üretkenliğe Karşın Durgunluk (40 ve 50’li yaşlar)</a:t>
            </a:r>
            <a:br>
              <a:rPr lang="tr-TR" b="1" i="0" dirty="0">
                <a:solidFill>
                  <a:srgbClr val="1E1E1E"/>
                </a:solidFill>
                <a:effectLst/>
              </a:rPr>
            </a:br>
            <a:r>
              <a:rPr lang="tr-TR" b="0" i="0" dirty="0">
                <a:solidFill>
                  <a:srgbClr val="1E1E1E"/>
                </a:solidFill>
                <a:effectLst/>
              </a:rPr>
              <a:t>Yetişkinlik döneminde benliğin gelişimi, rol ve sorumlulukların pekişmesiyle bireyin üretici, verimli, yaratıcı ve yaşama bağlı olması, çocuk yetiştirme ve gelecek kuşaklara rehberlik etme görevlerini benimsemeleri yaşamsal hedefleri haline gelir. Bu dönem üretim yapabilmeyi ve yaratıcılığı birlikte içermektedir. Bu durumların tersi olursa durgunluk, duygusal yoksunluk ve orta yaş çökkünlüklerine neden olabilir.</a:t>
            </a:r>
          </a:p>
          <a:p>
            <a:pPr algn="l"/>
            <a:r>
              <a:rPr lang="tr-TR" b="1" i="0" dirty="0">
                <a:solidFill>
                  <a:srgbClr val="1E1E1E"/>
                </a:solidFill>
                <a:effectLst/>
              </a:rPr>
              <a:t>8. Benlik Bütünlüğüne Karşın Umutsuzluk (60 yaş ve üzeri)</a:t>
            </a:r>
            <a:br>
              <a:rPr lang="tr-TR" b="1" i="0" dirty="0">
                <a:solidFill>
                  <a:srgbClr val="1E1E1E"/>
                </a:solidFill>
                <a:effectLst/>
              </a:rPr>
            </a:br>
            <a:r>
              <a:rPr lang="tr-TR" b="0" i="0" dirty="0">
                <a:solidFill>
                  <a:srgbClr val="1E1E1E"/>
                </a:solidFill>
                <a:effectLst/>
              </a:rPr>
              <a:t>Yaşlılık döneminde birey benlik bütünlüğünü tamamlamayı hedefler. Bu dönemin en önemli özelliği geçmişinden emin olmaktır. Geçmişinden pişman olmayan bireyler normal yaşamına hiç ölmeyecekmiş gibi devam ederler. Geçmişi pişmanlıklarla dolu olanlar ise ölüm korkusu duygusu ağır basar ve çok sıkıntılı bir dönemdir. Bu dönemin diğer bir özelliği ise ibadetlerin artmasıdır.</a:t>
            </a:r>
          </a:p>
          <a:p>
            <a:pPr algn="l"/>
            <a:endParaRPr lang="tr-TR" dirty="0"/>
          </a:p>
        </p:txBody>
      </p:sp>
      <p:sp>
        <p:nvSpPr>
          <p:cNvPr id="3" name="Rectangle 1">
            <a:extLst>
              <a:ext uri="{FF2B5EF4-FFF2-40B4-BE49-F238E27FC236}">
                <a16:creationId xmlns:a16="http://schemas.microsoft.com/office/drawing/2014/main" xmlns="" id="{09F87F8D-738D-25D0-CEBE-867E0055B86B}"/>
              </a:ext>
            </a:extLst>
          </p:cNvPr>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a:ln>
                  <a:noFill/>
                </a:ln>
                <a:solidFill>
                  <a:srgbClr val="1E1E1E"/>
                </a:solidFill>
                <a:effectLst/>
                <a:latin typeface="Roboto" panose="02000000000000000000" pitchFamily="2" charset="0"/>
              </a:rPr>
              <a:t>3. Girişimciliğe Karşı Suçluluk (3-5 yaş)</a:t>
            </a:r>
            <a:br>
              <a:rPr kumimoji="0" lang="tr-TR" altLang="tr-TR" sz="1300" b="1" i="0" u="none" strike="noStrike" cap="none" normalizeH="0" baseline="0">
                <a:ln>
                  <a:noFill/>
                </a:ln>
                <a:solidFill>
                  <a:srgbClr val="1E1E1E"/>
                </a:solidFill>
                <a:effectLst/>
                <a:latin typeface="Roboto" panose="02000000000000000000" pitchFamily="2" charset="0"/>
              </a:rPr>
            </a:br>
            <a:r>
              <a:rPr kumimoji="0" lang="tr-TR" altLang="tr-TR" sz="1300" b="0" i="0" u="none" strike="noStrike" cap="none" normalizeH="0" baseline="0">
                <a:ln>
                  <a:noFill/>
                </a:ln>
                <a:solidFill>
                  <a:srgbClr val="1E1E1E"/>
                </a:solidFill>
                <a:effectLst/>
                <a:latin typeface="Roboto" panose="02000000000000000000" pitchFamily="2" charset="0"/>
              </a:rPr>
              <a:t>Bu dönemin özelliği; oyun, cinsiyet, devinsel çatışmanın algılandığı bir dönemdir. Cinsel ilgileri ve çocuksu eylemleri yüzünden korkutulan, cezalandırılan çocuk zamanla suçluluk duygularıyla örülü bir üst benlik geliştirir. Bu üst benlik bazılarında ilkel, katı ve acımasız olabilir. Üst benlik çocukta ürkek, uysal, edilgen, bağımlı ve girişim duygusundan yoksun kişilik özelliklerinin oluşumunu mümkün kılabilir. Bu dönemin iyi geçirilememesi psikosomatik bozukluklara, cinsel güçsüzlük ve yetersizlik duyguları ile histerik kısıtlanma belirtilerine yol açabilir.</a:t>
            </a:r>
            <a:endParaRPr kumimoji="0" lang="tr-TR" altLang="tr-TR"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a:ln>
                  <a:noFill/>
                </a:ln>
                <a:solidFill>
                  <a:srgbClr val="D37000"/>
                </a:solidFill>
                <a:effectLst/>
                <a:latin typeface="Roboto" panose="02000000000000000000" pitchFamily="2" charset="0"/>
              </a:rPr>
              <a:t>  </a:t>
            </a:r>
            <a:r>
              <a:rPr kumimoji="0" lang="tr-TR" altLang="tr-TR" sz="10400" b="1" i="0" u="none" strike="noStrike" cap="none" normalizeH="0" baseline="0">
                <a:ln>
                  <a:noFill/>
                </a:ln>
                <a:solidFill>
                  <a:srgbClr val="D37000"/>
                </a:solidFill>
                <a:effectLst/>
                <a:latin typeface="Roboto" panose="02000000000000000000" pitchFamily="2" charset="0"/>
              </a:rPr>
              <a:t>         </a:t>
            </a: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5" name="AutoShape 2" descr="Psikososyal Gelişim Kuramı ve Evreleri">
            <a:hlinkClick r:id="rId2"/>
            <a:extLst>
              <a:ext uri="{FF2B5EF4-FFF2-40B4-BE49-F238E27FC236}">
                <a16:creationId xmlns:a16="http://schemas.microsoft.com/office/drawing/2014/main" xmlns="" id="{80319069-8846-9D2E-B574-3C12894A715D}"/>
              </a:ext>
            </a:extLst>
          </p:cNvPr>
          <p:cNvSpPr>
            <a:spLocks noChangeAspect="1" noChangeArrowheads="1"/>
          </p:cNvSpPr>
          <p:nvPr/>
        </p:nvSpPr>
        <p:spPr bwMode="auto">
          <a:xfrm>
            <a:off x="82550" y="-593725"/>
            <a:ext cx="2762250" cy="1657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Rectangle 3">
            <a:extLst>
              <a:ext uri="{FF2B5EF4-FFF2-40B4-BE49-F238E27FC236}">
                <a16:creationId xmlns:a16="http://schemas.microsoft.com/office/drawing/2014/main" xmlns="" id="{768DD865-EE9E-48AC-C42F-7364938742CF}"/>
              </a:ext>
            </a:extLst>
          </p:cNvPr>
          <p:cNvSpPr>
            <a:spLocks noChangeArrowheads="1"/>
          </p:cNvSpPr>
          <p:nvPr/>
        </p:nvSpPr>
        <p:spPr bwMode="auto">
          <a:xfrm>
            <a:off x="152400" y="15240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a:ln>
                  <a:noFill/>
                </a:ln>
                <a:solidFill>
                  <a:srgbClr val="1E1E1E"/>
                </a:solidFill>
                <a:effectLst/>
                <a:latin typeface="Roboto" panose="02000000000000000000" pitchFamily="2" charset="0"/>
              </a:rPr>
              <a:t>3. Girişimciliğe Karşı Suçluluk (3-5 yaş)</a:t>
            </a:r>
            <a:br>
              <a:rPr kumimoji="0" lang="tr-TR" altLang="tr-TR" sz="1300" b="1" i="0" u="none" strike="noStrike" cap="none" normalizeH="0" baseline="0">
                <a:ln>
                  <a:noFill/>
                </a:ln>
                <a:solidFill>
                  <a:srgbClr val="1E1E1E"/>
                </a:solidFill>
                <a:effectLst/>
                <a:latin typeface="Roboto" panose="02000000000000000000" pitchFamily="2" charset="0"/>
              </a:rPr>
            </a:br>
            <a:r>
              <a:rPr kumimoji="0" lang="tr-TR" altLang="tr-TR" sz="1300" b="0" i="0" u="none" strike="noStrike" cap="none" normalizeH="0" baseline="0">
                <a:ln>
                  <a:noFill/>
                </a:ln>
                <a:solidFill>
                  <a:srgbClr val="1E1E1E"/>
                </a:solidFill>
                <a:effectLst/>
                <a:latin typeface="Roboto" panose="02000000000000000000" pitchFamily="2" charset="0"/>
              </a:rPr>
              <a:t>Bu dönemin özelliği; oyun, cinsiyet, devinsel çatışmanın algılandığı bir dönemdir. Cinsel ilgileri ve çocuksu eylemleri yüzünden korkutulan, cezalandırılan çocuk zamanla suçluluk duygularıyla örülü bir üst benlik geliştirir. Bu üst benlik bazılarında ilkel, katı ve acımasız olabilir. Üst benlik çocukta ürkek, uysal, edilgen, bağımlı ve girişim duygusundan yoksun kişilik özelliklerinin oluşumunu mümkün kılabilir. Bu dönemin iyi geçirilememesi psikosomatik bozukluklara, cinsel güçsüzlük ve yetersizlik duyguları ile histerik kısıtlanma belirtilerine yol açabilir.</a:t>
            </a:r>
            <a:endParaRPr kumimoji="0" lang="tr-TR" altLang="tr-TR"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300" b="1" i="0" u="none" strike="noStrike" cap="none" normalizeH="0" baseline="0">
                <a:ln>
                  <a:noFill/>
                </a:ln>
                <a:solidFill>
                  <a:srgbClr val="D37000"/>
                </a:solidFill>
                <a:effectLst/>
                <a:latin typeface="Roboto" panose="02000000000000000000" pitchFamily="2" charset="0"/>
              </a:rPr>
              <a:t>  </a:t>
            </a:r>
            <a:r>
              <a:rPr kumimoji="0" lang="tr-TR" altLang="tr-TR" sz="10400" b="1" i="0" u="none" strike="noStrike" cap="none" normalizeH="0" baseline="0">
                <a:ln>
                  <a:noFill/>
                </a:ln>
                <a:solidFill>
                  <a:srgbClr val="D37000"/>
                </a:solidFill>
                <a:effectLst/>
                <a:latin typeface="Roboto" panose="02000000000000000000" pitchFamily="2" charset="0"/>
              </a:rPr>
              <a:t>         </a:t>
            </a: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7" name="AutoShape 4" descr="Psikososyal Gelişim Kuramı ve Evreleri">
            <a:hlinkClick r:id="rId2"/>
            <a:extLst>
              <a:ext uri="{FF2B5EF4-FFF2-40B4-BE49-F238E27FC236}">
                <a16:creationId xmlns:a16="http://schemas.microsoft.com/office/drawing/2014/main" xmlns="" id="{0E747B26-654F-5F13-EC5C-A11DC6201C69}"/>
              </a:ext>
            </a:extLst>
          </p:cNvPr>
          <p:cNvSpPr>
            <a:spLocks noChangeAspect="1" noChangeArrowheads="1"/>
          </p:cNvSpPr>
          <p:nvPr/>
        </p:nvSpPr>
        <p:spPr bwMode="auto">
          <a:xfrm>
            <a:off x="234950" y="-441325"/>
            <a:ext cx="2762250" cy="1657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4168925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a:solidFill>
                  <a:srgbClr val="FF0000"/>
                </a:solidFill>
              </a:rPr>
              <a:t>Arkadaşlık İlişkileri</a:t>
            </a:r>
          </a:p>
        </p:txBody>
      </p:sp>
      <p:sp>
        <p:nvSpPr>
          <p:cNvPr id="4" name="İçerik Yer Tutucusu 3"/>
          <p:cNvSpPr>
            <a:spLocks noGrp="1"/>
          </p:cNvSpPr>
          <p:nvPr>
            <p:ph idx="1"/>
          </p:nvPr>
        </p:nvSpPr>
        <p:spPr>
          <a:xfrm>
            <a:off x="0" y="2459866"/>
            <a:ext cx="9086850" cy="4398134"/>
          </a:xfrm>
        </p:spPr>
        <p:txBody>
          <a:bodyPr>
            <a:normAutofit fontScale="92500" lnSpcReduction="20000"/>
          </a:bodyPr>
          <a:lstStyle/>
          <a:p>
            <a:r>
              <a:rPr lang="tr-TR" sz="2400" dirty="0">
                <a:effectLst/>
                <a:ea typeface="Calibri" panose="020F0502020204030204" pitchFamily="34" charset="0"/>
              </a:rPr>
              <a:t>Bir gruba ait olma, sosyal gelişme için oldukça önemli bir duygudur. Bu dönemde en önemli şey arkadaşlıktır. Arkadaşlar, aileden bağımsızlaşmada tutunacak dal olurlar, kendinizi kıyaslayıp, geliştireceğiniz kişiler olarak görebilirsiniz.</a:t>
            </a:r>
          </a:p>
          <a:p>
            <a:r>
              <a:rPr lang="tr-TR" sz="2400" dirty="0">
                <a:ea typeface="Calibri" panose="020F0502020204030204" pitchFamily="34" charset="0"/>
              </a:rPr>
              <a:t>Sağlıklı arkadaşlık ilişkisi geliştirmenin sayısız olumlu katkısı varken yanlış arkadaş seçimlerinin de ne yazık ki zararları olabilmektedir. </a:t>
            </a:r>
          </a:p>
          <a:p>
            <a:r>
              <a:rPr lang="tr-TR" sz="2400" i="1" dirty="0">
                <a:effectLst/>
                <a:ea typeface="Calibri" panose="020F0502020204030204" pitchFamily="34" charset="0"/>
              </a:rPr>
              <a:t>Sağlıklı Arkadaşlık İlişkileri için Öneriler</a:t>
            </a:r>
          </a:p>
          <a:p>
            <a:pPr>
              <a:buFont typeface="Wingdings" pitchFamily="2" charset="2"/>
              <a:buChar char="Ø"/>
            </a:pPr>
            <a:r>
              <a:rPr lang="tr-TR" sz="2400" dirty="0">
                <a:effectLst/>
                <a:ea typeface="Calibri" panose="020F0502020204030204" pitchFamily="34" charset="0"/>
              </a:rPr>
              <a:t>Sizi değiştirmeye çalışan arkadaşlık ilişkilerinden ziyade sizi keşfetmeye odaklanan ilişkilere yönelin.</a:t>
            </a:r>
          </a:p>
          <a:p>
            <a:pPr>
              <a:buFont typeface="Wingdings" pitchFamily="2" charset="2"/>
              <a:buChar char="Ø"/>
            </a:pPr>
            <a:r>
              <a:rPr lang="tr-TR" sz="2400" dirty="0">
                <a:effectLst/>
                <a:ea typeface="Calibri" panose="020F0502020204030204" pitchFamily="34" charset="0"/>
              </a:rPr>
              <a:t>Arkadaşınıza herhangi bir konuda hayır dediğinizde sizden uzaklaşıyorsa gerçekten arkadaşınız mı bunu düşünebilirsiniz.</a:t>
            </a:r>
            <a:r>
              <a:rPr lang="tr-TR" sz="2400" dirty="0">
                <a:effectLst/>
              </a:rPr>
              <a:t> </a:t>
            </a:r>
          </a:p>
          <a:p>
            <a:pPr>
              <a:buFont typeface="Wingdings" pitchFamily="2" charset="2"/>
              <a:buChar char="Ø"/>
            </a:pPr>
            <a:r>
              <a:rPr lang="tr-TR" sz="2400" dirty="0">
                <a:effectLst/>
                <a:ea typeface="Calibri" panose="020F0502020204030204" pitchFamily="34" charset="0"/>
              </a:rPr>
              <a:t>Aileniz ve arkadaşlarınızla olan iletişiminizi sağlıklı bir şekilde yürütmeye çalışın. Sizi zararlı alışkanlık ve davranışlara yönlendirecek ortamlardan uzak durun.</a:t>
            </a:r>
          </a:p>
          <a:p>
            <a:pPr>
              <a:buFont typeface="Wingdings" pitchFamily="2" charset="2"/>
              <a:buChar char="Ø"/>
            </a:pPr>
            <a:endParaRPr lang="tr-TR" sz="2400" dirty="0">
              <a:effectLst/>
              <a:ea typeface="Calibri" panose="020F0502020204030204" pitchFamily="34" charset="0"/>
            </a:endParaRPr>
          </a:p>
          <a:p>
            <a:endParaRPr lang="tr-TR" sz="2400" dirty="0">
              <a:effectLst/>
              <a:ea typeface="Calibri" panose="020F0502020204030204" pitchFamily="34" charset="0"/>
            </a:endParaRPr>
          </a:p>
          <a:p>
            <a:endParaRPr lang="tr-TR" sz="24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6748" y="2890838"/>
            <a:ext cx="3097703" cy="2781300"/>
          </a:xfrm>
          <a:prstGeom prst="rect">
            <a:avLst/>
          </a:prstGeom>
        </p:spPr>
      </p:pic>
    </p:spTree>
    <p:extLst>
      <p:ext uri="{BB962C8B-B14F-4D97-AF65-F5344CB8AC3E}">
        <p14:creationId xmlns:p14="http://schemas.microsoft.com/office/powerpoint/2010/main" val="3379394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Akran mı Zorba mı?</a:t>
            </a:r>
            <a:endParaRPr lang="tr-TR" b="1" dirty="0">
              <a:solidFill>
                <a:srgbClr val="FF0000"/>
              </a:solidFill>
            </a:endParaRPr>
          </a:p>
        </p:txBody>
      </p:sp>
      <p:sp>
        <p:nvSpPr>
          <p:cNvPr id="5" name="İçerik Yer Tutucusu 4"/>
          <p:cNvSpPr>
            <a:spLocks noGrp="1"/>
          </p:cNvSpPr>
          <p:nvPr>
            <p:ph idx="1"/>
          </p:nvPr>
        </p:nvSpPr>
        <p:spPr/>
        <p:txBody>
          <a:bodyPr>
            <a:normAutofit fontScale="92500" lnSpcReduction="20000"/>
          </a:bodyPr>
          <a:lstStyle/>
          <a:p>
            <a:r>
              <a:rPr lang="tr-TR" dirty="0" smtClean="0"/>
              <a:t>Zorbalık </a:t>
            </a:r>
            <a:r>
              <a:rPr lang="tr-TR" dirty="0"/>
              <a:t>daha güçlü kişi ya da kişiler tarafından daha az güçlü kişiye uygulanan, tekrar eden psikolojik ya da fiziksel eziyet şeklinde nitelendirilebilir. </a:t>
            </a:r>
            <a:endParaRPr lang="tr-TR" dirty="0" smtClean="0"/>
          </a:p>
          <a:p>
            <a:r>
              <a:rPr lang="tr-TR" dirty="0"/>
              <a:t>Zorba ise elde bulundurduğu güç ile diğer insanlara baskı uygulayan kimse olarak tanımlanabilir. Bu sebeple zorbalık, bir bireyin diğer birey üzerinde baskı kurduğu olarak </a:t>
            </a:r>
            <a:r>
              <a:rPr lang="tr-TR" dirty="0" smtClean="0"/>
              <a:t>açıklanabilir.</a:t>
            </a:r>
          </a:p>
          <a:p>
            <a:r>
              <a:rPr lang="tr-TR" dirty="0"/>
              <a:t>Bu noktada söz konusu olumsuz eylem </a:t>
            </a:r>
          </a:p>
          <a:p>
            <a:r>
              <a:rPr lang="tr-TR" dirty="0"/>
              <a:t>Sözlü, </a:t>
            </a:r>
          </a:p>
          <a:p>
            <a:r>
              <a:rPr lang="tr-TR" dirty="0"/>
              <a:t>Fiziksel,</a:t>
            </a:r>
          </a:p>
          <a:p>
            <a:r>
              <a:rPr lang="tr-TR" dirty="0"/>
              <a:t>Duygusal,</a:t>
            </a:r>
          </a:p>
          <a:p>
            <a:r>
              <a:rPr lang="tr-TR" dirty="0"/>
              <a:t>Siber  </a:t>
            </a:r>
          </a:p>
          <a:p>
            <a:r>
              <a:rPr lang="tr-TR" dirty="0"/>
              <a:t> şekillerde ortaya çıkabilir.</a:t>
            </a:r>
          </a:p>
          <a:p>
            <a:endParaRPr lang="tr-TR" dirty="0" smtClean="0"/>
          </a:p>
          <a:p>
            <a:endParaRPr lang="tr-TR" dirty="0"/>
          </a:p>
          <a:p>
            <a:pPr marL="0" indent="0">
              <a:buNone/>
            </a:pPr>
            <a:endParaRPr lang="tr-TR" b="1" dirty="0" smtClean="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6775" y="4319587"/>
            <a:ext cx="2590800" cy="1762125"/>
          </a:xfrm>
          <a:prstGeom prst="rect">
            <a:avLst/>
          </a:prstGeom>
        </p:spPr>
      </p:pic>
    </p:spTree>
    <p:extLst>
      <p:ext uri="{BB962C8B-B14F-4D97-AF65-F5344CB8AC3E}">
        <p14:creationId xmlns:p14="http://schemas.microsoft.com/office/powerpoint/2010/main" val="107984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a:solidFill>
                  <a:srgbClr val="FF0000"/>
                </a:solidFill>
              </a:rPr>
              <a:t>Sınavlara Nasıl Hazırlanılır</a:t>
            </a:r>
            <a:r>
              <a:rPr lang="tr-TR" b="1" dirty="0" smtClean="0">
                <a:solidFill>
                  <a:srgbClr val="FF0000"/>
                </a:solidFill>
              </a:rPr>
              <a:t>?</a:t>
            </a:r>
            <a:endParaRPr lang="tr-TR" b="1" dirty="0">
              <a:solidFill>
                <a:srgbClr val="FF0000"/>
              </a:solidFill>
            </a:endParaRPr>
          </a:p>
        </p:txBody>
      </p:sp>
      <p:sp>
        <p:nvSpPr>
          <p:cNvPr id="4" name="İçerik Yer Tutucusu 3"/>
          <p:cNvSpPr>
            <a:spLocks noGrp="1"/>
          </p:cNvSpPr>
          <p:nvPr>
            <p:ph idx="1"/>
          </p:nvPr>
        </p:nvSpPr>
        <p:spPr>
          <a:xfrm>
            <a:off x="245806" y="2330768"/>
            <a:ext cx="11867536" cy="4365000"/>
          </a:xfrm>
        </p:spPr>
        <p:txBody>
          <a:bodyPr>
            <a:noAutofit/>
          </a:bodyPr>
          <a:lstStyle/>
          <a:p>
            <a:pPr marL="0" indent="0" algn="just">
              <a:lnSpc>
                <a:spcPct val="100000"/>
              </a:lnSpc>
              <a:buNone/>
            </a:pPr>
            <a:r>
              <a:rPr lang="tr-TR" sz="1600" i="1" dirty="0"/>
              <a:t>Ders çalışma süreci planlı ve programlı olarak yürütülmelidir. </a:t>
            </a:r>
            <a:endParaRPr lang="tr-TR" sz="1600" i="1" dirty="0" smtClean="0"/>
          </a:p>
          <a:p>
            <a:pPr marL="0" indent="0" algn="just">
              <a:lnSpc>
                <a:spcPct val="100000"/>
              </a:lnSpc>
              <a:buNone/>
            </a:pPr>
            <a:r>
              <a:rPr lang="tr-TR" sz="1600" b="1" i="1" dirty="0" smtClean="0"/>
              <a:t>Sınavlara </a:t>
            </a:r>
            <a:r>
              <a:rPr lang="tr-TR" sz="1600" b="1" i="1" dirty="0"/>
              <a:t>hazırlık sürecinde aşağıdakilere dikkat edilmelidir;</a:t>
            </a:r>
          </a:p>
          <a:p>
            <a:pPr algn="just">
              <a:lnSpc>
                <a:spcPct val="100000"/>
              </a:lnSpc>
              <a:buFont typeface="Wingdings" panose="05000000000000000000" pitchFamily="2" charset="2"/>
              <a:buChar char="§"/>
            </a:pPr>
            <a:r>
              <a:rPr lang="tr-TR" sz="1600" dirty="0"/>
              <a:t>Ders çalışma programının oluşturulması ve planın takip edilmesi (Hangi dersi, ne zaman ve ne kadar süreyle çalışacağının belirlenmesi)</a:t>
            </a:r>
          </a:p>
          <a:p>
            <a:pPr algn="just">
              <a:lnSpc>
                <a:spcPct val="100000"/>
              </a:lnSpc>
              <a:buFont typeface="Wingdings" panose="05000000000000000000" pitchFamily="2" charset="2"/>
              <a:buChar char="§"/>
            </a:pPr>
            <a:r>
              <a:rPr lang="tr-TR" sz="1600" dirty="0"/>
              <a:t>Çalışılan ortamın ısı, ışık, ses gibi ögeler açısında </a:t>
            </a:r>
            <a:r>
              <a:rPr lang="tr-TR" sz="1600" dirty="0" smtClean="0"/>
              <a:t>düzenlenmesi, ders </a:t>
            </a:r>
            <a:r>
              <a:rPr lang="tr-TR" sz="1600" dirty="0"/>
              <a:t>çalışırken teknolojik araçlardan uzak durulması,</a:t>
            </a:r>
          </a:p>
          <a:p>
            <a:pPr algn="just">
              <a:lnSpc>
                <a:spcPct val="100000"/>
              </a:lnSpc>
              <a:buFont typeface="Wingdings" panose="05000000000000000000" pitchFamily="2" charset="2"/>
              <a:buChar char="§"/>
            </a:pPr>
            <a:r>
              <a:rPr lang="tr-TR" sz="1600" dirty="0"/>
              <a:t>Öğrenme sürecinde aktif katılım sağlamak (örneğin ders çalışırken notlar almak),</a:t>
            </a:r>
          </a:p>
          <a:p>
            <a:pPr algn="just">
              <a:lnSpc>
                <a:spcPct val="100000"/>
              </a:lnSpc>
              <a:buFont typeface="Wingdings" panose="05000000000000000000" pitchFamily="2" charset="2"/>
              <a:buChar char="§"/>
            </a:pPr>
            <a:r>
              <a:rPr lang="tr-TR" sz="1600" dirty="0"/>
              <a:t>Çalışmayı alışkanlık haline getirmek için rutinlerin oluşturulması,</a:t>
            </a:r>
          </a:p>
          <a:p>
            <a:pPr algn="just">
              <a:lnSpc>
                <a:spcPct val="100000"/>
              </a:lnSpc>
              <a:buFont typeface="Wingdings" panose="05000000000000000000" pitchFamily="2" charset="2"/>
              <a:buChar char="§"/>
            </a:pPr>
            <a:r>
              <a:rPr lang="tr-TR" sz="1600" dirty="0"/>
              <a:t>Öğrenilen bilgilerin soru çözerek kontrol edilmesi,</a:t>
            </a:r>
          </a:p>
          <a:p>
            <a:pPr algn="just">
              <a:lnSpc>
                <a:spcPct val="100000"/>
              </a:lnSpc>
              <a:buFont typeface="Wingdings" panose="05000000000000000000" pitchFamily="2" charset="2"/>
              <a:buChar char="§"/>
            </a:pPr>
            <a:r>
              <a:rPr lang="tr-TR" sz="1600" dirty="0"/>
              <a:t>Belirli aralıklarla önceki konulara dönerek tekrar yapılması. </a:t>
            </a:r>
            <a:endParaRPr lang="tr-TR" sz="1600" i="1" dirty="0"/>
          </a:p>
          <a:p>
            <a:pPr marL="0" indent="0" algn="just">
              <a:lnSpc>
                <a:spcPct val="100000"/>
              </a:lnSpc>
              <a:buNone/>
            </a:pPr>
            <a:r>
              <a:rPr lang="tr-TR" sz="1600" b="1" i="1" dirty="0"/>
              <a:t>Sınavlara hazırlık sürecinde çalışma programınızın olması şu faydaları sağlar;</a:t>
            </a:r>
          </a:p>
          <a:p>
            <a:pPr algn="just">
              <a:lnSpc>
                <a:spcPct val="100000"/>
              </a:lnSpc>
              <a:buFont typeface="Wingdings" panose="05000000000000000000" pitchFamily="2" charset="2"/>
              <a:buChar char="§"/>
            </a:pPr>
            <a:r>
              <a:rPr lang="tr-TR" sz="1600" dirty="0"/>
              <a:t>Hazırlık sürecindeki kaygının </a:t>
            </a:r>
            <a:r>
              <a:rPr lang="tr-TR" sz="1600" dirty="0" smtClean="0"/>
              <a:t>yönetilebilmesi,</a:t>
            </a:r>
          </a:p>
          <a:p>
            <a:pPr algn="just">
              <a:lnSpc>
                <a:spcPct val="100000"/>
              </a:lnSpc>
              <a:buFont typeface="Wingdings" panose="05000000000000000000" pitchFamily="2" charset="2"/>
              <a:buChar char="§"/>
            </a:pPr>
            <a:r>
              <a:rPr lang="tr-TR" sz="1600" dirty="0" smtClean="0"/>
              <a:t>Çalışmada </a:t>
            </a:r>
            <a:r>
              <a:rPr lang="tr-TR" sz="1600" dirty="0"/>
              <a:t>devamlılığın sağlanması</a:t>
            </a:r>
          </a:p>
          <a:p>
            <a:pPr algn="just">
              <a:lnSpc>
                <a:spcPct val="100000"/>
              </a:lnSpc>
              <a:buFont typeface="Wingdings" panose="05000000000000000000" pitchFamily="2" charset="2"/>
              <a:buChar char="§"/>
            </a:pPr>
            <a:r>
              <a:rPr lang="tr-TR" sz="1600" dirty="0"/>
              <a:t>Zamanı yönetebilme becerisinin </a:t>
            </a:r>
            <a:r>
              <a:rPr lang="tr-TR" sz="1600" dirty="0" smtClean="0"/>
              <a:t>kazanılması</a:t>
            </a:r>
            <a:endParaRPr lang="tr-TR" sz="1600" dirty="0"/>
          </a:p>
          <a:p>
            <a:pPr marL="0" indent="0" algn="just">
              <a:lnSpc>
                <a:spcPct val="100000"/>
              </a:lnSpc>
              <a:buNone/>
            </a:pPr>
            <a:endParaRPr lang="tr-TR" sz="16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6324" y="4857750"/>
            <a:ext cx="2857500" cy="1600200"/>
          </a:xfrm>
          <a:prstGeom prst="rect">
            <a:avLst/>
          </a:prstGeom>
        </p:spPr>
      </p:pic>
    </p:spTree>
    <p:extLst>
      <p:ext uri="{BB962C8B-B14F-4D97-AF65-F5344CB8AC3E}">
        <p14:creationId xmlns:p14="http://schemas.microsoft.com/office/powerpoint/2010/main" val="1129945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Konu Tarama Testleri</a:t>
            </a:r>
            <a:endParaRPr lang="tr-TR" b="1" dirty="0">
              <a:solidFill>
                <a:srgbClr val="FF0000"/>
              </a:solidFill>
            </a:endParaRPr>
          </a:p>
        </p:txBody>
      </p:sp>
      <p:sp>
        <p:nvSpPr>
          <p:cNvPr id="4" name="İçerik Yer Tutucusu 3"/>
          <p:cNvSpPr>
            <a:spLocks noGrp="1"/>
          </p:cNvSpPr>
          <p:nvPr>
            <p:ph idx="1"/>
          </p:nvPr>
        </p:nvSpPr>
        <p:spPr>
          <a:xfrm>
            <a:off x="0" y="2459866"/>
            <a:ext cx="7058025" cy="4398134"/>
          </a:xfrm>
        </p:spPr>
        <p:txBody>
          <a:bodyPr>
            <a:normAutofit fontScale="85000" lnSpcReduction="20000"/>
          </a:bodyPr>
          <a:lstStyle/>
          <a:p>
            <a:pPr marL="0" indent="0">
              <a:buNone/>
            </a:pPr>
            <a:r>
              <a:rPr lang="tr-TR" dirty="0" smtClean="0"/>
              <a:t>Ortaokula uyum sağlama aşamasını atlattıktan sonra öğrencilerin konu tarama testlerine girmesi öğrencinin kendini tanıma ve başarılı veya başarısız olduğu alanları net bir şekilde görmesini sağlayacaktır. </a:t>
            </a:r>
            <a:endParaRPr lang="tr-TR" dirty="0"/>
          </a:p>
          <a:p>
            <a:pPr marL="0" indent="0">
              <a:buNone/>
            </a:pPr>
            <a:r>
              <a:rPr lang="tr-TR" dirty="0" smtClean="0"/>
              <a:t>Her </a:t>
            </a:r>
            <a:r>
              <a:rPr lang="tr-TR" dirty="0"/>
              <a:t>dersin farklı konuları olduğu gibi bu konuların da alt konuları bulunmaktadır. Konu tarama testleri bu alt konular arasından öğrencinin daha yavaş olduğu, anlayamadığı veya yanlış anladığı konuyu çıkartma konusunda bir röntgen cihazı görevi görür.</a:t>
            </a:r>
          </a:p>
          <a:p>
            <a:pPr marL="0" indent="0">
              <a:buNone/>
            </a:pPr>
            <a:r>
              <a:rPr lang="tr-TR" dirty="0" smtClean="0"/>
              <a:t>Konu </a:t>
            </a:r>
            <a:r>
              <a:rPr lang="tr-TR" dirty="0"/>
              <a:t>tarama testi sonuçları öğrencinin, velinin ve öğretmenin konularda oluşan eksikleri, anlamamaları net bir şekilde görmesine yol açar. Bu sayede öğrenciler kendini geliştirebilirken öğretmen ve velilerde öğrenciyi hangi konularda desteklemesi gerektiğini görecektir.</a:t>
            </a:r>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0" y="3077179"/>
            <a:ext cx="3328988" cy="2471133"/>
          </a:xfrm>
          <a:prstGeom prst="rect">
            <a:avLst/>
          </a:prstGeom>
        </p:spPr>
      </p:pic>
    </p:spTree>
    <p:extLst>
      <p:ext uri="{BB962C8B-B14F-4D97-AF65-F5344CB8AC3E}">
        <p14:creationId xmlns:p14="http://schemas.microsoft.com/office/powerpoint/2010/main" val="1086527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Zaman yönetimi nedir? </a:t>
            </a:r>
            <a:endParaRPr lang="tr-TR" b="1" dirty="0">
              <a:solidFill>
                <a:srgbClr val="FF0000"/>
              </a:solidFill>
            </a:endParaRPr>
          </a:p>
        </p:txBody>
      </p:sp>
      <p:sp>
        <p:nvSpPr>
          <p:cNvPr id="4" name="İçerik Yer Tutucusu 3"/>
          <p:cNvSpPr>
            <a:spLocks noGrp="1"/>
          </p:cNvSpPr>
          <p:nvPr>
            <p:ph idx="1"/>
          </p:nvPr>
        </p:nvSpPr>
        <p:spPr>
          <a:xfrm>
            <a:off x="-1" y="2459866"/>
            <a:ext cx="4957763" cy="4398134"/>
          </a:xfrm>
        </p:spPr>
        <p:txBody>
          <a:bodyPr/>
          <a:lstStyle/>
          <a:p>
            <a:pPr fontAlgn="base"/>
            <a:r>
              <a:rPr lang="tr-TR" dirty="0"/>
              <a:t>Zaman yönetimi, zamanı etkili bir şekilde idare etmek ve doğru zamanı, doğru etkinliğe </a:t>
            </a:r>
            <a:r>
              <a:rPr lang="tr-TR" dirty="0" smtClean="0"/>
              <a:t>ayırmak anlamına gelmektedir. Bu sayede üreticilik ve</a:t>
            </a:r>
            <a:r>
              <a:rPr lang="tr-TR" dirty="0"/>
              <a:t> </a:t>
            </a:r>
            <a:r>
              <a:rPr lang="tr-TR" dirty="0" smtClean="0"/>
              <a:t>verimlilik artarken, </a:t>
            </a:r>
            <a:r>
              <a:rPr lang="tr-TR" dirty="0"/>
              <a:t>belirli aktiviteler üzerinde harcanan </a:t>
            </a:r>
            <a:r>
              <a:rPr lang="tr-TR" dirty="0" smtClean="0"/>
              <a:t>zaman da </a:t>
            </a:r>
            <a:r>
              <a:rPr lang="tr-TR" dirty="0"/>
              <a:t>bilinçli bir şekilde kontrol </a:t>
            </a:r>
            <a:r>
              <a:rPr lang="tr-TR" dirty="0" smtClean="0"/>
              <a:t>edilmiş olur.</a:t>
            </a:r>
            <a:endParaRPr lang="tr-TR" dirty="0"/>
          </a:p>
          <a:p>
            <a:pPr fontAlgn="base"/>
            <a:endParaRPr lang="tr-TR" dirty="0" smtClean="0"/>
          </a:p>
          <a:p>
            <a:pPr fontAlgn="base"/>
            <a:endParaRPr lang="tr-TR" dirty="0"/>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862" y="2845118"/>
            <a:ext cx="4291013" cy="3427095"/>
          </a:xfrm>
          <a:prstGeom prst="rect">
            <a:avLst/>
          </a:prstGeom>
        </p:spPr>
      </p:pic>
    </p:spTree>
    <p:extLst>
      <p:ext uri="{BB962C8B-B14F-4D97-AF65-F5344CB8AC3E}">
        <p14:creationId xmlns:p14="http://schemas.microsoft.com/office/powerpoint/2010/main" val="108754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Öz-Bakım Becerileri</a:t>
            </a:r>
            <a:endParaRPr lang="tr-TR" b="1" dirty="0">
              <a:solidFill>
                <a:srgbClr val="FF0000"/>
              </a:solidFill>
            </a:endParaRPr>
          </a:p>
        </p:txBody>
      </p:sp>
      <p:sp>
        <p:nvSpPr>
          <p:cNvPr id="4" name="İçerik Yer Tutucusu 3"/>
          <p:cNvSpPr>
            <a:spLocks noGrp="1"/>
          </p:cNvSpPr>
          <p:nvPr>
            <p:ph idx="1"/>
          </p:nvPr>
        </p:nvSpPr>
        <p:spPr>
          <a:xfrm>
            <a:off x="0" y="2459866"/>
            <a:ext cx="8543926" cy="4126672"/>
          </a:xfrm>
        </p:spPr>
        <p:txBody>
          <a:bodyPr>
            <a:noAutofit/>
          </a:bodyPr>
          <a:lstStyle/>
          <a:p>
            <a:pPr>
              <a:lnSpc>
                <a:spcPct val="150000"/>
              </a:lnSpc>
            </a:pPr>
            <a:r>
              <a:rPr lang="tr-TR" sz="2400" dirty="0" smtClean="0"/>
              <a:t>11-14 yaş aralığındaki kız ve erkek çocuklar hızlı bir büyüme ve değişim yaşarlar. Hormon salınımındaki artış ve fiziksel gelişim hızı kişisel bakım alışkanlılarında da değişimlere neden olur. </a:t>
            </a:r>
            <a:endParaRPr lang="tr-TR" sz="2400" dirty="0" smtClean="0"/>
          </a:p>
          <a:p>
            <a:pPr>
              <a:lnSpc>
                <a:spcPct val="150000"/>
              </a:lnSpc>
            </a:pPr>
            <a:r>
              <a:rPr lang="tr-TR" sz="2400" dirty="0" smtClean="0"/>
              <a:t>Yaşla </a:t>
            </a:r>
            <a:r>
              <a:rPr lang="tr-TR" sz="2400" dirty="0" smtClean="0"/>
              <a:t>birlikte daha sık banyo yapma ihtiyacı oluşur. Bu nedenle ortalama haftada 2-3 kez banyo yapmak, fiziksel </a:t>
            </a:r>
            <a:r>
              <a:rPr lang="tr-TR" sz="2400" dirty="0" err="1" smtClean="0"/>
              <a:t>aktivitilerin</a:t>
            </a:r>
            <a:r>
              <a:rPr lang="tr-TR" sz="2400" dirty="0" smtClean="0"/>
              <a:t> yoğun olduğu günlerde duş almak bedensel ve duygusal olarak iyi hissetmenize yardımcı olur</a:t>
            </a:r>
            <a:r>
              <a:rPr lang="tr-TR" sz="2400" dirty="0" smtClean="0"/>
              <a:t>.</a:t>
            </a:r>
            <a:endParaRPr lang="tr-TR" sz="2400" dirty="0" smtClean="0"/>
          </a:p>
          <a:p>
            <a:pPr>
              <a:lnSpc>
                <a:spcPct val="150000"/>
              </a:lnSpc>
              <a:buNone/>
            </a:pPr>
            <a:endParaRPr lang="tr-TR" sz="24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4474" y="2070685"/>
            <a:ext cx="2524125" cy="4130089"/>
          </a:xfrm>
          <a:prstGeom prst="rect">
            <a:avLst/>
          </a:prstGeom>
        </p:spPr>
      </p:pic>
    </p:spTree>
    <p:extLst>
      <p:ext uri="{BB962C8B-B14F-4D97-AF65-F5344CB8AC3E}">
        <p14:creationId xmlns:p14="http://schemas.microsoft.com/office/powerpoint/2010/main" val="814393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Öz-Bakım Becerileri</a:t>
            </a:r>
            <a:endParaRPr lang="tr-TR" dirty="0"/>
          </a:p>
        </p:txBody>
      </p:sp>
      <p:sp>
        <p:nvSpPr>
          <p:cNvPr id="3" name="2 İçerik Yer Tutucusu"/>
          <p:cNvSpPr>
            <a:spLocks noGrp="1"/>
          </p:cNvSpPr>
          <p:nvPr>
            <p:ph idx="1"/>
          </p:nvPr>
        </p:nvSpPr>
        <p:spPr>
          <a:xfrm>
            <a:off x="0" y="2459865"/>
            <a:ext cx="9043988" cy="4498147"/>
          </a:xfrm>
        </p:spPr>
        <p:txBody>
          <a:bodyPr>
            <a:normAutofit fontScale="92500" lnSpcReduction="20000"/>
          </a:bodyPr>
          <a:lstStyle/>
          <a:p>
            <a:pPr>
              <a:lnSpc>
                <a:spcPct val="150000"/>
              </a:lnSpc>
            </a:pPr>
            <a:r>
              <a:rPr lang="tr-TR" dirty="0" smtClean="0"/>
              <a:t>Saç, cilt ve ağız bakımına özen göstermek ergenin kendine yönelik olumlu algısını (öz saygı) destekleyecektir.</a:t>
            </a:r>
          </a:p>
          <a:p>
            <a:pPr>
              <a:lnSpc>
                <a:spcPct val="150000"/>
              </a:lnSpc>
            </a:pPr>
            <a:r>
              <a:rPr lang="tr-TR" dirty="0" smtClean="0"/>
              <a:t>Ergen bireyler bu dönemde dikkatlerini bedenine yöneltir. Bedensel görünüşlerini sık sık değiştirmek isteyebilirler. Saçları, yüzü ve kıyafet seçimiyle daha çok uğraşılar. </a:t>
            </a:r>
          </a:p>
          <a:p>
            <a:pPr>
              <a:lnSpc>
                <a:spcPct val="150000"/>
              </a:lnSpc>
            </a:pPr>
            <a:r>
              <a:rPr lang="tr-TR" dirty="0" smtClean="0"/>
              <a:t>Bu normal bir davranış biçimidir.  Bu durumda ergen bireyi eleştirmek ya da bedeniyle ilgilenmesini yadırgamak çatışmaya neden olabilir.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4037" y="2459865"/>
            <a:ext cx="2224087" cy="3926648"/>
          </a:xfrm>
          <a:prstGeom prst="rect">
            <a:avLst/>
          </a:prstGeom>
        </p:spPr>
      </p:pic>
    </p:spTree>
    <p:extLst>
      <p:ext uri="{BB962C8B-B14F-4D97-AF65-F5344CB8AC3E}">
        <p14:creationId xmlns:p14="http://schemas.microsoft.com/office/powerpoint/2010/main" val="3852165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p:txBody>
          <a:bodyPr>
            <a:normAutofit/>
          </a:bodyPr>
          <a:lstStyle/>
          <a:p>
            <a:pPr marL="0" indent="0" algn="ctr">
              <a:buNone/>
            </a:pPr>
            <a:r>
              <a:rPr lang="tr-TR" sz="8000" b="1" dirty="0" smtClean="0">
                <a:solidFill>
                  <a:srgbClr val="FF0000"/>
                </a:solidFill>
              </a:rPr>
              <a:t>DİNLEDİĞİNİZ İÇİN </a:t>
            </a:r>
            <a:r>
              <a:rPr lang="tr-TR" sz="8000" b="1" dirty="0" smtClean="0">
                <a:solidFill>
                  <a:srgbClr val="FF0000"/>
                </a:solidFill>
              </a:rPr>
              <a:t>TEŞEKKÜRLER</a:t>
            </a:r>
            <a:endParaRPr lang="tr-TR" sz="8000" dirty="0">
              <a:solidFill>
                <a:srgbClr val="FF0000"/>
              </a:solidFill>
            </a:endParaRPr>
          </a:p>
          <a:p>
            <a:pPr marL="0" indent="0" algn="ctr">
              <a:buNone/>
            </a:pPr>
            <a:r>
              <a:rPr lang="tr-TR" sz="8000" dirty="0" smtClean="0">
                <a:solidFill>
                  <a:srgbClr val="FF0000"/>
                </a:solidFill>
                <a:sym typeface="Wingdings" panose="05000000000000000000" pitchFamily="2" charset="2"/>
              </a:rPr>
              <a:t></a:t>
            </a:r>
            <a:endParaRPr lang="tr-TR" sz="8000" dirty="0">
              <a:solidFill>
                <a:srgbClr val="FF0000"/>
              </a:solidFill>
            </a:endParaRPr>
          </a:p>
        </p:txBody>
      </p:sp>
    </p:spTree>
    <p:extLst>
      <p:ext uri="{BB962C8B-B14F-4D97-AF65-F5344CB8AC3E}">
        <p14:creationId xmlns:p14="http://schemas.microsoft.com/office/powerpoint/2010/main" val="846912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rPr>
              <a:t>Zaman </a:t>
            </a:r>
            <a:r>
              <a:rPr lang="tr-TR" b="1" dirty="0" smtClean="0">
                <a:solidFill>
                  <a:srgbClr val="FF0000"/>
                </a:solidFill>
              </a:rPr>
              <a:t>yönetimini kolaylaştırmak için:</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Günlük veya ajanda tutarak yapılanlar/yapılacaklar kayıt altına alınmalı.</a:t>
            </a:r>
          </a:p>
          <a:p>
            <a:r>
              <a:rPr lang="tr-TR" dirty="0" smtClean="0"/>
              <a:t>Amaçlar ve hedefler belirlenerek düzenli bir şekilde planlanmalı.</a:t>
            </a:r>
          </a:p>
          <a:p>
            <a:r>
              <a:rPr lang="tr-TR" dirty="0" smtClean="0"/>
              <a:t>Günlük yapılacak işler listesi çıkarılmalı.</a:t>
            </a:r>
          </a:p>
          <a:p>
            <a:r>
              <a:rPr lang="tr-TR" dirty="0" smtClean="0"/>
              <a:t>Öncelikler belirlenmeli.</a:t>
            </a:r>
          </a:p>
          <a:p>
            <a:r>
              <a:rPr lang="tr-TR" dirty="0" smtClean="0"/>
              <a:t>Büyük işler küçük parçalara ayrılmalı.</a:t>
            </a:r>
          </a:p>
          <a:p>
            <a:r>
              <a:rPr lang="tr-TR" dirty="0" smtClean="0"/>
              <a:t>Bitirme tarihi belirlenmeli.</a:t>
            </a:r>
          </a:p>
          <a:p>
            <a:r>
              <a:rPr lang="tr-TR" dirty="0" smtClean="0"/>
              <a:t>Sıkıcı görünen işlere öncelik verilmeli.</a:t>
            </a:r>
          </a:p>
          <a:p>
            <a:r>
              <a:rPr lang="tr-TR" dirty="0" smtClean="0"/>
              <a:t>Mutlaka bir ödül sistemi belirlenmeli.</a:t>
            </a:r>
          </a:p>
          <a:p>
            <a:r>
              <a:rPr lang="tr-TR" dirty="0" smtClean="0"/>
              <a:t>Bütün bunların yanında kendine dikkat etmek, iyi bir uyku, düzenli beslenme ve hareket, beynin zinde olmasını sağlayacağı için zaman yönetimi açısından son derece önemlidir. </a:t>
            </a:r>
          </a:p>
          <a:p>
            <a:pPr marL="0" indent="0">
              <a:buNone/>
            </a:pPr>
            <a:endParaRPr lang="tr-TR" dirty="0"/>
          </a:p>
          <a:p>
            <a:endParaRPr lang="tr-TR" dirty="0"/>
          </a:p>
        </p:txBody>
      </p:sp>
    </p:spTree>
    <p:extLst>
      <p:ext uri="{BB962C8B-B14F-4D97-AF65-F5344CB8AC3E}">
        <p14:creationId xmlns:p14="http://schemas.microsoft.com/office/powerpoint/2010/main" val="1674762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a:solidFill>
                  <a:srgbClr val="FF0000"/>
                </a:solidFill>
              </a:rPr>
              <a:t>Temel Okul </a:t>
            </a:r>
            <a:r>
              <a:rPr lang="tr-TR" b="1" dirty="0" smtClean="0">
                <a:solidFill>
                  <a:srgbClr val="FF0000"/>
                </a:solidFill>
              </a:rPr>
              <a:t>Kuralları</a:t>
            </a:r>
            <a:endParaRPr lang="tr-TR" b="1" dirty="0">
              <a:solidFill>
                <a:srgbClr val="FF0000"/>
              </a:solidFill>
            </a:endParaRPr>
          </a:p>
        </p:txBody>
      </p:sp>
      <p:sp>
        <p:nvSpPr>
          <p:cNvPr id="4" name="İçerik Yer Tutucusu 3"/>
          <p:cNvSpPr>
            <a:spLocks noGrp="1"/>
          </p:cNvSpPr>
          <p:nvPr>
            <p:ph idx="1"/>
          </p:nvPr>
        </p:nvSpPr>
        <p:spPr>
          <a:xfrm>
            <a:off x="0" y="1934817"/>
            <a:ext cx="12192000" cy="4777409"/>
          </a:xfrm>
        </p:spPr>
        <p:txBody>
          <a:bodyPr>
            <a:normAutofit fontScale="62500" lnSpcReduction="20000"/>
          </a:bodyPr>
          <a:lstStyle/>
          <a:p>
            <a:pPr marL="0" indent="0" algn="l">
              <a:buNone/>
            </a:pPr>
            <a:endParaRPr lang="tr-TR" b="0" i="0" dirty="0">
              <a:solidFill>
                <a:srgbClr val="212529"/>
              </a:solidFill>
              <a:effectLst/>
              <a:latin typeface="MyriadPro"/>
            </a:endParaRPr>
          </a:p>
          <a:p>
            <a:pPr indent="-228600" algn="l"/>
            <a:r>
              <a:rPr lang="tr-TR" sz="3600" b="0" i="0" dirty="0">
                <a:solidFill>
                  <a:srgbClr val="212529"/>
                </a:solidFill>
                <a:effectLst/>
              </a:rPr>
              <a:t>1)      Okula zamanında gelmeli.</a:t>
            </a:r>
          </a:p>
          <a:p>
            <a:pPr indent="-228600" algn="l"/>
            <a:r>
              <a:rPr lang="tr-TR" sz="3600" b="0" i="0" dirty="0">
                <a:solidFill>
                  <a:srgbClr val="212529"/>
                </a:solidFill>
                <a:effectLst/>
              </a:rPr>
              <a:t>2)      Koridorlarda koşmadan yürünür, gürültü yapılmaz.</a:t>
            </a:r>
          </a:p>
          <a:p>
            <a:pPr indent="-228600" algn="l"/>
            <a:r>
              <a:rPr lang="tr-TR" sz="3600" b="0" i="0" dirty="0">
                <a:solidFill>
                  <a:srgbClr val="212529"/>
                </a:solidFill>
                <a:effectLst/>
              </a:rPr>
              <a:t>3)      Tuvaletler temiz tutulur, musluklar açık bırakılmamalı.</a:t>
            </a:r>
          </a:p>
          <a:p>
            <a:pPr indent="-228600" algn="l"/>
            <a:r>
              <a:rPr lang="tr-TR" sz="3600" b="0" i="0" dirty="0">
                <a:solidFill>
                  <a:srgbClr val="212529"/>
                </a:solidFill>
                <a:effectLst/>
              </a:rPr>
              <a:t>4)      Teneffüslerde oyun alanının dışına çıkılmamalı.</a:t>
            </a:r>
          </a:p>
          <a:p>
            <a:pPr indent="-228600" algn="l"/>
            <a:r>
              <a:rPr lang="tr-TR" sz="3600" b="0" i="0" dirty="0">
                <a:solidFill>
                  <a:srgbClr val="212529"/>
                </a:solidFill>
                <a:effectLst/>
              </a:rPr>
              <a:t>5)      Öğretmenlerin ve yöneticilerin uyarıları dikkate alınmalı.</a:t>
            </a:r>
          </a:p>
          <a:p>
            <a:pPr indent="-228600" algn="l"/>
            <a:r>
              <a:rPr lang="tr-TR" sz="3600" b="0" i="0" dirty="0">
                <a:solidFill>
                  <a:srgbClr val="212529"/>
                </a:solidFill>
                <a:effectLst/>
              </a:rPr>
              <a:t>6)      Okul çevresi temiz tutulmalı.</a:t>
            </a:r>
          </a:p>
          <a:p>
            <a:pPr indent="-228600" algn="l"/>
            <a:r>
              <a:rPr lang="tr-TR" sz="3600" b="0" i="0" dirty="0">
                <a:solidFill>
                  <a:srgbClr val="212529"/>
                </a:solidFill>
                <a:effectLst/>
              </a:rPr>
              <a:t>7)      Derslikler ile Okuldaki tüm kapalı ve açık alanlar gibi ortak kullanım alanlarında yemek artığı çöp ve atık bırakılmaz. Öğrenci bunları en yakın çöp kutusuna atmakla yükümlüdür.</a:t>
            </a:r>
          </a:p>
          <a:p>
            <a:pPr indent="-228600" algn="l"/>
            <a:r>
              <a:rPr lang="tr-TR" sz="3600" b="0" i="0" dirty="0">
                <a:solidFill>
                  <a:srgbClr val="212529"/>
                </a:solidFill>
                <a:effectLst/>
              </a:rPr>
              <a:t>8)      Öğrenciler küfür ve argo içeren sözler kullanamazlar, birbirlerine fiziksel zarar verici harekette bulunmazlar, kavga edemezler, birbirlerine ve öğretmenlerine görgü kuralları içinde hitap ederler.</a:t>
            </a:r>
          </a:p>
          <a:p>
            <a:pPr indent="-228600" algn="l"/>
            <a:r>
              <a:rPr lang="tr-TR" sz="3600" b="0" i="0" dirty="0">
                <a:solidFill>
                  <a:srgbClr val="212529"/>
                </a:solidFill>
                <a:effectLst/>
              </a:rPr>
              <a:t>9)      Öğrenciler okulda yapılan etkinliklere ve törenlere katılmak, bu etkinlikler sırasında görgü kurallarına ve etkinliğin özel kurallarına uygun davranmak zorundadırlar.</a:t>
            </a:r>
          </a:p>
          <a:p>
            <a:pPr indent="-228600" algn="l"/>
            <a:endParaRPr lang="tr-TR" sz="3600" b="0" i="0" dirty="0">
              <a:solidFill>
                <a:srgbClr val="212529"/>
              </a:solidFill>
              <a:effectLst/>
            </a:endParaRP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9762" y="1877309"/>
            <a:ext cx="2333625" cy="1962150"/>
          </a:xfrm>
          <a:prstGeom prst="rect">
            <a:avLst/>
          </a:prstGeom>
        </p:spPr>
      </p:pic>
    </p:spTree>
    <p:extLst>
      <p:ext uri="{BB962C8B-B14F-4D97-AF65-F5344CB8AC3E}">
        <p14:creationId xmlns:p14="http://schemas.microsoft.com/office/powerpoint/2010/main" val="4136255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Beslenme Düzeni</a:t>
            </a:r>
            <a:endParaRPr lang="tr-TR" b="1" dirty="0">
              <a:solidFill>
                <a:srgbClr val="FF0000"/>
              </a:solidFill>
            </a:endParaRPr>
          </a:p>
        </p:txBody>
      </p:sp>
      <p:sp>
        <p:nvSpPr>
          <p:cNvPr id="4" name="İçerik Yer Tutucusu 3"/>
          <p:cNvSpPr>
            <a:spLocks noGrp="1"/>
          </p:cNvSpPr>
          <p:nvPr>
            <p:ph idx="1"/>
          </p:nvPr>
        </p:nvSpPr>
        <p:spPr>
          <a:xfrm>
            <a:off x="0" y="2459866"/>
            <a:ext cx="9144000" cy="4398134"/>
          </a:xfrm>
        </p:spPr>
        <p:txBody>
          <a:bodyPr>
            <a:normAutofit fontScale="77500" lnSpcReduction="20000"/>
          </a:bodyPr>
          <a:lstStyle/>
          <a:p>
            <a:r>
              <a:rPr lang="tr-TR" dirty="0"/>
              <a:t>Düzenli beslenme, vücudun ihtiyaç duyduğu besinlerin yeteri kadar ve gereken vakitlerde alınması anlamına gelmektedir. </a:t>
            </a:r>
            <a:r>
              <a:rPr lang="tr-TR" dirty="0" smtClean="0"/>
              <a:t>Gelişim çağındaki </a:t>
            </a:r>
            <a:r>
              <a:rPr lang="tr-TR" dirty="0"/>
              <a:t>çocukların vakitlerinin önemli bir kısmı okulda geçtiği için beslenme düzenini sağlamakta zorluklar yaşanabilir; ancak çocuklar ve gençler için düzenli beslenme zihnin zinde olmasını sağladığı için son derece önemlidir.</a:t>
            </a:r>
          </a:p>
          <a:p>
            <a:r>
              <a:rPr lang="tr-TR" dirty="0" smtClean="0"/>
              <a:t>Çocuklara </a:t>
            </a:r>
            <a:r>
              <a:rPr lang="tr-TR" dirty="0"/>
              <a:t>beslenme düzeni kazandırmak için aşağıdaki yöntemler izlenebilir:</a:t>
            </a:r>
          </a:p>
          <a:p>
            <a:r>
              <a:rPr lang="tr-TR" dirty="0"/>
              <a:t>Çocuklar anne ve babalarını örnek aldıkları için öncelikle aile bireyleri beslenme düzenlerine dikkat etmelidirler.</a:t>
            </a:r>
          </a:p>
          <a:p>
            <a:r>
              <a:rPr lang="tr-TR" dirty="0" smtClean="0"/>
              <a:t>Beslenme düzeninde ev içerisinde bir rutin izlenmeli, ana </a:t>
            </a:r>
            <a:r>
              <a:rPr lang="tr-TR" dirty="0"/>
              <a:t>öğünler düzenli bir şekilde her gün aynı </a:t>
            </a:r>
            <a:r>
              <a:rPr lang="tr-TR" dirty="0" smtClean="0"/>
              <a:t>vakitlerde yenilmeli</a:t>
            </a:r>
            <a:r>
              <a:rPr lang="tr-TR" dirty="0"/>
              <a:t>, kesinlikle ana öğün atlanmamalıdır.</a:t>
            </a:r>
          </a:p>
          <a:p>
            <a:r>
              <a:rPr lang="tr-TR" dirty="0"/>
              <a:t>Ara öğünlerde çocukların abur cubur tüketimi azaltılmalı, meyve, kuruyemiş gibi sağlıklı ara öğünler tüketilmelidir.</a:t>
            </a:r>
          </a:p>
          <a:p>
            <a:r>
              <a:rPr lang="tr-TR" dirty="0"/>
              <a:t>Gece yatmadan önce kesinlikle herhangi bir şey yenilmemelidir.</a:t>
            </a:r>
          </a:p>
          <a:p>
            <a:r>
              <a:rPr lang="tr-TR" dirty="0"/>
              <a:t>Abur cubur tüketimi ödül olmaktan çıkarılmalı ve haftada bir ile sınırlandırılmalıdır.</a:t>
            </a:r>
          </a:p>
          <a:p>
            <a:endParaRPr lang="tr-TR" dirty="0"/>
          </a:p>
        </p:txBody>
      </p:sp>
      <p:sp>
        <p:nvSpPr>
          <p:cNvPr id="5" name="AutoShape 4" descr="YEŞİLCAN'LA SAĞLICAKLA İLKOKU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367" y="2816542"/>
            <a:ext cx="2941633" cy="2727007"/>
          </a:xfrm>
          <a:prstGeom prst="rect">
            <a:avLst/>
          </a:prstGeom>
        </p:spPr>
      </p:pic>
    </p:spTree>
    <p:extLst>
      <p:ext uri="{BB962C8B-B14F-4D97-AF65-F5344CB8AC3E}">
        <p14:creationId xmlns:p14="http://schemas.microsoft.com/office/powerpoint/2010/main" val="3907778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Uyku Düzeni</a:t>
            </a:r>
            <a:endParaRPr lang="tr-TR" b="1" dirty="0">
              <a:solidFill>
                <a:srgbClr val="FF0000"/>
              </a:solidFill>
            </a:endParaRPr>
          </a:p>
        </p:txBody>
      </p:sp>
      <p:sp>
        <p:nvSpPr>
          <p:cNvPr id="4" name="İçerik Yer Tutucusu 3"/>
          <p:cNvSpPr>
            <a:spLocks noGrp="1"/>
          </p:cNvSpPr>
          <p:nvPr>
            <p:ph idx="1"/>
          </p:nvPr>
        </p:nvSpPr>
        <p:spPr>
          <a:xfrm>
            <a:off x="0" y="2459866"/>
            <a:ext cx="8954219" cy="4398134"/>
          </a:xfrm>
        </p:spPr>
        <p:txBody>
          <a:bodyPr>
            <a:normAutofit fontScale="92500" lnSpcReduction="10000"/>
          </a:bodyPr>
          <a:lstStyle/>
          <a:p>
            <a:pPr>
              <a:lnSpc>
                <a:spcPct val="150000"/>
              </a:lnSpc>
            </a:pPr>
            <a:r>
              <a:rPr lang="tr-TR" sz="2400" dirty="0" smtClean="0"/>
              <a:t>Uyku, bilincin ve istemli hareketlerin kaybolduğu </a:t>
            </a:r>
            <a:r>
              <a:rPr lang="tr-TR" sz="2400" dirty="0" err="1" smtClean="0"/>
              <a:t>nörofizyolojik</a:t>
            </a:r>
            <a:r>
              <a:rPr lang="tr-TR" sz="2400" dirty="0" smtClean="0"/>
              <a:t> bir durumdur. Yani uyku sırasında hem </a:t>
            </a:r>
            <a:r>
              <a:rPr lang="tr-TR" sz="2400" b="1" dirty="0" smtClean="0"/>
              <a:t>beynimiz</a:t>
            </a:r>
            <a:r>
              <a:rPr lang="tr-TR" sz="2400" dirty="0" smtClean="0"/>
              <a:t> farklı çalışır hem de uyku yaşamın sağlıklı biçimde devam etmesi için herkes için </a:t>
            </a:r>
            <a:r>
              <a:rPr lang="tr-TR" sz="2400" b="1" dirty="0" smtClean="0"/>
              <a:t>biyolojik</a:t>
            </a:r>
            <a:r>
              <a:rPr lang="tr-TR" sz="2400" dirty="0" smtClean="0"/>
              <a:t> bir ihtiyaçtır.</a:t>
            </a:r>
          </a:p>
          <a:p>
            <a:r>
              <a:rPr lang="tr-TR" sz="2400" b="1" dirty="0" smtClean="0"/>
              <a:t>Uykudayken Vücudumuzda Neler olur?</a:t>
            </a:r>
          </a:p>
          <a:p>
            <a:r>
              <a:rPr lang="tr-TR" sz="2400" dirty="0" smtClean="0"/>
              <a:t>Uyku ve uyanıklı döngüsünü düzenleyen melatonin hormonu salgılanır.</a:t>
            </a:r>
          </a:p>
          <a:p>
            <a:r>
              <a:rPr lang="tr-TR" sz="2400" dirty="0" smtClean="0"/>
              <a:t>Vücut sıcaklığı ve nabız sayısı düşer.</a:t>
            </a:r>
          </a:p>
          <a:p>
            <a:r>
              <a:rPr lang="tr-TR" sz="2400" dirty="0" smtClean="0"/>
              <a:t>Kaslar gevşer, solunum daha yavaş ve düzenli hale gelir. </a:t>
            </a:r>
          </a:p>
          <a:p>
            <a:r>
              <a:rPr lang="tr-TR" sz="2400" dirty="0" smtClean="0"/>
              <a:t>Vücut kendini onarır, beyin  işe yaramayan  bilgileri ayıklar ve bellekten siler.</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5685" y="3357563"/>
            <a:ext cx="3599152" cy="2328863"/>
          </a:xfrm>
          <a:prstGeom prst="rect">
            <a:avLst/>
          </a:prstGeom>
        </p:spPr>
      </p:pic>
    </p:spTree>
    <p:extLst>
      <p:ext uri="{BB962C8B-B14F-4D97-AF65-F5344CB8AC3E}">
        <p14:creationId xmlns:p14="http://schemas.microsoft.com/office/powerpoint/2010/main" val="3098912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Uyku Düzeni</a:t>
            </a:r>
            <a:endParaRPr lang="tr-TR" b="1" dirty="0">
              <a:solidFill>
                <a:srgbClr val="FF0000"/>
              </a:solidFill>
            </a:endParaRPr>
          </a:p>
        </p:txBody>
      </p:sp>
      <p:sp>
        <p:nvSpPr>
          <p:cNvPr id="4" name="İçerik Yer Tutucusu 3"/>
          <p:cNvSpPr>
            <a:spLocks noGrp="1"/>
          </p:cNvSpPr>
          <p:nvPr>
            <p:ph idx="1"/>
          </p:nvPr>
        </p:nvSpPr>
        <p:spPr/>
        <p:txBody>
          <a:bodyPr>
            <a:normAutofit lnSpcReduction="10000"/>
          </a:bodyPr>
          <a:lstStyle/>
          <a:p>
            <a:pPr>
              <a:buNone/>
            </a:pPr>
            <a:r>
              <a:rPr lang="tr-TR" sz="2400" dirty="0" smtClean="0"/>
              <a:t>  </a:t>
            </a:r>
            <a:r>
              <a:rPr lang="tr-TR" sz="2400" b="1" dirty="0" smtClean="0"/>
              <a:t>Yeterince ve Düzenli Uyumak Neden Önemli?</a:t>
            </a:r>
          </a:p>
          <a:p>
            <a:r>
              <a:rPr lang="tr-TR" sz="2400" dirty="0" smtClean="0"/>
              <a:t>Uyku sadece bedenin dinlenmesine yarayan bir hareketsizlik hali değildir. Aynı zamanda vücuttaki sağlıksız işleyen sistemler uyku sırasında onarılır.</a:t>
            </a:r>
          </a:p>
          <a:p>
            <a:r>
              <a:rPr lang="tr-TR" sz="2400" b="1" i="1" dirty="0" smtClean="0"/>
              <a:t>Uyku sırasında hücrelerimiz yenilenir. Kaliteli ve yeterli bir uyku, fiziksel enerjimiz için gerekli kimyasalların vücudumuzdaki dolaşımını arttırır. </a:t>
            </a:r>
          </a:p>
          <a:p>
            <a:r>
              <a:rPr lang="tr-TR" sz="2400" i="1" dirty="0" smtClean="0"/>
              <a:t>İyi bir uyku sonrasında böylece kendimizi daha zinde, mutlu ve rahat hissederiz. </a:t>
            </a:r>
          </a:p>
          <a:p>
            <a:r>
              <a:rPr lang="tr-TR" sz="2400" b="1" i="1" dirty="0" smtClean="0"/>
              <a:t>Düzenli uyku hafızayı ve dikkati güçlendirir.</a:t>
            </a:r>
          </a:p>
          <a:p>
            <a:r>
              <a:rPr lang="tr-TR" sz="2400" i="1" dirty="0" smtClean="0"/>
              <a:t>İyi bir uyku öğrenme faaliyetlerini kolaylaştırır. Gün içinde yaptığımız işlerdeki performansımızı büyük ölçüde etkiler.</a:t>
            </a:r>
          </a:p>
          <a:p>
            <a:r>
              <a:rPr lang="tr-TR" sz="2400" b="1" i="1" dirty="0" smtClean="0"/>
              <a:t>Uyku düzenimiz, duygu durumumuzu da etkiler. Örneğin yeterince uyumadığımız zamanlarda kendimizi daha gergin ve sinirli hissedebiliriz.</a:t>
            </a:r>
          </a:p>
          <a:p>
            <a:endParaRPr lang="tr-TR" sz="2400" b="1" i="1" dirty="0" smtClean="0"/>
          </a:p>
          <a:p>
            <a:endParaRPr lang="tr-TR" sz="2400" dirty="0"/>
          </a:p>
        </p:txBody>
      </p:sp>
    </p:spTree>
    <p:extLst>
      <p:ext uri="{BB962C8B-B14F-4D97-AF65-F5344CB8AC3E}">
        <p14:creationId xmlns:p14="http://schemas.microsoft.com/office/powerpoint/2010/main" val="527892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smtClean="0">
                <a:solidFill>
                  <a:srgbClr val="FF0000"/>
                </a:solidFill>
              </a:rPr>
              <a:t>Hedef Belirleme</a:t>
            </a:r>
            <a:endParaRPr lang="tr-TR" b="1" dirty="0">
              <a:solidFill>
                <a:srgbClr val="FF0000"/>
              </a:solidFill>
            </a:endParaRPr>
          </a:p>
        </p:txBody>
      </p:sp>
      <p:sp>
        <p:nvSpPr>
          <p:cNvPr id="4" name="İçerik Yer Tutucusu 3"/>
          <p:cNvSpPr>
            <a:spLocks noGrp="1"/>
          </p:cNvSpPr>
          <p:nvPr>
            <p:ph idx="1"/>
          </p:nvPr>
        </p:nvSpPr>
        <p:spPr>
          <a:xfrm>
            <a:off x="147484" y="2330768"/>
            <a:ext cx="11906864" cy="4398134"/>
          </a:xfrm>
        </p:spPr>
        <p:txBody>
          <a:bodyPr>
            <a:noAutofit/>
          </a:bodyPr>
          <a:lstStyle/>
          <a:p>
            <a:pPr marL="0" indent="0">
              <a:buNone/>
            </a:pPr>
            <a:r>
              <a:rPr lang="tr-TR" sz="2000" i="1" dirty="0"/>
              <a:t>Hedefler belirli bir sürecin sonunda </a:t>
            </a:r>
            <a:r>
              <a:rPr lang="tr-TR" sz="2000" i="1" dirty="0" smtClean="0"/>
              <a:t>ulaşmak </a:t>
            </a:r>
            <a:r>
              <a:rPr lang="tr-TR" sz="2000" i="1" dirty="0"/>
              <a:t>istediğimiz konumu gösterir. </a:t>
            </a:r>
          </a:p>
          <a:p>
            <a:pPr marL="0" indent="0">
              <a:buNone/>
            </a:pPr>
            <a:r>
              <a:rPr lang="tr-TR" sz="2000" b="1" i="1" dirty="0"/>
              <a:t>Hedef belirlerken dikkat edilmesi gerekenler;</a:t>
            </a:r>
          </a:p>
          <a:p>
            <a:pPr>
              <a:buFont typeface="Wingdings" panose="05000000000000000000" pitchFamily="2" charset="2"/>
              <a:buChar char="q"/>
            </a:pPr>
            <a:r>
              <a:rPr lang="tr-TR" sz="2000" dirty="0"/>
              <a:t> Hedefin net olması,</a:t>
            </a:r>
          </a:p>
          <a:p>
            <a:pPr>
              <a:buFont typeface="Wingdings" panose="05000000000000000000" pitchFamily="2" charset="2"/>
              <a:buChar char="q"/>
            </a:pPr>
            <a:r>
              <a:rPr lang="tr-TR" sz="2000" dirty="0"/>
              <a:t> Ölçülebilir olması,</a:t>
            </a:r>
          </a:p>
          <a:p>
            <a:pPr>
              <a:buFont typeface="Wingdings" panose="05000000000000000000" pitchFamily="2" charset="2"/>
              <a:buChar char="q"/>
            </a:pPr>
            <a:r>
              <a:rPr lang="tr-TR" sz="2000" dirty="0"/>
              <a:t> Gerçekçi ve ulaşılabilir olmasıdır,</a:t>
            </a:r>
          </a:p>
          <a:p>
            <a:pPr marL="0" indent="0">
              <a:buNone/>
            </a:pPr>
            <a:r>
              <a:rPr lang="tr-TR" sz="2000" b="1" i="1" dirty="0"/>
              <a:t>Hedef belirleme aşamaları aşağıdaki gibi sıralanabilir;</a:t>
            </a:r>
          </a:p>
          <a:p>
            <a:pPr>
              <a:buFont typeface="Wingdings" panose="05000000000000000000" pitchFamily="2" charset="2"/>
              <a:buChar char="§"/>
            </a:pPr>
            <a:r>
              <a:rPr lang="tr-TR" sz="2000" dirty="0"/>
              <a:t>U</a:t>
            </a:r>
            <a:r>
              <a:rPr lang="tr-TR" sz="2000" dirty="0" smtClean="0"/>
              <a:t>zun </a:t>
            </a:r>
            <a:r>
              <a:rPr lang="tr-TR" sz="2000" dirty="0"/>
              <a:t>vadeli ve kısa vadeli </a:t>
            </a:r>
            <a:r>
              <a:rPr lang="tr-TR" sz="2000" dirty="0" smtClean="0"/>
              <a:t>hedeflerin belirlenmesi</a:t>
            </a:r>
          </a:p>
          <a:p>
            <a:pPr>
              <a:buFont typeface="Wingdings" panose="05000000000000000000" pitchFamily="2" charset="2"/>
              <a:buChar char="§"/>
            </a:pPr>
            <a:r>
              <a:rPr lang="tr-TR" sz="2000" dirty="0" smtClean="0"/>
              <a:t>Hedefin </a:t>
            </a:r>
            <a:r>
              <a:rPr lang="tr-TR" sz="2000" dirty="0"/>
              <a:t>somut bir şekilde (örneğin,; sayılarla) ifade edilmesi,</a:t>
            </a:r>
          </a:p>
          <a:p>
            <a:pPr>
              <a:buFont typeface="Wingdings" panose="05000000000000000000" pitchFamily="2" charset="2"/>
              <a:buChar char="§"/>
            </a:pPr>
            <a:r>
              <a:rPr lang="tr-TR" sz="2000" dirty="0" smtClean="0"/>
              <a:t>Hedeflerin gerçekçi </a:t>
            </a:r>
            <a:r>
              <a:rPr lang="tr-TR" sz="2000" dirty="0"/>
              <a:t>olup olmadığının kontrol edilmesi</a:t>
            </a:r>
          </a:p>
          <a:p>
            <a:pPr>
              <a:buFont typeface="Wingdings" panose="05000000000000000000" pitchFamily="2" charset="2"/>
              <a:buChar char="§"/>
            </a:pPr>
            <a:r>
              <a:rPr lang="tr-TR" sz="2000" dirty="0"/>
              <a:t>Hedeflerin ne kadar süre içerisinde gerçekleştirileceğinin </a:t>
            </a:r>
            <a:r>
              <a:rPr lang="tr-TR" sz="2000" dirty="0" smtClean="0"/>
              <a:t>belirlenmesi</a:t>
            </a:r>
            <a:endParaRPr lang="tr-TR" sz="20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949" y="2500312"/>
            <a:ext cx="3414713" cy="3414713"/>
          </a:xfrm>
          <a:prstGeom prst="rect">
            <a:avLst/>
          </a:prstGeom>
        </p:spPr>
      </p:pic>
    </p:spTree>
    <p:extLst>
      <p:ext uri="{BB962C8B-B14F-4D97-AF65-F5344CB8AC3E}">
        <p14:creationId xmlns:p14="http://schemas.microsoft.com/office/powerpoint/2010/main" val="3559606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3851"/>
            <a:ext cx="10515600" cy="906917"/>
          </a:xfrm>
        </p:spPr>
        <p:txBody>
          <a:bodyPr/>
          <a:lstStyle/>
          <a:p>
            <a:r>
              <a:rPr lang="tr-TR" b="1" dirty="0">
                <a:solidFill>
                  <a:srgbClr val="FF0000"/>
                </a:solidFill>
              </a:rPr>
              <a:t>Motivasyon</a:t>
            </a:r>
          </a:p>
        </p:txBody>
      </p:sp>
      <p:sp>
        <p:nvSpPr>
          <p:cNvPr id="4" name="İçerik Yer Tutucusu 3"/>
          <p:cNvSpPr>
            <a:spLocks noGrp="1"/>
          </p:cNvSpPr>
          <p:nvPr>
            <p:ph idx="1"/>
          </p:nvPr>
        </p:nvSpPr>
        <p:spPr>
          <a:xfrm>
            <a:off x="224287" y="2459866"/>
            <a:ext cx="7185804" cy="4398134"/>
          </a:xfrm>
        </p:spPr>
        <p:txBody>
          <a:bodyPr>
            <a:normAutofit fontScale="85000" lnSpcReduction="20000"/>
          </a:bodyPr>
          <a:lstStyle/>
          <a:p>
            <a:r>
              <a:rPr lang="tr-TR" dirty="0">
                <a:ea typeface="Calibri" panose="020F0502020204030204" pitchFamily="34" charset="0"/>
              </a:rPr>
              <a:t>Ergenlik</a:t>
            </a:r>
            <a:r>
              <a:rPr lang="tr-TR" dirty="0">
                <a:effectLst/>
                <a:ea typeface="Calibri" panose="020F0502020204030204" pitchFamily="34" charset="0"/>
              </a:rPr>
              <a:t> döneminde </a:t>
            </a:r>
            <a:r>
              <a:rPr lang="tr-TR" dirty="0">
                <a:ea typeface="Calibri" panose="020F0502020204030204" pitchFamily="34" charset="0"/>
              </a:rPr>
              <a:t>zaman zaman </a:t>
            </a:r>
            <a:r>
              <a:rPr lang="tr-TR" dirty="0">
                <a:effectLst/>
                <a:ea typeface="Calibri" panose="020F0502020204030204" pitchFamily="34" charset="0"/>
              </a:rPr>
              <a:t>okula ve derslerinize karşı isteksiz davranışlar sergileyebilirsiniz.  Notlarınızda düşme olabilir. Bunun sebebi kendinize yeterince güven duymadığınız için başarılı olabileceğinize inanmamanız ve gereği gibi ders çalışmamanız olabilir. </a:t>
            </a:r>
          </a:p>
          <a:p>
            <a:r>
              <a:rPr lang="tr-TR" dirty="0">
                <a:effectLst/>
                <a:ea typeface="Calibri" panose="020F0502020204030204" pitchFamily="34" charset="0"/>
              </a:rPr>
              <a:t>Motive olabilmek adın</a:t>
            </a:r>
            <a:r>
              <a:rPr lang="tr-TR" dirty="0">
                <a:ea typeface="Calibri" panose="020F0502020204030204" pitchFamily="34" charset="0"/>
              </a:rPr>
              <a:t>a öneriler:</a:t>
            </a:r>
          </a:p>
          <a:p>
            <a:pPr>
              <a:buFont typeface="Wingdings" pitchFamily="2" charset="2"/>
              <a:buChar char="Ø"/>
            </a:pPr>
            <a:r>
              <a:rPr lang="tr-TR" dirty="0"/>
              <a:t>Kendinizi çalışmaya motive edebilmek için kısa vadeli hedefler belirleyin.</a:t>
            </a:r>
          </a:p>
          <a:p>
            <a:pPr>
              <a:buFont typeface="Wingdings" pitchFamily="2" charset="2"/>
              <a:buChar char="Ø"/>
            </a:pPr>
            <a:r>
              <a:rPr lang="tr-TR" dirty="0"/>
              <a:t>İlgi ve yetenekleriniz ile ailenizin size sağlayabileceği imkanları gerçekçi biçimde değerlendirin.</a:t>
            </a:r>
          </a:p>
          <a:p>
            <a:pPr>
              <a:buFont typeface="Wingdings" pitchFamily="2" charset="2"/>
              <a:buChar char="Ø"/>
            </a:pPr>
            <a:r>
              <a:rPr lang="tr-TR" dirty="0"/>
              <a:t>Bu konuda desteğe ihtiyacınız olduğunda güvendiğiniz bir yetişkinden yardım almaktan kaçınmayın.</a:t>
            </a:r>
          </a:p>
          <a:p>
            <a:pPr>
              <a:buFont typeface="Wingdings" pitchFamily="2" charset="2"/>
              <a:buChar char="Ø"/>
            </a:pPr>
            <a:endParaRPr lang="tr-TR" dirty="0"/>
          </a:p>
          <a:p>
            <a:pPr>
              <a:buFont typeface="Wingdings" pitchFamily="2" charset="2"/>
              <a:buChar char="Ø"/>
            </a:pPr>
            <a:endParaRPr lang="tr-TR" dirty="0">
              <a:ea typeface="Calibri" panose="020F0502020204030204" pitchFamily="34" charset="0"/>
            </a:endParaRPr>
          </a:p>
          <a:p>
            <a:pPr>
              <a:buFont typeface="Wingdings" pitchFamily="2" charset="2"/>
              <a:buChar char="Ø"/>
            </a:pPr>
            <a:endParaRPr lang="tr-TR" dirty="0">
              <a:ea typeface="Calibri" panose="020F0502020204030204" pitchFamily="34" charset="0"/>
            </a:endParaRPr>
          </a:p>
          <a:p>
            <a:endParaRPr lang="tr-TR" dirty="0">
              <a:effectLst/>
              <a:ea typeface="Calibri" panose="020F0502020204030204" pitchFamily="34" charset="0"/>
            </a:endParaRPr>
          </a:p>
          <a:p>
            <a:endParaRPr lang="tr-TR" dirty="0">
              <a:effectLst/>
              <a:ea typeface="Calibri" panose="020F0502020204030204" pitchFamily="34" charset="0"/>
            </a:endParaRP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5389" y="2202691"/>
            <a:ext cx="2928936" cy="4401406"/>
          </a:xfrm>
          <a:prstGeom prst="rect">
            <a:avLst/>
          </a:prstGeom>
        </p:spPr>
      </p:pic>
    </p:spTree>
    <p:extLst>
      <p:ext uri="{BB962C8B-B14F-4D97-AF65-F5344CB8AC3E}">
        <p14:creationId xmlns:p14="http://schemas.microsoft.com/office/powerpoint/2010/main" val="293800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4417</TotalTime>
  <Words>1414</Words>
  <Application>Microsoft Office PowerPoint</Application>
  <PresentationFormat>Geniş ekran</PresentationFormat>
  <Paragraphs>147</Paragraphs>
  <Slides>22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22</vt:i4>
      </vt:variant>
    </vt:vector>
  </HeadingPairs>
  <TitlesOfParts>
    <vt:vector size="30" baseType="lpstr">
      <vt:lpstr>Arial</vt:lpstr>
      <vt:lpstr>Calibri</vt:lpstr>
      <vt:lpstr>MyriadPro</vt:lpstr>
      <vt:lpstr>Roboto</vt:lpstr>
      <vt:lpstr>Source Sans Pro</vt:lpstr>
      <vt:lpstr>Times New Roman</vt:lpstr>
      <vt:lpstr>Wingdings</vt:lpstr>
      <vt:lpstr>Office Teması</vt:lpstr>
      <vt:lpstr>Ortaokul 6. Sınıf Öğrenci ve Velilerine Yönelik Temel Rehberlik Sunumu</vt:lpstr>
      <vt:lpstr>Zaman yönetimi nedir? </vt:lpstr>
      <vt:lpstr>Zaman yönetimini kolaylaştırmak için:</vt:lpstr>
      <vt:lpstr>Temel Okul Kuralları</vt:lpstr>
      <vt:lpstr>Beslenme Düzeni</vt:lpstr>
      <vt:lpstr>Uyku Düzeni</vt:lpstr>
      <vt:lpstr>Uyku Düzeni</vt:lpstr>
      <vt:lpstr>Hedef Belirleme</vt:lpstr>
      <vt:lpstr>Motivasyon</vt:lpstr>
      <vt:lpstr>Ders Çalışırken Doğru Bilinen Yanlışlar</vt:lpstr>
      <vt:lpstr>Dikkat nasıl dağılır, nasıl toplanır?</vt:lpstr>
      <vt:lpstr>Psikososyal Gelişim Dönemi Hakkında Kısa Bilgilendirmeler</vt:lpstr>
      <vt:lpstr>Psikososyal Gelişim Dönemi Hakkında Kısa Bilgilendirmeler</vt:lpstr>
      <vt:lpstr>Psikososyal Gelişim Dönemi Hakkında Kısa Bilgilendirmeler</vt:lpstr>
      <vt:lpstr>Psikososyal Gelişim Dönemi Hakkında Kısa Bilgilendirmeler</vt:lpstr>
      <vt:lpstr>Arkadaşlık İlişkileri</vt:lpstr>
      <vt:lpstr>Akran mı Zorba mı?</vt:lpstr>
      <vt:lpstr>Sınavlara Nasıl Hazırlanılır?</vt:lpstr>
      <vt:lpstr>Konu Tarama Testleri</vt:lpstr>
      <vt:lpstr>Öz-Bakım Becerileri</vt:lpstr>
      <vt:lpstr>Öz-Bakım Becerileri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SuatAYDIN</dc:creator>
  <cp:lastModifiedBy>Asus</cp:lastModifiedBy>
  <cp:revision>225</cp:revision>
  <cp:lastPrinted>2018-08-03T07:00:55Z</cp:lastPrinted>
  <dcterms:created xsi:type="dcterms:W3CDTF">2018-06-13T07:52:44Z</dcterms:created>
  <dcterms:modified xsi:type="dcterms:W3CDTF">2022-12-14T10:41:53Z</dcterms:modified>
</cp:coreProperties>
</file>