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66" r:id="rId2"/>
    <p:sldId id="467" r:id="rId3"/>
    <p:sldId id="482" r:id="rId4"/>
    <p:sldId id="487" r:id="rId5"/>
    <p:sldId id="495" r:id="rId6"/>
    <p:sldId id="496" r:id="rId7"/>
    <p:sldId id="469" r:id="rId8"/>
    <p:sldId id="483" r:id="rId9"/>
    <p:sldId id="470" r:id="rId10"/>
    <p:sldId id="486" r:id="rId11"/>
    <p:sldId id="484" r:id="rId12"/>
    <p:sldId id="478" r:id="rId13"/>
    <p:sldId id="497" r:id="rId14"/>
    <p:sldId id="498" r:id="rId15"/>
    <p:sldId id="499" r:id="rId16"/>
    <p:sldId id="500" r:id="rId17"/>
    <p:sldId id="501" r:id="rId18"/>
    <p:sldId id="485" r:id="rId19"/>
    <p:sldId id="475" r:id="rId20"/>
    <p:sldId id="488" r:id="rId21"/>
    <p:sldId id="502" r:id="rId22"/>
    <p:sldId id="503" r:id="rId23"/>
    <p:sldId id="504" r:id="rId24"/>
    <p:sldId id="505" r:id="rId25"/>
    <p:sldId id="508" r:id="rId26"/>
    <p:sldId id="480" r:id="rId27"/>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07" autoAdjust="0"/>
    <p:restoredTop sz="94660"/>
  </p:normalViewPr>
  <p:slideViewPr>
    <p:cSldViewPr snapToGrid="0">
      <p:cViewPr varScale="1">
        <p:scale>
          <a:sx n="72" d="100"/>
          <a:sy n="72" d="100"/>
        </p:scale>
        <p:origin x="498" y="6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B51D060-64A2-487E-ACE6-AD435AF1E78C}" type="datetimeFigureOut">
              <a:rPr lang="tr-TR" smtClean="0"/>
              <a:pPr/>
              <a:t>15.12.2022</a:t>
            </a:fld>
            <a:endParaRPr lang="tr-TR"/>
          </a:p>
        </p:txBody>
      </p:sp>
      <p:sp>
        <p:nvSpPr>
          <p:cNvPr id="4" name="Slayt Görüntüsü Yer Tutucusu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3C77D68-E787-4E57-9BD1-968381C83699}" type="slidenum">
              <a:rPr lang="tr-TR" smtClean="0"/>
              <a:pPr/>
              <a:t>‹#›</a:t>
            </a:fld>
            <a:endParaRPr lang="tr-TR"/>
          </a:p>
        </p:txBody>
      </p:sp>
    </p:spTree>
    <p:extLst>
      <p:ext uri="{BB962C8B-B14F-4D97-AF65-F5344CB8AC3E}">
        <p14:creationId xmlns:p14="http://schemas.microsoft.com/office/powerpoint/2010/main" val="35067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Times New Roman" pitchFamily="18" charset="0"/>
                <a:cs typeface="Times New Roman" pitchFamily="18" charset="0"/>
              </a:defRPr>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Times New Roman" pitchFamily="18" charset="0"/>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atin typeface="Times New Roman" pitchFamily="18" charset="0"/>
                <a:cs typeface="Times New Roman" pitchFamily="18" charset="0"/>
              </a:defRPr>
            </a:lvl1p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114328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4536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33556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0" y="1678770"/>
            <a:ext cx="10515600" cy="575033"/>
          </a:xfrm>
        </p:spPr>
        <p:txBody>
          <a:bodyPr/>
          <a:lstStyle/>
          <a:p>
            <a:r>
              <a:rPr lang="tr-TR"/>
              <a:t>Asıl başlık stili için tıklatın</a:t>
            </a:r>
          </a:p>
        </p:txBody>
      </p:sp>
      <p:sp>
        <p:nvSpPr>
          <p:cNvPr id="3" name="İçerik Yer Tutucusu 2"/>
          <p:cNvSpPr>
            <a:spLocks noGrp="1"/>
          </p:cNvSpPr>
          <p:nvPr>
            <p:ph idx="1"/>
          </p:nvPr>
        </p:nvSpPr>
        <p:spPr>
          <a:xfrm>
            <a:off x="0" y="2459866"/>
            <a:ext cx="12192000" cy="4398134"/>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0014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301396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2402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17047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65547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1914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8757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15.12.2022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84529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5C844093-C8C8-4BA2-BE7C-358EBA68166B}" type="datetimeFigureOut">
              <a:rPr lang="tr-TR" smtClean="0"/>
              <a:pPr/>
              <a:t>15.12.2022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216508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bilgiustam.com/resimler/2012/05/1293-erikson3.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538" y="4644279"/>
            <a:ext cx="11186167" cy="1018033"/>
          </a:xfrm>
        </p:spPr>
        <p:txBody>
          <a:bodyPr>
            <a:noAutofit/>
          </a:bodyPr>
          <a:lstStyle/>
          <a:p>
            <a:r>
              <a:rPr lang="tr-TR" sz="7000" b="1" dirty="0">
                <a:solidFill>
                  <a:srgbClr val="FF0000"/>
                </a:solidFill>
              </a:rPr>
              <a:t>Ortaokul 7. Sınıf Öğrenci ve Velilerine Yönelik Temel Rehberlik Sunumu</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Yeterli ve Düzenli Uyumak Neden Önemli?</a:t>
            </a:r>
            <a:endParaRPr lang="tr-TR" dirty="0"/>
          </a:p>
        </p:txBody>
      </p:sp>
      <p:sp>
        <p:nvSpPr>
          <p:cNvPr id="3" name="İçerik Yer Tutucusu 2"/>
          <p:cNvSpPr>
            <a:spLocks noGrp="1"/>
          </p:cNvSpPr>
          <p:nvPr>
            <p:ph idx="1"/>
          </p:nvPr>
        </p:nvSpPr>
        <p:spPr/>
        <p:txBody>
          <a:bodyPr/>
          <a:lstStyle/>
          <a:p>
            <a:r>
              <a:rPr lang="tr-TR" sz="2000" dirty="0"/>
              <a:t>Vücuttaki sağlıksız işleyen sistemler uyku sırasında onarılır.</a:t>
            </a:r>
          </a:p>
          <a:p>
            <a:r>
              <a:rPr lang="tr-TR" sz="2000" dirty="0"/>
              <a:t>Uyku sırasında hücrelerimiz yenilenir. Kaliteli ve yeterli bir uyku, fiziksel enerjimiz için gerekli kimyasalların vücudumuzdaki dolaşımını arttırır. </a:t>
            </a:r>
          </a:p>
          <a:p>
            <a:r>
              <a:rPr lang="tr-TR" sz="2000" dirty="0"/>
              <a:t>Düzenli uyku hafızayı ve dikkati güçlendirir.</a:t>
            </a:r>
          </a:p>
          <a:p>
            <a:r>
              <a:rPr lang="tr-TR" sz="2000" dirty="0"/>
              <a:t>İyi bir uyku öğrenme faaliyetlerini kolaylaştırır. Gün içinde yaptığımız işlerdeki performansımızı büyük ölçüde etkiler.</a:t>
            </a:r>
          </a:p>
          <a:p>
            <a:r>
              <a:rPr lang="tr-TR" sz="2000" dirty="0"/>
              <a:t>Uyku düzenimiz, duygu durumumuzu da etkiler. Örneğin yeterince uyumadığımız zamanlarda kendimizi daha gergin ve sinirli hissedebiliriz.</a:t>
            </a:r>
          </a:p>
          <a:p>
            <a:endParaRPr lang="tr-TR" dirty="0"/>
          </a:p>
        </p:txBody>
      </p:sp>
    </p:spTree>
    <p:extLst>
      <p:ext uri="{BB962C8B-B14F-4D97-AF65-F5344CB8AC3E}">
        <p14:creationId xmlns:p14="http://schemas.microsoft.com/office/powerpoint/2010/main" val="361747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Uyku Düzeni</a:t>
            </a:r>
            <a:endParaRPr lang="tr-TR" dirty="0"/>
          </a:p>
        </p:txBody>
      </p:sp>
      <p:sp>
        <p:nvSpPr>
          <p:cNvPr id="3" name="İçerik Yer Tutucusu 2"/>
          <p:cNvSpPr>
            <a:spLocks noGrp="1"/>
          </p:cNvSpPr>
          <p:nvPr>
            <p:ph idx="1"/>
          </p:nvPr>
        </p:nvSpPr>
        <p:spPr>
          <a:xfrm>
            <a:off x="1" y="2459866"/>
            <a:ext cx="4555524" cy="4237496"/>
          </a:xfrm>
        </p:spPr>
        <p:txBody>
          <a:bodyPr>
            <a:normAutofit/>
          </a:bodyPr>
          <a:lstStyle/>
          <a:p>
            <a:pPr>
              <a:buFont typeface="Wingdings" pitchFamily="2" charset="2"/>
              <a:buChar char="§"/>
            </a:pPr>
            <a:r>
              <a:rPr lang="tr-TR" sz="2000" dirty="0"/>
              <a:t>Uyku süresi yaşa göre değişmekle beraber 11-14 yaşlarındaki bireyler günde ortalama 8-9 saat uyumalıdır.</a:t>
            </a:r>
          </a:p>
          <a:p>
            <a:pPr>
              <a:buFont typeface="Wingdings" pitchFamily="2" charset="2"/>
              <a:buChar char="§"/>
            </a:pPr>
            <a:r>
              <a:rPr lang="tr-TR" sz="2000" dirty="0"/>
              <a:t>Uykuya geçiş süresi 30 dakika civarındadır. Uykunuzun düzenli olup olmadığını bu süreden anlayabilirsiniz.</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919" y="1905248"/>
            <a:ext cx="3974838" cy="2271336"/>
          </a:xfrm>
          <a:prstGeom prst="rect">
            <a:avLst/>
          </a:prstGeom>
        </p:spPr>
      </p:pic>
      <p:sp>
        <p:nvSpPr>
          <p:cNvPr id="5" name="Metin kutusu 4"/>
          <p:cNvSpPr txBox="1"/>
          <p:nvPr/>
        </p:nvSpPr>
        <p:spPr>
          <a:xfrm>
            <a:off x="4160148" y="4699148"/>
            <a:ext cx="7702379" cy="1723549"/>
          </a:xfrm>
          <a:prstGeom prst="rect">
            <a:avLst/>
          </a:prstGeom>
          <a:noFill/>
        </p:spPr>
        <p:txBody>
          <a:bodyPr wrap="square" rtlCol="0">
            <a:spAutoFit/>
          </a:bodyPr>
          <a:lstStyle/>
          <a:p>
            <a:pPr>
              <a:buFont typeface="Wingdings" pitchFamily="2" charset="2"/>
              <a:buChar char="§"/>
            </a:pPr>
            <a:r>
              <a:rPr lang="tr-TR" sz="2000" dirty="0">
                <a:latin typeface="Times New Roman" panose="02020603050405020304" pitchFamily="18" charset="0"/>
                <a:cs typeface="Times New Roman" panose="02020603050405020304" pitchFamily="18" charset="0"/>
              </a:rPr>
              <a:t>Gece sık sık uyanmıyorsanız ve uyandığınız zaman çabucak dalıyorsanız kaliteli uyuduğunuzun göstergesi olabilir.</a:t>
            </a:r>
          </a:p>
          <a:p>
            <a:pPr>
              <a:buFont typeface="Wingdings" pitchFamily="2" charset="2"/>
              <a:buChar char="§"/>
            </a:pPr>
            <a:r>
              <a:rPr lang="tr-TR" sz="2000" dirty="0">
                <a:latin typeface="Times New Roman" panose="02020603050405020304" pitchFamily="18" charset="0"/>
                <a:cs typeface="Times New Roman" panose="02020603050405020304" pitchFamily="18" charset="0"/>
              </a:rPr>
              <a:t>Hastalık, yorgunluk gibi geçici durumlar haricinde sabahları dinlenmiş kalkmak, zorlanmadan uyanmak iyi uyuduğunuz anlamına gelir</a:t>
            </a:r>
            <a:r>
              <a:rPr lang="tr-TR" sz="2800" dirty="0">
                <a:latin typeface="Times New Roman" panose="02020603050405020304" pitchFamily="18" charset="0"/>
                <a:cs typeface="Times New Roman" panose="02020603050405020304" pitchFamily="18" charset="0"/>
              </a:rPr>
              <a:t>.</a:t>
            </a:r>
          </a:p>
          <a:p>
            <a:endParaRPr lang="tr-TR" dirty="0"/>
          </a:p>
        </p:txBody>
      </p:sp>
    </p:spTree>
    <p:extLst>
      <p:ext uri="{BB962C8B-B14F-4D97-AF65-F5344CB8AC3E}">
        <p14:creationId xmlns:p14="http://schemas.microsoft.com/office/powerpoint/2010/main" val="371284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Hedef Belirleme</a:t>
            </a:r>
          </a:p>
        </p:txBody>
      </p:sp>
      <p:sp>
        <p:nvSpPr>
          <p:cNvPr id="4" name="İçerik Yer Tutucusu 3"/>
          <p:cNvSpPr>
            <a:spLocks noGrp="1"/>
          </p:cNvSpPr>
          <p:nvPr>
            <p:ph idx="1"/>
          </p:nvPr>
        </p:nvSpPr>
        <p:spPr/>
        <p:txBody>
          <a:bodyPr>
            <a:normAutofit/>
          </a:bodyPr>
          <a:lstStyle/>
          <a:p>
            <a:pPr marL="0" indent="0">
              <a:buNone/>
            </a:pPr>
            <a:r>
              <a:rPr lang="tr-TR" i="1" dirty="0"/>
              <a:t>Hedefler belirli bir sürecin sonunda olmak ulaşmak istediğimiz konumu belirtir. </a:t>
            </a:r>
          </a:p>
          <a:p>
            <a:pPr marL="0" indent="0">
              <a:buNone/>
            </a:pPr>
            <a:r>
              <a:rPr lang="tr-TR" sz="2000" b="1" i="1" dirty="0"/>
              <a:t>Hedef belirlerken dikkat edilmesi gerekenler;</a:t>
            </a:r>
          </a:p>
          <a:p>
            <a:pPr>
              <a:buFont typeface="Wingdings" panose="05000000000000000000" pitchFamily="2" charset="2"/>
              <a:buChar char="q"/>
            </a:pPr>
            <a:r>
              <a:rPr lang="tr-TR" sz="2000" dirty="0"/>
              <a:t> Hedefin net olması,</a:t>
            </a:r>
          </a:p>
          <a:p>
            <a:pPr>
              <a:buFont typeface="Wingdings" panose="05000000000000000000" pitchFamily="2" charset="2"/>
              <a:buChar char="q"/>
            </a:pPr>
            <a:r>
              <a:rPr lang="tr-TR" sz="2000" dirty="0"/>
              <a:t> Açık ve iyi tanımlanmış olması,</a:t>
            </a:r>
          </a:p>
          <a:p>
            <a:pPr>
              <a:buFont typeface="Wingdings" panose="05000000000000000000" pitchFamily="2" charset="2"/>
              <a:buChar char="q"/>
            </a:pPr>
            <a:r>
              <a:rPr lang="tr-TR" sz="2000" dirty="0"/>
              <a:t> Motive edici olması,</a:t>
            </a:r>
          </a:p>
          <a:p>
            <a:pPr>
              <a:buFont typeface="Wingdings" panose="05000000000000000000" pitchFamily="2" charset="2"/>
              <a:buChar char="q"/>
            </a:pPr>
            <a:r>
              <a:rPr lang="tr-TR" sz="2000" dirty="0"/>
              <a:t> Ölçülebilir olması,</a:t>
            </a:r>
          </a:p>
          <a:p>
            <a:pPr>
              <a:buFont typeface="Wingdings" panose="05000000000000000000" pitchFamily="2" charset="2"/>
              <a:buChar char="q"/>
            </a:pPr>
            <a:r>
              <a:rPr lang="tr-TR" sz="2000" dirty="0"/>
              <a:t> Gerçekçi ve ulaşılabilir olması,</a:t>
            </a:r>
          </a:p>
          <a:p>
            <a:pPr>
              <a:buFont typeface="Wingdings" panose="05000000000000000000" pitchFamily="2" charset="2"/>
              <a:buChar char="q"/>
            </a:pPr>
            <a:r>
              <a:rPr lang="tr-TR" sz="2000" dirty="0"/>
              <a:t> Bir bitiş tarihi olması gerekmektedir.</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8199" y="3099321"/>
            <a:ext cx="4266493" cy="3396213"/>
          </a:xfrm>
          <a:prstGeom prst="rect">
            <a:avLst/>
          </a:prstGeom>
        </p:spPr>
      </p:pic>
    </p:spTree>
    <p:extLst>
      <p:ext uri="{BB962C8B-B14F-4D97-AF65-F5344CB8AC3E}">
        <p14:creationId xmlns:p14="http://schemas.microsoft.com/office/powerpoint/2010/main" val="3471563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1914" y="1658629"/>
            <a:ext cx="10515600" cy="906917"/>
          </a:xfrm>
        </p:spPr>
        <p:txBody>
          <a:bodyPr/>
          <a:lstStyle/>
          <a:p>
            <a:r>
              <a:rPr lang="tr-TR" sz="3200" b="1" dirty="0">
                <a:solidFill>
                  <a:srgbClr val="FF0000"/>
                </a:solidFill>
              </a:rPr>
              <a:t>Motivasyon</a:t>
            </a:r>
          </a:p>
        </p:txBody>
      </p:sp>
      <p:sp>
        <p:nvSpPr>
          <p:cNvPr id="4" name="İçerik Yer Tutucusu 3"/>
          <p:cNvSpPr>
            <a:spLocks noGrp="1"/>
          </p:cNvSpPr>
          <p:nvPr>
            <p:ph idx="1"/>
          </p:nvPr>
        </p:nvSpPr>
        <p:spPr>
          <a:xfrm>
            <a:off x="518983" y="2311585"/>
            <a:ext cx="11191103" cy="4398134"/>
          </a:xfrm>
        </p:spPr>
        <p:txBody>
          <a:bodyPr>
            <a:normAutofit lnSpcReduction="10000"/>
          </a:bodyPr>
          <a:lstStyle/>
          <a:p>
            <a:pPr>
              <a:buNone/>
            </a:pPr>
            <a:r>
              <a:rPr lang="tr-TR" sz="1200" dirty="0"/>
              <a:t>               </a:t>
            </a:r>
          </a:p>
          <a:p>
            <a:pPr>
              <a:buNone/>
            </a:pPr>
            <a:r>
              <a:rPr lang="tr-TR" sz="1200" dirty="0"/>
              <a:t>Motivasyon (güdülenme) bir işi ya da hedefi başlatmak, gerçekleştirmek üzere insanı harekete geçiren içsel bir güçtür.</a:t>
            </a:r>
          </a:p>
          <a:p>
            <a:pPr>
              <a:buNone/>
            </a:pPr>
            <a:r>
              <a:rPr lang="tr-TR" sz="1200" dirty="0"/>
              <a:t>    Motive olduğumuzu şöyle anlarız:</a:t>
            </a:r>
          </a:p>
          <a:p>
            <a:pPr>
              <a:buFont typeface="Wingdings" pitchFamily="2" charset="2"/>
              <a:buChar char="ü"/>
            </a:pPr>
            <a:r>
              <a:rPr lang="tr-TR" sz="1200" b="1" dirty="0"/>
              <a:t>Bir işi gerçekleştirme isteği </a:t>
            </a:r>
          </a:p>
          <a:p>
            <a:pPr>
              <a:buFont typeface="Wingdings" pitchFamily="2" charset="2"/>
              <a:buChar char="ü"/>
            </a:pPr>
            <a:r>
              <a:rPr lang="tr-TR" sz="1200" b="1" dirty="0"/>
              <a:t>Hedefe yönelme, eyleme geçme</a:t>
            </a:r>
          </a:p>
          <a:p>
            <a:pPr>
              <a:buFont typeface="Wingdings" pitchFamily="2" charset="2"/>
              <a:buChar char="ü"/>
            </a:pPr>
            <a:r>
              <a:rPr lang="tr-TR" sz="1200" b="1" dirty="0"/>
              <a:t>Bir işi tamamlamaya yönelik amaçlı davranışlar.</a:t>
            </a:r>
          </a:p>
          <a:p>
            <a:pPr>
              <a:buNone/>
            </a:pPr>
            <a:r>
              <a:rPr lang="tr-TR" sz="1200" dirty="0"/>
              <a:t>                                                                                            Her insanın iç ve dış motivasyon kaynakları vardır. Başarılı insanların, ortak özelliği gelişmiş iç motivasyona sahiptirler.</a:t>
            </a:r>
          </a:p>
          <a:p>
            <a:pPr>
              <a:buNone/>
            </a:pPr>
            <a:r>
              <a:rPr lang="tr-TR" sz="1200" dirty="0"/>
              <a:t>                            </a:t>
            </a:r>
          </a:p>
          <a:p>
            <a:pPr>
              <a:buNone/>
            </a:pPr>
            <a:r>
              <a:rPr lang="tr-TR" sz="1200" dirty="0"/>
              <a:t>                                                                                                                        * </a:t>
            </a:r>
            <a:r>
              <a:rPr lang="tr-TR" sz="1200" b="1" i="1" dirty="0"/>
              <a:t>Hedef belirleme (somut, gerçekçi ve ulaşılabilir hedefler koyma)</a:t>
            </a:r>
          </a:p>
          <a:p>
            <a:pPr>
              <a:buNone/>
            </a:pPr>
            <a:r>
              <a:rPr lang="tr-TR" sz="1200" b="1" i="1" dirty="0"/>
              <a:t>                                                                                                                        * Kendimize dair inancımız (yapabilirim, başarabilirim vb.)</a:t>
            </a:r>
          </a:p>
          <a:p>
            <a:pPr>
              <a:buNone/>
            </a:pPr>
            <a:r>
              <a:rPr lang="tr-TR" sz="1200" b="1" i="1" dirty="0"/>
              <a:t>                                                                                                                        * Yapamadıklarımızdan ziyade yapabildiklerimize odaklanmak</a:t>
            </a:r>
          </a:p>
          <a:p>
            <a:pPr>
              <a:buNone/>
            </a:pPr>
            <a:r>
              <a:rPr lang="tr-TR" sz="1200" b="1" i="1" dirty="0"/>
              <a:t>                                                                                                                        * Başarılarımız veya performansımız hakkında olumlu düşünmek</a:t>
            </a:r>
          </a:p>
          <a:p>
            <a:pPr>
              <a:buNone/>
            </a:pPr>
            <a:r>
              <a:rPr lang="tr-TR" sz="1200" b="1" i="1" dirty="0"/>
              <a:t>                                                                                                                        * Yeteneklerimizin ve kişilik özelliklerimizin farkına varmak</a:t>
            </a:r>
          </a:p>
          <a:p>
            <a:pPr>
              <a:buNone/>
            </a:pPr>
            <a:r>
              <a:rPr lang="tr-TR" sz="1200" b="1" i="1" dirty="0"/>
              <a:t>                                                                                                                        * Zayıf yanlarımızı kabul etmek</a:t>
            </a:r>
          </a:p>
          <a:p>
            <a:pPr>
              <a:buNone/>
            </a:pPr>
            <a:r>
              <a:rPr lang="tr-TR" sz="1200" b="1" i="1" dirty="0"/>
              <a:t>                                                                                                                        * Başarısızlıkların da başardığımız işler kadar normal olduğunu öğrenmek</a:t>
            </a:r>
          </a:p>
          <a:p>
            <a:pPr>
              <a:buNone/>
            </a:pPr>
            <a:r>
              <a:rPr lang="tr-TR" sz="1200" dirty="0"/>
              <a:t>                                                                                                                                                                                                                                 içsel motivasyonumuzu güçlendirir.</a:t>
            </a:r>
          </a:p>
        </p:txBody>
      </p:sp>
      <p:pic>
        <p:nvPicPr>
          <p:cNvPr id="5" name="4 Resim" descr="s6083h89f1dd98203acefd74ede1b97094401e4c1b8d4a_.jpg"/>
          <p:cNvPicPr>
            <a:picLocks noChangeAspect="1"/>
          </p:cNvPicPr>
          <p:nvPr/>
        </p:nvPicPr>
        <p:blipFill>
          <a:blip r:embed="rId2"/>
          <a:stretch>
            <a:fillRect/>
          </a:stretch>
        </p:blipFill>
        <p:spPr>
          <a:xfrm>
            <a:off x="1210961" y="4365917"/>
            <a:ext cx="3699561" cy="1973099"/>
          </a:xfrm>
          <a:prstGeom prst="rect">
            <a:avLst/>
          </a:prstGeom>
        </p:spPr>
      </p:pic>
    </p:spTree>
    <p:extLst>
      <p:ext uri="{BB962C8B-B14F-4D97-AF65-F5344CB8AC3E}">
        <p14:creationId xmlns:p14="http://schemas.microsoft.com/office/powerpoint/2010/main" val="272501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9793" y="1369847"/>
            <a:ext cx="10515600" cy="1325563"/>
          </a:xfrm>
        </p:spPr>
        <p:txBody>
          <a:bodyPr>
            <a:normAutofit/>
          </a:bodyPr>
          <a:lstStyle/>
          <a:p>
            <a:r>
              <a:rPr lang="tr-TR" sz="2400" b="1" dirty="0">
                <a:solidFill>
                  <a:srgbClr val="FF0000"/>
                </a:solidFill>
              </a:rPr>
              <a:t>Ders Çalışırken Doğru Bilinen Yanlışlar</a:t>
            </a:r>
          </a:p>
        </p:txBody>
      </p:sp>
      <p:sp>
        <p:nvSpPr>
          <p:cNvPr id="4" name="İçerik Yer Tutucusu 3"/>
          <p:cNvSpPr>
            <a:spLocks noGrp="1"/>
          </p:cNvSpPr>
          <p:nvPr>
            <p:ph sz="half" idx="1"/>
          </p:nvPr>
        </p:nvSpPr>
        <p:spPr>
          <a:xfrm>
            <a:off x="320981" y="2376089"/>
            <a:ext cx="5181600" cy="2768146"/>
          </a:xfrm>
        </p:spPr>
        <p:style>
          <a:lnRef idx="2">
            <a:schemeClr val="accent1"/>
          </a:lnRef>
          <a:fillRef idx="1">
            <a:schemeClr val="lt1"/>
          </a:fillRef>
          <a:effectRef idx="0">
            <a:schemeClr val="accent1"/>
          </a:effectRef>
          <a:fontRef idx="minor">
            <a:schemeClr val="dk1"/>
          </a:fontRef>
        </p:style>
        <p:txBody>
          <a:bodyPr>
            <a:noAutofit/>
          </a:bodyPr>
          <a:lstStyle/>
          <a:p>
            <a:pPr marL="342900" indent="-342900">
              <a:lnSpc>
                <a:spcPct val="150000"/>
              </a:lnSpc>
              <a:buFont typeface="+mj-lt"/>
              <a:buAutoNum type="arabicPeriod"/>
            </a:pPr>
            <a:r>
              <a:rPr lang="tr-TR" sz="1100" b="1" dirty="0"/>
              <a:t>Mola vermeden, </a:t>
            </a:r>
            <a:r>
              <a:rPr lang="tr-TR" sz="1100" u="sng" dirty="0"/>
              <a:t>aralıksız </a:t>
            </a:r>
            <a:r>
              <a:rPr lang="tr-TR" sz="1100" dirty="0"/>
              <a:t>çalışmak öğrenme kapasitenizi düşürür.</a:t>
            </a:r>
          </a:p>
          <a:p>
            <a:pPr marL="342900" indent="-342900">
              <a:lnSpc>
                <a:spcPct val="150000"/>
              </a:lnSpc>
              <a:buFont typeface="+mj-lt"/>
              <a:buAutoNum type="arabicPeriod"/>
            </a:pPr>
            <a:r>
              <a:rPr lang="tr-TR" sz="1100" dirty="0"/>
              <a:t>Gün içinde </a:t>
            </a:r>
            <a:r>
              <a:rPr lang="tr-TR" sz="1100" b="1" dirty="0"/>
              <a:t>verimli olunan tek bir zaman </a:t>
            </a:r>
            <a:r>
              <a:rPr lang="tr-TR" sz="1100" dirty="0"/>
              <a:t>dilimi </a:t>
            </a:r>
            <a:r>
              <a:rPr lang="tr-TR" sz="1100" u="sng" dirty="0"/>
              <a:t>yoktur. </a:t>
            </a:r>
            <a:r>
              <a:rPr lang="tr-TR" sz="1100" dirty="0"/>
              <a:t>Sabah, öğleden sonra veya akşam saatleri… En iyi ve üretken çalışma zamanı kişiden kişiye göre değişir.</a:t>
            </a:r>
          </a:p>
          <a:p>
            <a:pPr marL="342900" indent="-342900">
              <a:lnSpc>
                <a:spcPct val="150000"/>
              </a:lnSpc>
              <a:buFont typeface="+mj-lt"/>
              <a:buAutoNum type="arabicPeriod"/>
            </a:pPr>
            <a:r>
              <a:rPr lang="tr-TR" sz="1100" dirty="0"/>
              <a:t>İdeal ve herkese uygun çalışma planı yoktur. Plan </a:t>
            </a:r>
            <a:r>
              <a:rPr lang="tr-TR" sz="1100" b="1" dirty="0"/>
              <a:t>kişiye özel</a:t>
            </a:r>
            <a:r>
              <a:rPr lang="tr-TR" sz="1100" dirty="0"/>
              <a:t>, uygulamada yetersiz kaldığında değiştirilebilir olmalıdır.</a:t>
            </a:r>
          </a:p>
          <a:p>
            <a:pPr marL="342900" indent="-342900">
              <a:lnSpc>
                <a:spcPct val="150000"/>
              </a:lnSpc>
              <a:buFont typeface="+mj-lt"/>
              <a:buAutoNum type="arabicPeriod"/>
            </a:pPr>
            <a:r>
              <a:rPr lang="tr-TR" sz="1100" dirty="0"/>
              <a:t>Sadece sevdiğimiz ve başarılı olduğumuz derslere çalışmak… </a:t>
            </a:r>
            <a:r>
              <a:rPr lang="tr-TR" sz="1100" b="1" dirty="0"/>
              <a:t>Başarı bir bütündür.</a:t>
            </a:r>
            <a:r>
              <a:rPr lang="tr-TR" sz="1100" dirty="0"/>
              <a:t> Zorlandığımız derslerde de  güçlü yanlarımız sayesinde başarımızı arttırmak mümkün.</a:t>
            </a:r>
          </a:p>
        </p:txBody>
      </p:sp>
      <p:sp>
        <p:nvSpPr>
          <p:cNvPr id="8" name="7 İçerik Yer Tutucusu"/>
          <p:cNvSpPr>
            <a:spLocks noGrp="1"/>
          </p:cNvSpPr>
          <p:nvPr>
            <p:ph sz="half" idx="2"/>
          </p:nvPr>
        </p:nvSpPr>
        <p:spPr>
          <a:xfrm>
            <a:off x="6644993" y="2357260"/>
            <a:ext cx="5181600" cy="2855232"/>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nSpc>
                <a:spcPct val="150000"/>
              </a:lnSpc>
              <a:buNone/>
            </a:pPr>
            <a:r>
              <a:rPr lang="tr-TR" sz="1100" dirty="0"/>
              <a:t>5.    Her ders için aynı </a:t>
            </a:r>
            <a:r>
              <a:rPr lang="tr-TR" sz="1100" b="1" dirty="0"/>
              <a:t>öğrenme stratejisini </a:t>
            </a:r>
            <a:r>
              <a:rPr lang="tr-TR" sz="1100" dirty="0"/>
              <a:t>kullanmak… Sözel ve sayısal dersler için </a:t>
            </a:r>
            <a:r>
              <a:rPr lang="tr-TR" sz="1100" u="sng" dirty="0"/>
              <a:t>farklı yollar </a:t>
            </a:r>
            <a:r>
              <a:rPr lang="tr-TR" sz="1100" dirty="0"/>
              <a:t>deneyin.</a:t>
            </a:r>
          </a:p>
          <a:p>
            <a:pPr marL="342900" indent="-342900">
              <a:lnSpc>
                <a:spcPct val="150000"/>
              </a:lnSpc>
              <a:buNone/>
            </a:pPr>
            <a:r>
              <a:rPr lang="tr-TR" sz="1100" dirty="0"/>
              <a:t>6.     Aynı ve tek bir yöntemle çalışmak… Bir derse düzenli çalıştığınız halde, performansınızda değişim olmuyorsa </a:t>
            </a:r>
            <a:r>
              <a:rPr lang="tr-TR" sz="1100" b="1" dirty="0"/>
              <a:t>çalışma stiliniz </a:t>
            </a:r>
            <a:r>
              <a:rPr lang="tr-TR" sz="1100" dirty="0"/>
              <a:t>o derse veya konuya uygun olmayabilir.</a:t>
            </a:r>
          </a:p>
          <a:p>
            <a:pPr marL="342900" indent="-342900">
              <a:lnSpc>
                <a:spcPct val="150000"/>
              </a:lnSpc>
              <a:buNone/>
            </a:pPr>
            <a:r>
              <a:rPr lang="tr-TR" sz="1100" dirty="0"/>
              <a:t>7.     </a:t>
            </a:r>
            <a:r>
              <a:rPr lang="tr-TR" sz="1100" u="sng" dirty="0"/>
              <a:t>Aç</a:t>
            </a:r>
            <a:r>
              <a:rPr lang="tr-TR" sz="1100" dirty="0"/>
              <a:t>, </a:t>
            </a:r>
            <a:r>
              <a:rPr lang="tr-TR" sz="1100" u="sng" dirty="0"/>
              <a:t>uykusuz </a:t>
            </a:r>
            <a:r>
              <a:rPr lang="tr-TR" sz="1100" dirty="0"/>
              <a:t>ve </a:t>
            </a:r>
            <a:r>
              <a:rPr lang="tr-TR" sz="1100" u="sng" dirty="0"/>
              <a:t>yorgun</a:t>
            </a:r>
            <a:r>
              <a:rPr lang="tr-TR" sz="1100" dirty="0"/>
              <a:t> çalışmak boşa zaman kaybıdır… Önce bedeninize bakım vermek , her zaman daha iyi sonuç almanızı sağlar.</a:t>
            </a:r>
          </a:p>
          <a:p>
            <a:pPr marL="342900" indent="-342900">
              <a:lnSpc>
                <a:spcPct val="150000"/>
              </a:lnSpc>
              <a:buNone/>
            </a:pPr>
            <a:r>
              <a:rPr lang="tr-TR" sz="1100" dirty="0"/>
              <a:t>8.     Çalışmayı gece </a:t>
            </a:r>
            <a:r>
              <a:rPr lang="tr-TR" sz="1100" b="1" dirty="0"/>
              <a:t>geç saatlere </a:t>
            </a:r>
            <a:r>
              <a:rPr lang="tr-TR" sz="1100" dirty="0"/>
              <a:t>bırakmak… Akşam saatlerinde , </a:t>
            </a:r>
            <a:r>
              <a:rPr lang="tr-TR" sz="1100" u="sng" dirty="0"/>
              <a:t>dikkat ve algı zayıflar</a:t>
            </a:r>
            <a:r>
              <a:rPr lang="tr-TR" sz="1100" dirty="0"/>
              <a:t>. Yeni ve zor bir konuya gündüz saatlerinde çalışmak, daha verimli olacaktır.</a:t>
            </a:r>
          </a:p>
          <a:p>
            <a:endParaRPr lang="tr-TR" sz="1100" dirty="0"/>
          </a:p>
        </p:txBody>
      </p:sp>
      <p:pic>
        <p:nvPicPr>
          <p:cNvPr id="6" name="5 Resim" descr="indir (3).jfif"/>
          <p:cNvPicPr>
            <a:picLocks noChangeAspect="1"/>
          </p:cNvPicPr>
          <p:nvPr/>
        </p:nvPicPr>
        <p:blipFill>
          <a:blip r:embed="rId2"/>
          <a:stretch>
            <a:fillRect/>
          </a:stretch>
        </p:blipFill>
        <p:spPr>
          <a:xfrm>
            <a:off x="4811486" y="4516746"/>
            <a:ext cx="1817915" cy="2341254"/>
          </a:xfrm>
          <a:prstGeom prst="rect">
            <a:avLst/>
          </a:prstGeom>
        </p:spPr>
      </p:pic>
    </p:spTree>
    <p:extLst>
      <p:ext uri="{BB962C8B-B14F-4D97-AF65-F5344CB8AC3E}">
        <p14:creationId xmlns:p14="http://schemas.microsoft.com/office/powerpoint/2010/main" val="252152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2424" y="1726591"/>
            <a:ext cx="10515600" cy="906917"/>
          </a:xfrm>
        </p:spPr>
        <p:txBody>
          <a:bodyPr>
            <a:normAutofit/>
          </a:bodyPr>
          <a:lstStyle/>
          <a:p>
            <a:r>
              <a:rPr lang="tr-TR" sz="2000" b="1" i="1" dirty="0"/>
              <a:t>DOĞRU ÖĞRENME STRATEJİLERİYLE NASIL ÇALIŞABİLİRİZ?</a:t>
            </a:r>
            <a:endParaRPr lang="tr-TR" sz="2000" b="1" dirty="0">
              <a:solidFill>
                <a:srgbClr val="FF0000"/>
              </a:solidFill>
            </a:endParaRPr>
          </a:p>
        </p:txBody>
      </p:sp>
      <p:sp>
        <p:nvSpPr>
          <p:cNvPr id="4" name="İçerik Yer Tutucusu 3"/>
          <p:cNvSpPr>
            <a:spLocks noGrp="1"/>
          </p:cNvSpPr>
          <p:nvPr>
            <p:ph idx="1"/>
          </p:nvPr>
        </p:nvSpPr>
        <p:spPr>
          <a:xfrm>
            <a:off x="3848100" y="2193166"/>
            <a:ext cx="7620000" cy="4398134"/>
          </a:xfrm>
        </p:spPr>
        <p:txBody>
          <a:bodyPr>
            <a:noAutofit/>
          </a:bodyPr>
          <a:lstStyle/>
          <a:p>
            <a:pPr>
              <a:lnSpc>
                <a:spcPct val="150000"/>
              </a:lnSpc>
              <a:buNone/>
            </a:pPr>
            <a:r>
              <a:rPr lang="tr-TR" sz="1100" b="1" i="1" dirty="0"/>
              <a:t>           </a:t>
            </a:r>
          </a:p>
          <a:p>
            <a:pPr marL="514350" indent="-514350">
              <a:lnSpc>
                <a:spcPct val="150000"/>
              </a:lnSpc>
              <a:buFont typeface="Wingdings" pitchFamily="2" charset="2"/>
              <a:buChar char="ü"/>
            </a:pPr>
            <a:r>
              <a:rPr lang="tr-TR" sz="1200" dirty="0"/>
              <a:t>Düzenli Tekrar (günlük ya da haftanın belirli günlerinde  tekrar yapın, bu size uygun bir yöntem değilse haftalık tekrar yapabilirsiniz)   </a:t>
            </a:r>
          </a:p>
          <a:p>
            <a:pPr marL="514350" indent="-514350">
              <a:lnSpc>
                <a:spcPct val="150000"/>
              </a:lnSpc>
              <a:buFont typeface="Wingdings" pitchFamily="2" charset="2"/>
              <a:buChar char="ü"/>
            </a:pPr>
            <a:r>
              <a:rPr lang="tr-TR" sz="1200" dirty="0"/>
              <a:t>Önce konu çalışın, sonra soru çözümü yapın.</a:t>
            </a:r>
          </a:p>
          <a:p>
            <a:pPr marL="514350" indent="-514350">
              <a:lnSpc>
                <a:spcPct val="150000"/>
              </a:lnSpc>
              <a:buFont typeface="Wingdings" pitchFamily="2" charset="2"/>
              <a:buChar char="ü"/>
            </a:pPr>
            <a:r>
              <a:rPr lang="tr-TR" sz="1200" dirty="0"/>
              <a:t>Yeni Bir konu çalışırken birden fazla duyunuzu  harekete geçirin. Örneğin not alarak, kavram haritaları hazırlayıp, grafik ve şekiller çizerek ya da ders videoları izlerken önemli yerleri not tutarak çalışın.</a:t>
            </a:r>
          </a:p>
          <a:p>
            <a:pPr marL="514350" indent="-514350">
              <a:lnSpc>
                <a:spcPct val="150000"/>
              </a:lnSpc>
              <a:buFont typeface="Wingdings" pitchFamily="2" charset="2"/>
              <a:buChar char="ü"/>
            </a:pPr>
            <a:r>
              <a:rPr lang="tr-TR" sz="1200" dirty="0"/>
              <a:t>Konu çalışmalarından sonra  en az 1 kavrama testi ya da soru çözün.Ara sıra geçmiş konularla ilgili soru çözümleri yapın.</a:t>
            </a:r>
          </a:p>
          <a:p>
            <a:pPr marL="514350" indent="-514350">
              <a:lnSpc>
                <a:spcPct val="150000"/>
              </a:lnSpc>
              <a:buFont typeface="Wingdings" pitchFamily="2" charset="2"/>
              <a:buChar char="ü"/>
            </a:pPr>
            <a:r>
              <a:rPr lang="tr-TR" sz="1200" dirty="0"/>
              <a:t>Ders çalışırken renkli kalemler, değişik boyutta kağıtlar (</a:t>
            </a:r>
            <a:r>
              <a:rPr lang="tr-TR" sz="1200" dirty="0" err="1"/>
              <a:t>postıt</a:t>
            </a:r>
            <a:r>
              <a:rPr lang="tr-TR" sz="1200" dirty="0"/>
              <a:t>, tekrar ajandaları, özet yaprakları vb.) Bir konuyu öğrenmek için çeşitli kaynaklar kullanın.</a:t>
            </a:r>
          </a:p>
          <a:p>
            <a:pPr marL="514350" indent="-514350">
              <a:lnSpc>
                <a:spcPct val="150000"/>
              </a:lnSpc>
              <a:buFont typeface="Wingdings" pitchFamily="2" charset="2"/>
              <a:buChar char="ü"/>
            </a:pPr>
            <a:r>
              <a:rPr lang="tr-TR" sz="1200" dirty="0"/>
              <a:t>Bir derste sadece öğrenilen, başarılı olduğumuz  kısımlara odaklanmak…Sık sık yanlış yaptığın bir konu varsa geriye dön ve tekrar yap</a:t>
            </a:r>
            <a:r>
              <a:rPr lang="tr-TR" sz="1400" dirty="0"/>
              <a:t>. </a:t>
            </a:r>
          </a:p>
          <a:p>
            <a:pPr marL="514350" indent="-514350">
              <a:lnSpc>
                <a:spcPct val="150000"/>
              </a:lnSpc>
              <a:buFont typeface="Wingdings" pitchFamily="2" charset="2"/>
              <a:buChar char="ü"/>
            </a:pPr>
            <a:endParaRPr lang="tr-TR" sz="1100" dirty="0"/>
          </a:p>
          <a:p>
            <a:pPr marL="514350" indent="-514350">
              <a:lnSpc>
                <a:spcPct val="150000"/>
              </a:lnSpc>
              <a:buFont typeface="Wingdings" pitchFamily="2" charset="2"/>
              <a:buChar char="ü"/>
            </a:pPr>
            <a:endParaRPr lang="tr-TR" sz="1100" dirty="0"/>
          </a:p>
          <a:p>
            <a:pPr marL="514350" indent="-514350">
              <a:lnSpc>
                <a:spcPct val="150000"/>
              </a:lnSpc>
              <a:buFont typeface="Wingdings" pitchFamily="2" charset="2"/>
              <a:buChar char="ü"/>
            </a:pPr>
            <a:endParaRPr lang="tr-TR" sz="1100" dirty="0"/>
          </a:p>
          <a:p>
            <a:pPr marL="514350" indent="-514350">
              <a:lnSpc>
                <a:spcPct val="150000"/>
              </a:lnSpc>
              <a:buFont typeface="Wingdings" pitchFamily="2" charset="2"/>
              <a:buChar char="ü"/>
            </a:pPr>
            <a:endParaRPr lang="tr-TR" sz="1100" dirty="0"/>
          </a:p>
        </p:txBody>
      </p:sp>
      <p:pic>
        <p:nvPicPr>
          <p:cNvPr id="6" name="5 Resim" descr="indir (7).jfif"/>
          <p:cNvPicPr>
            <a:picLocks noChangeAspect="1"/>
          </p:cNvPicPr>
          <p:nvPr/>
        </p:nvPicPr>
        <p:blipFill>
          <a:blip r:embed="rId2"/>
          <a:stretch>
            <a:fillRect/>
          </a:stretch>
        </p:blipFill>
        <p:spPr>
          <a:xfrm>
            <a:off x="-1" y="2993571"/>
            <a:ext cx="3922163" cy="2196411"/>
          </a:xfrm>
          <a:prstGeom prst="rect">
            <a:avLst/>
          </a:prstGeom>
        </p:spPr>
      </p:pic>
    </p:spTree>
    <p:extLst>
      <p:ext uri="{BB962C8B-B14F-4D97-AF65-F5344CB8AC3E}">
        <p14:creationId xmlns:p14="http://schemas.microsoft.com/office/powerpoint/2010/main" val="229383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21585" y="1517089"/>
            <a:ext cx="10515600" cy="906917"/>
          </a:xfrm>
        </p:spPr>
        <p:txBody>
          <a:bodyPr>
            <a:normAutofit/>
          </a:bodyPr>
          <a:lstStyle/>
          <a:p>
            <a:r>
              <a:rPr lang="tr-TR" sz="3200" b="1" dirty="0">
                <a:solidFill>
                  <a:srgbClr val="FF0000"/>
                </a:solidFill>
              </a:rPr>
              <a:t>Dikkat nasıl dağılır, nasıl toplanır?</a:t>
            </a:r>
          </a:p>
        </p:txBody>
      </p:sp>
      <p:sp>
        <p:nvSpPr>
          <p:cNvPr id="4" name="İçerik Yer Tutucusu 3"/>
          <p:cNvSpPr>
            <a:spLocks noGrp="1"/>
          </p:cNvSpPr>
          <p:nvPr>
            <p:ph idx="1"/>
          </p:nvPr>
        </p:nvSpPr>
        <p:spPr>
          <a:xfrm>
            <a:off x="660733" y="2289414"/>
            <a:ext cx="7481455" cy="2299855"/>
          </a:xfrm>
        </p:spPr>
        <p:txBody>
          <a:bodyPr>
            <a:normAutofit/>
          </a:bodyPr>
          <a:lstStyle/>
          <a:p>
            <a:pPr lvl="0">
              <a:lnSpc>
                <a:spcPct val="150000"/>
              </a:lnSpc>
              <a:buNone/>
            </a:pPr>
            <a:r>
              <a:rPr lang="tr-TR" sz="1200" b="1" dirty="0"/>
              <a:t>Dikkat duygu ve düşünce gücünü, bir nokta, bir durum üzerine yoğunlaştırma sürecidir.  Dikkat süresi ve dikkat dağınıklığına neden olay şeyler herkeste farklıdır. </a:t>
            </a:r>
            <a:r>
              <a:rPr lang="tr-TR" sz="1200" dirty="0"/>
              <a:t>Ders çalışırken ya da bir işle uğraşırken  </a:t>
            </a:r>
            <a:r>
              <a:rPr lang="tr-TR" sz="1200" b="1" dirty="0"/>
              <a:t>odaklanmış </a:t>
            </a:r>
            <a:r>
              <a:rPr lang="tr-TR" sz="1200" dirty="0"/>
              <a:t>dikkatimizi kullanırız. </a:t>
            </a:r>
            <a:endParaRPr lang="tr-TR" sz="1200" b="1" dirty="0"/>
          </a:p>
          <a:p>
            <a:pPr>
              <a:buNone/>
            </a:pPr>
            <a:r>
              <a:rPr lang="tr-TR" sz="2000" dirty="0"/>
              <a:t>Dikkat…</a:t>
            </a:r>
          </a:p>
          <a:p>
            <a:pPr>
              <a:buFont typeface="Wingdings" pitchFamily="2" charset="2"/>
              <a:buChar char="Ø"/>
            </a:pPr>
            <a:r>
              <a:rPr lang="tr-TR" sz="1200" dirty="0"/>
              <a:t>Bireysel (yorgunluk, açlık, uykusuzluk, algılarımız, kişilik özelliklerimiz…)</a:t>
            </a:r>
          </a:p>
          <a:p>
            <a:pPr>
              <a:buFont typeface="Wingdings" pitchFamily="2" charset="2"/>
              <a:buChar char="Ø"/>
            </a:pPr>
            <a:r>
              <a:rPr lang="tr-TR" sz="1200" dirty="0"/>
              <a:t>Çevresel (ses, ışık, ısı, kalabalık, düzensizlik, karışık ortamlar…)</a:t>
            </a:r>
          </a:p>
          <a:p>
            <a:pPr>
              <a:buFont typeface="Wingdings" pitchFamily="2" charset="2"/>
              <a:buChar char="Ø"/>
            </a:pPr>
            <a:r>
              <a:rPr lang="tr-TR" sz="1200" dirty="0"/>
              <a:t>Psikolojik (Stres, kaygı, sinirlilik, huzursuz hissetme…) kaynaklı durumlardan etkilenebilir.</a:t>
            </a:r>
          </a:p>
          <a:p>
            <a:pPr>
              <a:buNone/>
            </a:pPr>
            <a:endParaRPr lang="tr-TR" sz="1200" dirty="0"/>
          </a:p>
          <a:p>
            <a:pPr>
              <a:buNone/>
            </a:pPr>
            <a:endParaRPr lang="tr-TR" sz="1200" dirty="0"/>
          </a:p>
        </p:txBody>
      </p:sp>
      <p:pic>
        <p:nvPicPr>
          <p:cNvPr id="1026" name="Picture 2" descr="C:\Users\W8\Desktop\indir.jpg"/>
          <p:cNvPicPr>
            <a:picLocks noChangeAspect="1" noChangeArrowheads="1"/>
          </p:cNvPicPr>
          <p:nvPr/>
        </p:nvPicPr>
        <p:blipFill>
          <a:blip r:embed="rId2"/>
          <a:srcRect/>
          <a:stretch>
            <a:fillRect/>
          </a:stretch>
        </p:blipFill>
        <p:spPr bwMode="auto">
          <a:xfrm>
            <a:off x="8501116" y="3229214"/>
            <a:ext cx="3028950" cy="1514475"/>
          </a:xfrm>
          <a:prstGeom prst="rect">
            <a:avLst/>
          </a:prstGeom>
          <a:noFill/>
        </p:spPr>
      </p:pic>
      <p:sp>
        <p:nvSpPr>
          <p:cNvPr id="5" name="İçerik Yer Tutucusu 3"/>
          <p:cNvSpPr txBox="1">
            <a:spLocks/>
          </p:cNvSpPr>
          <p:nvPr/>
        </p:nvSpPr>
        <p:spPr>
          <a:xfrm>
            <a:off x="1383958" y="4187443"/>
            <a:ext cx="8489466" cy="2299855"/>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tr-TR" sz="1200" b="1" dirty="0">
              <a:latin typeface="Times New Roman" pitchFamily="18"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200" b="1"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tr-TR" sz="1400" b="1" i="0" u="sng" strike="noStrike" kern="1200" cap="none" spc="0" normalizeH="0" noProof="0" dirty="0">
                <a:ln>
                  <a:noFill/>
                </a:ln>
                <a:solidFill>
                  <a:schemeClr val="tx1"/>
                </a:solidFill>
                <a:effectLst/>
                <a:uLnTx/>
                <a:uFillTx/>
                <a:latin typeface="Times New Roman" pitchFamily="18" charset="0"/>
                <a:ea typeface="+mn-ea"/>
                <a:cs typeface="Times New Roman" pitchFamily="18" charset="0"/>
              </a:rPr>
              <a:t>Dikkatiniz dağıldığında</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tr-TR" sz="1200" b="1" dirty="0">
                <a:latin typeface="Times New Roman" pitchFamily="18" charset="0"/>
                <a:cs typeface="Times New Roman" pitchFamily="18" charset="0"/>
              </a:rPr>
              <a:t>                   </a:t>
            </a:r>
            <a:r>
              <a:rPr lang="tr-TR" sz="1200" b="1" i="1" dirty="0">
                <a:latin typeface="Times New Roman" pitchFamily="18" charset="0"/>
                <a:cs typeface="Times New Roman" pitchFamily="18" charset="0"/>
              </a:rPr>
              <a:t>* Kısa bir  mola verin.                                    * </a:t>
            </a:r>
            <a:r>
              <a:rPr kumimoji="0" lang="tr-TR" sz="1200" b="1" i="1"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Yaptığınız işe kısa bir ara verip yeniden başlayın</a:t>
            </a:r>
            <a:r>
              <a:rPr kumimoji="0" lang="tr-TR" sz="1200" b="1"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tr-TR" sz="1200" b="1" dirty="0">
                <a:latin typeface="Times New Roman" pitchFamily="18" charset="0"/>
                <a:cs typeface="Times New Roman" pitchFamily="18" charset="0"/>
              </a:rPr>
              <a:t>      </a:t>
            </a:r>
            <a:r>
              <a:rPr lang="tr-TR" sz="1200" b="1" i="1" dirty="0">
                <a:latin typeface="Times New Roman" pitchFamily="18" charset="0"/>
                <a:cs typeface="Times New Roman" pitchFamily="18" charset="0"/>
              </a:rPr>
              <a:t>* Dikkatiniz çevreden kaynaklı dağılıyorsa, gerekli düzenlemeleri yapın.                          * Yorgun, uykusuz iseniz dinlenin.</a:t>
            </a:r>
            <a:endParaRPr kumimoji="0" lang="tr-TR" sz="1200" b="1" i="1" strike="noStrike" kern="1200" cap="none" spc="0" normalizeH="0" noProof="0" dirty="0">
              <a:ln>
                <a:noFill/>
              </a:ln>
              <a:solidFill>
                <a:schemeClr val="tx1"/>
              </a:solidFill>
              <a:effectLst/>
              <a:uLnTx/>
              <a:uFillTx/>
              <a:latin typeface="Times New Roman" pitchFamily="18" charset="0"/>
              <a:ea typeface="+mn-ea"/>
              <a:cs typeface="Times New Roman" pitchFamily="18" charset="0"/>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tr-TR" sz="1200" b="1" i="1" dirty="0">
                <a:latin typeface="Times New Roman" pitchFamily="18" charset="0"/>
                <a:cs typeface="Times New Roman" pitchFamily="18" charset="0"/>
              </a:rPr>
              <a:t>* Yapılacak işleri sıraya koyun.                               * </a:t>
            </a:r>
            <a:r>
              <a:rPr kumimoji="0" lang="tr-TR" sz="1200" b="1" i="1"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Dikkatinizi işin bütününe değil, çalıştığınız parça üzerine odaklayın</a:t>
            </a:r>
            <a:r>
              <a:rPr kumimoji="0" lang="tr-TR" sz="1200" b="1"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tr-TR" sz="1200" b="1" baseline="0" dirty="0">
                <a:latin typeface="Times New Roman" pitchFamily="18" charset="0"/>
                <a:cs typeface="Times New Roman" pitchFamily="18" charset="0"/>
              </a:rPr>
              <a:t>                    </a:t>
            </a:r>
            <a:r>
              <a:rPr lang="tr-TR" sz="1200" b="1" i="1" baseline="0" dirty="0">
                <a:latin typeface="Times New Roman" pitchFamily="18" charset="0"/>
                <a:cs typeface="Times New Roman" pitchFamily="18" charset="0"/>
              </a:rPr>
              <a:t>* Nefes</a:t>
            </a:r>
            <a:r>
              <a:rPr lang="tr-TR" sz="1200" b="1" i="1" dirty="0">
                <a:latin typeface="Times New Roman" pitchFamily="18" charset="0"/>
                <a:cs typeface="Times New Roman" pitchFamily="18" charset="0"/>
              </a:rPr>
              <a:t> egzersizi yapın, bedeninizin rahat olduğuna emin olun.</a:t>
            </a:r>
            <a:endParaRPr kumimoji="0" lang="tr-TR" sz="1200" b="1"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8584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2192000" cy="949235"/>
          </a:xfrm>
        </p:spPr>
        <p:txBody>
          <a:bodyPr>
            <a:noAutofit/>
          </a:bodyPr>
          <a:lstStyle/>
          <a:p>
            <a:r>
              <a:rPr lang="tr-TR" sz="3500" b="1" dirty="0" err="1">
                <a:solidFill>
                  <a:srgbClr val="FF0000"/>
                </a:solidFill>
              </a:rPr>
              <a:t>Psikososyal</a:t>
            </a:r>
            <a:r>
              <a:rPr lang="tr-TR" sz="3500" b="1" dirty="0">
                <a:solidFill>
                  <a:srgbClr val="FF0000"/>
                </a:solidFill>
              </a:rPr>
              <a:t> Gelişim Dönemi Hakkında Kısa Bilgilendirmeler</a:t>
            </a:r>
          </a:p>
        </p:txBody>
      </p:sp>
      <p:sp>
        <p:nvSpPr>
          <p:cNvPr id="4" name="İçerik Yer Tutucusu 3"/>
          <p:cNvSpPr>
            <a:spLocks noGrp="1"/>
          </p:cNvSpPr>
          <p:nvPr>
            <p:ph idx="1"/>
          </p:nvPr>
        </p:nvSpPr>
        <p:spPr>
          <a:xfrm>
            <a:off x="-106018" y="2733312"/>
            <a:ext cx="7779224" cy="4398134"/>
          </a:xfrm>
        </p:spPr>
        <p:txBody>
          <a:bodyPr>
            <a:normAutofit/>
          </a:bodyPr>
          <a:lstStyle/>
          <a:p>
            <a:pPr algn="l"/>
            <a:r>
              <a:rPr lang="tr-TR" sz="2000" b="1" i="0" dirty="0">
                <a:solidFill>
                  <a:srgbClr val="1E1E1E"/>
                </a:solidFill>
                <a:effectLst/>
                <a:latin typeface="Roboto" panose="02000000000000000000" pitchFamily="2" charset="0"/>
              </a:rPr>
              <a:t>5. Kimliğe Karşın Kimlik Karmaşası (12-19 yaş)</a:t>
            </a:r>
            <a:br>
              <a:rPr lang="tr-TR" sz="2000" b="1" i="0" dirty="0">
                <a:solidFill>
                  <a:srgbClr val="1E1E1E"/>
                </a:solidFill>
                <a:effectLst/>
                <a:latin typeface="Roboto" panose="02000000000000000000" pitchFamily="2" charset="0"/>
              </a:rPr>
            </a:br>
            <a:r>
              <a:rPr lang="tr-TR" sz="2000" b="0" i="0" dirty="0">
                <a:solidFill>
                  <a:srgbClr val="1E1E1E"/>
                </a:solidFill>
                <a:effectLst/>
                <a:latin typeface="Roboto" panose="02000000000000000000" pitchFamily="2" charset="0"/>
              </a:rPr>
              <a:t>Erinlik, orta ve son ergenliği kapsayan bu dönemde ergen sosyal rol, statü, mesleki hazırlık, mesleki konumu ve cinsel kimliği tamamlama evresidir. Çocukluktan yetişkinliğe geçişte benlik geliştirmek önemlidir. Kimlik karmaşası ruhsal çöküntü, aşırı taşkınlık, antisosyal ve suça yönelik davranışlar, madde bağımlılığı ve hatta şizofreniye benzer belirtilerle ortaya çıkabilir.</a:t>
            </a:r>
          </a:p>
        </p:txBody>
      </p:sp>
      <p:sp>
        <p:nvSpPr>
          <p:cNvPr id="5" name="AutoShape 2" descr="Psikososyal Gelişim Kuramı ve Evreleri">
            <a:hlinkClick r:id="rId2"/>
            <a:extLst>
              <a:ext uri="{FF2B5EF4-FFF2-40B4-BE49-F238E27FC236}">
                <a16:creationId xmlns:a16="http://schemas.microsoft.com/office/drawing/2014/main" id="{80319069-8846-9D2E-B574-3C12894A715D}"/>
              </a:ext>
            </a:extLst>
          </p:cNvPr>
          <p:cNvSpPr>
            <a:spLocks noChangeAspect="1" noChangeArrowheads="1"/>
          </p:cNvSpPr>
          <p:nvPr/>
        </p:nvSpPr>
        <p:spPr bwMode="auto">
          <a:xfrm>
            <a:off x="82550" y="-593725"/>
            <a:ext cx="27622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Psikososyal Gelişim Kuramı ve Evreleri">
            <a:hlinkClick r:id="rId2"/>
            <a:extLst>
              <a:ext uri="{FF2B5EF4-FFF2-40B4-BE49-F238E27FC236}">
                <a16:creationId xmlns:a16="http://schemas.microsoft.com/office/drawing/2014/main" id="{0E747B26-654F-5F13-EC5C-A11DC6201C69}"/>
              </a:ext>
            </a:extLst>
          </p:cNvPr>
          <p:cNvSpPr>
            <a:spLocks noChangeAspect="1" noChangeArrowheads="1"/>
          </p:cNvSpPr>
          <p:nvPr/>
        </p:nvSpPr>
        <p:spPr bwMode="auto">
          <a:xfrm>
            <a:off x="234950" y="-441325"/>
            <a:ext cx="2762250"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Resim 8" descr="metin, oyuncak bebek, oyuncak içeren bir resim&#10;&#10;Açıklama otomatik olarak oluşturuldu">
            <a:extLst>
              <a:ext uri="{FF2B5EF4-FFF2-40B4-BE49-F238E27FC236}">
                <a16:creationId xmlns:a16="http://schemas.microsoft.com/office/drawing/2014/main" id="{C867E7C5-C8F4-29BE-CC41-A4DDC606D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904" y="4039409"/>
            <a:ext cx="4478172" cy="2507776"/>
          </a:xfrm>
          <a:prstGeom prst="rect">
            <a:avLst/>
          </a:prstGeom>
        </p:spPr>
      </p:pic>
    </p:spTree>
    <p:extLst>
      <p:ext uri="{BB962C8B-B14F-4D97-AF65-F5344CB8AC3E}">
        <p14:creationId xmlns:p14="http://schemas.microsoft.com/office/powerpoint/2010/main" val="3313559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Arkadaşlık İlişkileri</a:t>
            </a:r>
          </a:p>
        </p:txBody>
      </p:sp>
      <p:sp>
        <p:nvSpPr>
          <p:cNvPr id="4" name="İçerik Yer Tutucusu 3"/>
          <p:cNvSpPr>
            <a:spLocks noGrp="1"/>
          </p:cNvSpPr>
          <p:nvPr>
            <p:ph idx="1"/>
          </p:nvPr>
        </p:nvSpPr>
        <p:spPr>
          <a:xfrm>
            <a:off x="0" y="2459866"/>
            <a:ext cx="6745357" cy="4398134"/>
          </a:xfrm>
        </p:spPr>
        <p:txBody>
          <a:bodyPr>
            <a:noAutofit/>
          </a:bodyPr>
          <a:lstStyle/>
          <a:p>
            <a:r>
              <a:rPr lang="tr-TR" sz="2000" dirty="0">
                <a:effectLst/>
                <a:ea typeface="Calibri" panose="020F0502020204030204" pitchFamily="34" charset="0"/>
              </a:rPr>
              <a:t>Bu dönemdeki arkadaş ilişkileri; ait olma, değer görme, paylaşma duygusunun kazanılması adına sayısız fayda sağlamasına karşın zaman zaman dezavantajlarda barındırmaktır. Örneğin bana bir şey olmaz düşüncesiyle (ergen </a:t>
            </a:r>
            <a:r>
              <a:rPr lang="tr-TR" sz="2000" dirty="0">
                <a:ea typeface="Calibri" panose="020F0502020204030204" pitchFamily="34" charset="0"/>
              </a:rPr>
              <a:t>b</a:t>
            </a:r>
            <a:r>
              <a:rPr lang="tr-TR" sz="2000" dirty="0">
                <a:effectLst/>
                <a:ea typeface="Calibri" panose="020F0502020204030204" pitchFamily="34" charset="0"/>
              </a:rPr>
              <a:t>enmerkezciliği) riskli arkadaş gruplarının içine dahil olabilirsiniz. Konu her ne olursa olsun kendinizi hazır hissetmeden ve ruhen kaldırabileceğinize güvenmeden başkalarının yönlendirmesiyle ya da zorlamasıyla asla hareket etmeyin. Böyle bir durumda ikilem içinde kalırsanız güvendiğiniz bir yetişkinden (ebeveyn, aileden biri, öğretmen </a:t>
            </a:r>
            <a:r>
              <a:rPr lang="tr-TR" sz="2000" dirty="0" err="1">
                <a:effectLst/>
                <a:ea typeface="Calibri" panose="020F0502020204030204" pitchFamily="34" charset="0"/>
              </a:rPr>
              <a:t>vs</a:t>
            </a:r>
            <a:r>
              <a:rPr lang="tr-TR" sz="2000" dirty="0">
                <a:effectLst/>
                <a:ea typeface="Calibri" panose="020F0502020204030204" pitchFamily="34" charset="0"/>
              </a:rPr>
              <a:t>) destek alabilirsiniz.</a:t>
            </a:r>
          </a:p>
          <a:p>
            <a:endParaRPr lang="tr-TR" sz="2400" dirty="0">
              <a:effectLst/>
              <a:ea typeface="Calibri" panose="020F0502020204030204" pitchFamily="34" charset="0"/>
            </a:endParaRPr>
          </a:p>
          <a:p>
            <a:endParaRPr lang="tr-TR" sz="2400" dirty="0"/>
          </a:p>
        </p:txBody>
      </p:sp>
      <p:sp>
        <p:nvSpPr>
          <p:cNvPr id="3" name="Metin kutusu 2">
            <a:extLst>
              <a:ext uri="{FF2B5EF4-FFF2-40B4-BE49-F238E27FC236}">
                <a16:creationId xmlns:a16="http://schemas.microsoft.com/office/drawing/2014/main" id="{D2013B10-B728-9549-7B16-2D9FC524E185}"/>
              </a:ext>
            </a:extLst>
          </p:cNvPr>
          <p:cNvSpPr txBox="1"/>
          <p:nvPr/>
        </p:nvSpPr>
        <p:spPr>
          <a:xfrm>
            <a:off x="9991493" y="2620537"/>
            <a:ext cx="184731" cy="369332"/>
          </a:xfrm>
          <a:prstGeom prst="rect">
            <a:avLst/>
          </a:prstGeom>
          <a:noFill/>
        </p:spPr>
        <p:txBody>
          <a:bodyPr wrap="none" rtlCol="0">
            <a:spAutoFit/>
          </a:bodyPr>
          <a:lstStyle/>
          <a:p>
            <a:endParaRPr lang="tr-TR" dirty="0"/>
          </a:p>
        </p:txBody>
      </p:sp>
      <p:pic>
        <p:nvPicPr>
          <p:cNvPr id="6" name="Resim 5">
            <a:extLst>
              <a:ext uri="{FF2B5EF4-FFF2-40B4-BE49-F238E27FC236}">
                <a16:creationId xmlns:a16="http://schemas.microsoft.com/office/drawing/2014/main" id="{0A933CE5-A242-E469-1B01-3F8EFD306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773" y="2641928"/>
            <a:ext cx="5311755" cy="2794810"/>
          </a:xfrm>
          <a:prstGeom prst="rect">
            <a:avLst/>
          </a:prstGeom>
        </p:spPr>
      </p:pic>
    </p:spTree>
    <p:extLst>
      <p:ext uri="{BB962C8B-B14F-4D97-AF65-F5344CB8AC3E}">
        <p14:creationId xmlns:p14="http://schemas.microsoft.com/office/powerpoint/2010/main" val="622324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Akran mı Zorba mı?</a:t>
            </a:r>
          </a:p>
        </p:txBody>
      </p:sp>
      <p:sp>
        <p:nvSpPr>
          <p:cNvPr id="4" name="İçerik Yer Tutucusu 3"/>
          <p:cNvSpPr>
            <a:spLocks noGrp="1"/>
          </p:cNvSpPr>
          <p:nvPr>
            <p:ph idx="1"/>
          </p:nvPr>
        </p:nvSpPr>
        <p:spPr>
          <a:xfrm>
            <a:off x="0" y="2459866"/>
            <a:ext cx="12192000" cy="1346015"/>
          </a:xfrm>
        </p:spPr>
        <p:txBody>
          <a:bodyPr/>
          <a:lstStyle/>
          <a:p>
            <a:r>
              <a:rPr lang="tr-TR" sz="2000" dirty="0"/>
              <a:t>Akran Zorbalığı, bir kişi ya da bir grup öğrencinin kasıtlı olarak, tekrarlayan bir biçimde, diğer bir kişiye ya da bir gruba karşı acı vermek, korkutmak, sindirmek ya da yıldırmak amacıyla yapılan davranışların tümüdür.</a:t>
            </a:r>
          </a:p>
          <a:p>
            <a:endParaRPr lang="tr-TR" dirty="0"/>
          </a:p>
        </p:txBody>
      </p:sp>
      <p:sp>
        <p:nvSpPr>
          <p:cNvPr id="3" name="Metin kutusu 2"/>
          <p:cNvSpPr txBox="1"/>
          <p:nvPr/>
        </p:nvSpPr>
        <p:spPr>
          <a:xfrm>
            <a:off x="280087" y="3715265"/>
            <a:ext cx="5511114" cy="1631216"/>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Bir davranışın zorbalık olarak tanımlanması için göstergeler: </a:t>
            </a:r>
          </a:p>
          <a:p>
            <a:r>
              <a:rPr lang="tr-TR" dirty="0">
                <a:latin typeface="Times New Roman" panose="02020603050405020304" pitchFamily="18" charset="0"/>
                <a:cs typeface="Times New Roman" panose="02020603050405020304" pitchFamily="18" charset="0"/>
              </a:rPr>
              <a:t>1) Güç eşitsizliği olması </a:t>
            </a:r>
          </a:p>
          <a:p>
            <a:r>
              <a:rPr lang="tr-TR" dirty="0">
                <a:latin typeface="Times New Roman" panose="02020603050405020304" pitchFamily="18" charset="0"/>
                <a:cs typeface="Times New Roman" panose="02020603050405020304" pitchFamily="18" charset="0"/>
              </a:rPr>
              <a:t>2) Kasıtlı olarak zarar verme </a:t>
            </a:r>
          </a:p>
          <a:p>
            <a:r>
              <a:rPr lang="tr-TR" dirty="0">
                <a:latin typeface="Times New Roman" panose="02020603050405020304" pitchFamily="18" charset="0"/>
                <a:cs typeface="Times New Roman" panose="02020603050405020304" pitchFamily="18" charset="0"/>
              </a:rPr>
              <a:t>3) Süreklilik (tekrarlayan, sistematik hale dönüşmesi</a:t>
            </a:r>
            <a:r>
              <a:rPr lang="tr-TR" sz="2800" dirty="0">
                <a:latin typeface="Times New Roman" panose="02020603050405020304" pitchFamily="18" charset="0"/>
                <a:cs typeface="Times New Roman" panose="02020603050405020304" pitchFamily="18" charset="0"/>
              </a:rPr>
              <a:t>)</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5864" y="3369275"/>
            <a:ext cx="3348681" cy="3348681"/>
          </a:xfrm>
          <a:prstGeom prst="rect">
            <a:avLst/>
          </a:prstGeom>
        </p:spPr>
      </p:pic>
    </p:spTree>
    <p:extLst>
      <p:ext uri="{BB962C8B-B14F-4D97-AF65-F5344CB8AC3E}">
        <p14:creationId xmlns:p14="http://schemas.microsoft.com/office/powerpoint/2010/main" val="223864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Zaman yönetimi </a:t>
            </a:r>
          </a:p>
        </p:txBody>
      </p:sp>
      <p:sp>
        <p:nvSpPr>
          <p:cNvPr id="4" name="İçerik Yer Tutucusu 3"/>
          <p:cNvSpPr>
            <a:spLocks noGrp="1"/>
          </p:cNvSpPr>
          <p:nvPr>
            <p:ph idx="1"/>
          </p:nvPr>
        </p:nvSpPr>
        <p:spPr>
          <a:xfrm>
            <a:off x="0" y="2459866"/>
            <a:ext cx="12192000" cy="1189345"/>
          </a:xfrm>
        </p:spPr>
        <p:txBody>
          <a:bodyPr/>
          <a:lstStyle/>
          <a:p>
            <a:pPr algn="just" fontAlgn="base"/>
            <a:r>
              <a:rPr lang="tr-TR" dirty="0"/>
              <a:t>Zaman yönetimi, mevcut zamanın etkili ve verimli bir şekilde kullanılmasını sağlamak yani zamanı planlamak ve kontrol etmektir. </a:t>
            </a:r>
          </a:p>
          <a:p>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4027" y="3778309"/>
            <a:ext cx="4269716" cy="2139193"/>
          </a:xfrm>
          <a:prstGeom prst="rect">
            <a:avLst/>
          </a:prstGeom>
        </p:spPr>
      </p:pic>
      <p:sp>
        <p:nvSpPr>
          <p:cNvPr id="5" name="Metin kutusu 4"/>
          <p:cNvSpPr txBox="1"/>
          <p:nvPr/>
        </p:nvSpPr>
        <p:spPr>
          <a:xfrm>
            <a:off x="0" y="3649211"/>
            <a:ext cx="5767011" cy="2677656"/>
          </a:xfrm>
          <a:prstGeom prst="rect">
            <a:avLst/>
          </a:prstGeom>
          <a:noFill/>
        </p:spPr>
        <p:txBody>
          <a:bodyPr wrap="square" rtlCol="0">
            <a:spAutoFit/>
          </a:bodyPr>
          <a:lstStyle/>
          <a:p>
            <a:pPr marL="285750" indent="-285750" algn="just" fontAlgn="base">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Zaman yönetimi başarı ile doğrudan ilişkilidir. Zaman yönetiminde yapılacak faaliyetler veya çalışılacak dersler önemlerine göre sıralanır ve her biri belirli zaman dilimleri içinde gerçekleştirilir.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a:t>Zorbalık tekrarlı olarak aynı çocuklar arasında yapılan, psikolojik, fiziksel, sosyal ve sözel saldırılardır. </a:t>
            </a:r>
          </a:p>
          <a:p>
            <a:r>
              <a:rPr lang="tr-TR" sz="2000" dirty="0"/>
              <a:t>Zorbalık Türleri: </a:t>
            </a:r>
          </a:p>
          <a:p>
            <a:r>
              <a:rPr lang="tr-TR" sz="2000" dirty="0"/>
              <a:t>1) Sözlü Zorbalık </a:t>
            </a:r>
          </a:p>
          <a:p>
            <a:r>
              <a:rPr lang="tr-TR" sz="2000" dirty="0"/>
              <a:t>2) Fiziksel Zorbalık </a:t>
            </a:r>
          </a:p>
          <a:p>
            <a:r>
              <a:rPr lang="tr-TR" sz="2000" dirty="0"/>
              <a:t>3) Duygusal/Sosyal Zorbalık </a:t>
            </a:r>
          </a:p>
          <a:p>
            <a:r>
              <a:rPr lang="tr-TR" sz="2000" dirty="0"/>
              <a:t>4) Siber (Çevrimiçi) Zorbalık</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032" y="3121317"/>
            <a:ext cx="5080000" cy="3383280"/>
          </a:xfrm>
          <a:prstGeom prst="rect">
            <a:avLst/>
          </a:prstGeom>
        </p:spPr>
      </p:pic>
    </p:spTree>
    <p:extLst>
      <p:ext uri="{BB962C8B-B14F-4D97-AF65-F5344CB8AC3E}">
        <p14:creationId xmlns:p14="http://schemas.microsoft.com/office/powerpoint/2010/main" val="19824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24527" y="1521822"/>
            <a:ext cx="10515600" cy="906917"/>
          </a:xfrm>
        </p:spPr>
        <p:txBody>
          <a:bodyPr>
            <a:normAutofit/>
          </a:bodyPr>
          <a:lstStyle/>
          <a:p>
            <a:r>
              <a:rPr lang="tr-TR" sz="3200" b="1" dirty="0">
                <a:solidFill>
                  <a:srgbClr val="FF0000"/>
                </a:solidFill>
              </a:rPr>
              <a:t>Sınavlara Nasıl Hazırlanılır?</a:t>
            </a:r>
          </a:p>
        </p:txBody>
      </p:sp>
      <p:sp>
        <p:nvSpPr>
          <p:cNvPr id="4" name="İçerik Yer Tutucusu 3"/>
          <p:cNvSpPr>
            <a:spLocks noGrp="1"/>
          </p:cNvSpPr>
          <p:nvPr>
            <p:ph idx="1"/>
          </p:nvPr>
        </p:nvSpPr>
        <p:spPr>
          <a:xfrm>
            <a:off x="1309816" y="2218909"/>
            <a:ext cx="7029450" cy="4398134"/>
          </a:xfrm>
        </p:spPr>
        <p:txBody>
          <a:bodyPr>
            <a:normAutofit fontScale="92500" lnSpcReduction="20000"/>
          </a:bodyPr>
          <a:lstStyle/>
          <a:p>
            <a:pPr>
              <a:lnSpc>
                <a:spcPct val="170000"/>
              </a:lnSpc>
              <a:buFont typeface="Wingdings" pitchFamily="2" charset="2"/>
              <a:buChar char="ü"/>
            </a:pPr>
            <a:r>
              <a:rPr lang="tr-TR" sz="1200" dirty="0"/>
              <a:t>Çalışma Planları </a:t>
            </a:r>
          </a:p>
          <a:p>
            <a:pPr>
              <a:lnSpc>
                <a:spcPct val="170000"/>
              </a:lnSpc>
              <a:buFont typeface="Wingdings" pitchFamily="2" charset="2"/>
              <a:buChar char="ü"/>
            </a:pPr>
            <a:r>
              <a:rPr lang="tr-TR" sz="1200" dirty="0"/>
              <a:t>Hedeflerinizi belirleyin (Haftalık/Aylık/ Yıllık amaç listeleri yapın)</a:t>
            </a:r>
          </a:p>
          <a:p>
            <a:pPr>
              <a:lnSpc>
                <a:spcPct val="170000"/>
              </a:lnSpc>
              <a:buFont typeface="Wingdings" pitchFamily="2" charset="2"/>
              <a:buChar char="ü"/>
            </a:pPr>
            <a:r>
              <a:rPr lang="tr-TR" sz="1200" dirty="0"/>
              <a:t>Düzenli tekrarlar</a:t>
            </a:r>
          </a:p>
          <a:p>
            <a:pPr>
              <a:lnSpc>
                <a:spcPct val="170000"/>
              </a:lnSpc>
              <a:buFont typeface="Wingdings" pitchFamily="2" charset="2"/>
              <a:buChar char="ü"/>
            </a:pPr>
            <a:r>
              <a:rPr lang="tr-TR" sz="1200" dirty="0"/>
              <a:t>Soru çözümleri</a:t>
            </a:r>
          </a:p>
          <a:p>
            <a:pPr>
              <a:lnSpc>
                <a:spcPct val="170000"/>
              </a:lnSpc>
              <a:buFont typeface="Wingdings" pitchFamily="2" charset="2"/>
              <a:buChar char="ü"/>
            </a:pPr>
            <a:r>
              <a:rPr lang="tr-TR" sz="1200" dirty="0"/>
              <a:t>Test tekniklerini öğrenmek</a:t>
            </a:r>
          </a:p>
          <a:p>
            <a:pPr>
              <a:lnSpc>
                <a:spcPct val="170000"/>
              </a:lnSpc>
              <a:buFont typeface="Wingdings" pitchFamily="2" charset="2"/>
              <a:buChar char="ü"/>
            </a:pPr>
            <a:r>
              <a:rPr lang="tr-TR" sz="1200" dirty="0"/>
              <a:t>Zamanı iyi yönetmek</a:t>
            </a:r>
          </a:p>
          <a:p>
            <a:pPr>
              <a:lnSpc>
                <a:spcPct val="170000"/>
              </a:lnSpc>
              <a:buFont typeface="Wingdings" pitchFamily="2" charset="2"/>
              <a:buChar char="ü"/>
            </a:pPr>
            <a:r>
              <a:rPr lang="tr-TR" sz="1200" dirty="0"/>
              <a:t>Stres, kaygı vb. duyguları fark etme</a:t>
            </a:r>
          </a:p>
          <a:p>
            <a:pPr>
              <a:lnSpc>
                <a:spcPct val="170000"/>
              </a:lnSpc>
              <a:buFont typeface="Wingdings" pitchFamily="2" charset="2"/>
              <a:buChar char="ü"/>
            </a:pPr>
            <a:r>
              <a:rPr lang="tr-TR" sz="1200" dirty="0"/>
              <a:t>Düzenli  ve yeterince uyku</a:t>
            </a:r>
          </a:p>
          <a:p>
            <a:pPr>
              <a:lnSpc>
                <a:spcPct val="170000"/>
              </a:lnSpc>
              <a:buFont typeface="Wingdings" pitchFamily="2" charset="2"/>
              <a:buChar char="ü"/>
            </a:pPr>
            <a:r>
              <a:rPr lang="tr-TR" sz="1200" dirty="0"/>
              <a:t>Yeterli ve dengeli beslenme</a:t>
            </a:r>
          </a:p>
          <a:p>
            <a:pPr>
              <a:lnSpc>
                <a:spcPct val="170000"/>
              </a:lnSpc>
              <a:buFont typeface="Wingdings" pitchFamily="2" charset="2"/>
              <a:buChar char="ü"/>
            </a:pPr>
            <a:r>
              <a:rPr lang="tr-TR" sz="1200" dirty="0"/>
              <a:t>Spor, müzik, sanat hobileri edinme </a:t>
            </a:r>
          </a:p>
          <a:p>
            <a:pPr>
              <a:buNone/>
            </a:pPr>
            <a:r>
              <a:rPr lang="tr-TR" sz="1400" dirty="0"/>
              <a:t>           </a:t>
            </a:r>
            <a:r>
              <a:rPr lang="tr-TR" sz="1400" i="1" dirty="0"/>
              <a:t>SINAV PERFORMANSINIZI ETKİLEYECEKTİR</a:t>
            </a:r>
            <a:r>
              <a:rPr lang="tr-TR" sz="1400" dirty="0"/>
              <a:t>. </a:t>
            </a:r>
          </a:p>
          <a:p>
            <a:pPr>
              <a:buNone/>
            </a:pPr>
            <a:r>
              <a:rPr lang="tr-TR" sz="1400" dirty="0"/>
              <a:t>      </a:t>
            </a:r>
            <a:r>
              <a:rPr lang="tr-TR" sz="1400" b="1" dirty="0"/>
              <a:t>Hangi alanlarda düzenlemeye ihtiyacın olduğunu ve neler yapabileceğini düşün…</a:t>
            </a:r>
          </a:p>
        </p:txBody>
      </p:sp>
      <p:pic>
        <p:nvPicPr>
          <p:cNvPr id="5" name="4 Resim" descr="1_org_zoom.jpg"/>
          <p:cNvPicPr>
            <a:picLocks noChangeAspect="1"/>
          </p:cNvPicPr>
          <p:nvPr/>
        </p:nvPicPr>
        <p:blipFill>
          <a:blip r:embed="rId2" cstate="print"/>
          <a:stretch>
            <a:fillRect/>
          </a:stretch>
        </p:blipFill>
        <p:spPr>
          <a:xfrm>
            <a:off x="7296150" y="1581150"/>
            <a:ext cx="2476499" cy="3714749"/>
          </a:xfrm>
          <a:prstGeom prst="rect">
            <a:avLst/>
          </a:prstGeom>
        </p:spPr>
      </p:pic>
      <p:pic>
        <p:nvPicPr>
          <p:cNvPr id="6" name="5 Resim" descr="indir.jfif"/>
          <p:cNvPicPr>
            <a:picLocks noChangeAspect="1"/>
          </p:cNvPicPr>
          <p:nvPr/>
        </p:nvPicPr>
        <p:blipFill>
          <a:blip r:embed="rId3"/>
          <a:stretch>
            <a:fillRect/>
          </a:stretch>
        </p:blipFill>
        <p:spPr>
          <a:xfrm>
            <a:off x="9163050" y="2652712"/>
            <a:ext cx="3028950" cy="1514475"/>
          </a:xfrm>
          <a:prstGeom prst="rect">
            <a:avLst/>
          </a:prstGeom>
        </p:spPr>
      </p:pic>
      <p:pic>
        <p:nvPicPr>
          <p:cNvPr id="9" name="8 Resim" descr="indir (2).jpg"/>
          <p:cNvPicPr>
            <a:picLocks noChangeAspect="1"/>
          </p:cNvPicPr>
          <p:nvPr/>
        </p:nvPicPr>
        <p:blipFill>
          <a:blip r:embed="rId4"/>
          <a:stretch>
            <a:fillRect/>
          </a:stretch>
        </p:blipFill>
        <p:spPr>
          <a:xfrm>
            <a:off x="8624887" y="4162425"/>
            <a:ext cx="3262313" cy="2024884"/>
          </a:xfrm>
          <a:prstGeom prst="rect">
            <a:avLst/>
          </a:prstGeom>
        </p:spPr>
      </p:pic>
    </p:spTree>
    <p:extLst>
      <p:ext uri="{BB962C8B-B14F-4D97-AF65-F5344CB8AC3E}">
        <p14:creationId xmlns:p14="http://schemas.microsoft.com/office/powerpoint/2010/main" val="54372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1886" y="1924594"/>
            <a:ext cx="10515600" cy="906917"/>
          </a:xfrm>
        </p:spPr>
        <p:txBody>
          <a:bodyPr>
            <a:normAutofit/>
          </a:bodyPr>
          <a:lstStyle/>
          <a:p>
            <a:r>
              <a:rPr lang="tr-TR" sz="3200" b="1" dirty="0">
                <a:solidFill>
                  <a:srgbClr val="FF0000"/>
                </a:solidFill>
              </a:rPr>
              <a:t>Sınavlara</a:t>
            </a:r>
            <a:r>
              <a:rPr lang="tr-TR" sz="3600" b="1" dirty="0">
                <a:solidFill>
                  <a:srgbClr val="FF0000"/>
                </a:solidFill>
              </a:rPr>
              <a:t> Nasıl Hazırlanılır?</a:t>
            </a:r>
          </a:p>
        </p:txBody>
      </p:sp>
      <p:sp>
        <p:nvSpPr>
          <p:cNvPr id="4" name="İçerik Yer Tutucusu 3"/>
          <p:cNvSpPr>
            <a:spLocks noGrp="1"/>
          </p:cNvSpPr>
          <p:nvPr>
            <p:ph idx="1"/>
          </p:nvPr>
        </p:nvSpPr>
        <p:spPr>
          <a:xfrm>
            <a:off x="321129" y="2797323"/>
            <a:ext cx="7563914" cy="3643234"/>
          </a:xfrm>
        </p:spPr>
        <p:txBody>
          <a:bodyPr>
            <a:normAutofit fontScale="77500" lnSpcReduction="20000"/>
          </a:bodyPr>
          <a:lstStyle/>
          <a:p>
            <a:pPr>
              <a:lnSpc>
                <a:spcPct val="150000"/>
              </a:lnSpc>
              <a:buNone/>
            </a:pPr>
            <a:r>
              <a:rPr lang="tr-TR" sz="1200" b="1" dirty="0"/>
              <a:t>   </a:t>
            </a:r>
            <a:r>
              <a:rPr lang="tr-TR" sz="2300" b="1" dirty="0"/>
              <a:t>7. sınıf LGS’ ye hazırlıkta önemli bir yıldır. Bu yılı çalışma alışkanlıklarınızı düzenlenmek için fırsata dönüştürebilirsiniz.</a:t>
            </a:r>
          </a:p>
          <a:p>
            <a:pPr>
              <a:lnSpc>
                <a:spcPct val="150000"/>
              </a:lnSpc>
            </a:pPr>
            <a:r>
              <a:rPr lang="tr-TR" sz="2300" dirty="0"/>
              <a:t>Konu eksiklerinizi belirleyin…</a:t>
            </a:r>
          </a:p>
          <a:p>
            <a:pPr>
              <a:lnSpc>
                <a:spcPct val="150000"/>
              </a:lnSpc>
            </a:pPr>
            <a:r>
              <a:rPr lang="tr-TR" sz="2300" dirty="0"/>
              <a:t>Öğrenme stilinize (görsel, işitsel, dokunsal) uygun çalışmalarla eksik ya da zorlandığınız konuları tamamlayın. </a:t>
            </a:r>
          </a:p>
          <a:p>
            <a:pPr>
              <a:lnSpc>
                <a:spcPct val="150000"/>
              </a:lnSpc>
            </a:pPr>
            <a:r>
              <a:rPr lang="tr-TR" sz="2300" dirty="0"/>
              <a:t>Çalışırken doğru öğrenme stratejilerini kullandığınızdan emin olun…</a:t>
            </a:r>
          </a:p>
          <a:p>
            <a:pPr>
              <a:lnSpc>
                <a:spcPct val="150000"/>
              </a:lnSpc>
            </a:pPr>
            <a:r>
              <a:rPr lang="tr-TR" sz="2300" dirty="0"/>
              <a:t>Doğru çalışma teknikleri sonraki kazanımları daha kolay ve kalıcı öğrenmenizi sağlayacaktır.</a:t>
            </a:r>
          </a:p>
          <a:p>
            <a:pPr>
              <a:lnSpc>
                <a:spcPct val="150000"/>
              </a:lnSpc>
              <a:buNone/>
            </a:pPr>
            <a:endParaRPr lang="tr-TR" sz="1200" dirty="0"/>
          </a:p>
        </p:txBody>
      </p:sp>
      <p:pic>
        <p:nvPicPr>
          <p:cNvPr id="5" name="4 Resim" descr="images (4).jfif"/>
          <p:cNvPicPr>
            <a:picLocks noChangeAspect="1"/>
          </p:cNvPicPr>
          <p:nvPr/>
        </p:nvPicPr>
        <p:blipFill>
          <a:blip r:embed="rId2"/>
          <a:stretch>
            <a:fillRect/>
          </a:stretch>
        </p:blipFill>
        <p:spPr>
          <a:xfrm>
            <a:off x="7619999" y="2612571"/>
            <a:ext cx="3803597" cy="2177143"/>
          </a:xfrm>
          <a:prstGeom prst="rect">
            <a:avLst/>
          </a:prstGeom>
        </p:spPr>
      </p:pic>
    </p:spTree>
    <p:extLst>
      <p:ext uri="{BB962C8B-B14F-4D97-AF65-F5344CB8AC3E}">
        <p14:creationId xmlns:p14="http://schemas.microsoft.com/office/powerpoint/2010/main" val="1807058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15547" y="1979905"/>
            <a:ext cx="10515600" cy="906917"/>
          </a:xfrm>
        </p:spPr>
        <p:txBody>
          <a:bodyPr>
            <a:normAutofit/>
          </a:bodyPr>
          <a:lstStyle/>
          <a:p>
            <a:r>
              <a:rPr lang="tr-TR" sz="3200" b="1" dirty="0">
                <a:solidFill>
                  <a:srgbClr val="FF0000"/>
                </a:solidFill>
              </a:rPr>
              <a:t>Konu Tarama Testleri</a:t>
            </a:r>
          </a:p>
        </p:txBody>
      </p:sp>
      <p:sp>
        <p:nvSpPr>
          <p:cNvPr id="4" name="İçerik Yer Tutucusu 3"/>
          <p:cNvSpPr>
            <a:spLocks noGrp="1"/>
          </p:cNvSpPr>
          <p:nvPr>
            <p:ph idx="1"/>
          </p:nvPr>
        </p:nvSpPr>
        <p:spPr>
          <a:xfrm>
            <a:off x="630193" y="2496936"/>
            <a:ext cx="11030465" cy="3533161"/>
          </a:xfrm>
        </p:spPr>
        <p:txBody>
          <a:bodyPr>
            <a:normAutofit lnSpcReduction="10000"/>
          </a:bodyPr>
          <a:lstStyle/>
          <a:p>
            <a:endParaRPr lang="tr-TR" dirty="0"/>
          </a:p>
          <a:p>
            <a:pPr>
              <a:lnSpc>
                <a:spcPct val="150000"/>
              </a:lnSpc>
            </a:pPr>
            <a:r>
              <a:rPr lang="tr-TR" sz="1800" dirty="0"/>
              <a:t>Konu Tarama Testleri (KTT) ilkokul- ortaokul seviyesindeki öğrenciler için hazırlanmış </a:t>
            </a:r>
            <a:r>
              <a:rPr lang="tr-TR" sz="1800" dirty="0" err="1"/>
              <a:t>onlıne</a:t>
            </a:r>
            <a:r>
              <a:rPr lang="tr-TR" sz="1800" dirty="0"/>
              <a:t> testlerdir.</a:t>
            </a:r>
          </a:p>
          <a:p>
            <a:pPr>
              <a:lnSpc>
                <a:spcPct val="150000"/>
              </a:lnSpc>
            </a:pPr>
            <a:r>
              <a:rPr lang="tr-TR" sz="1800" dirty="0"/>
              <a:t> Her ders için ayrı uygulanmaktadır. </a:t>
            </a:r>
          </a:p>
          <a:p>
            <a:pPr>
              <a:lnSpc>
                <a:spcPct val="150000"/>
              </a:lnSpc>
            </a:pPr>
            <a:r>
              <a:rPr lang="tr-TR" sz="1800" dirty="0"/>
              <a:t>Öğrencinin ders ve konu bazındaki eksiklerini görerek telafi etmesine imkan sağlar.</a:t>
            </a:r>
          </a:p>
          <a:p>
            <a:pPr>
              <a:lnSpc>
                <a:spcPct val="150000"/>
              </a:lnSpc>
            </a:pPr>
            <a:endParaRPr lang="tr-TR" sz="1800" dirty="0"/>
          </a:p>
          <a:p>
            <a:pPr>
              <a:lnSpc>
                <a:spcPct val="150000"/>
              </a:lnSpc>
            </a:pPr>
            <a:r>
              <a:rPr lang="tr-TR" sz="1800" b="1" dirty="0" err="1"/>
              <a:t>tekirdagodm</a:t>
            </a:r>
            <a:r>
              <a:rPr lang="tr-TR" sz="1800" b="1" dirty="0"/>
              <a:t>.</a:t>
            </a:r>
            <a:r>
              <a:rPr lang="tr-TR" sz="1800" b="1" dirty="0" err="1"/>
              <a:t>meb</a:t>
            </a:r>
            <a:r>
              <a:rPr lang="tr-TR" sz="1800" b="1" dirty="0"/>
              <a:t>.gov.t</a:t>
            </a:r>
            <a:r>
              <a:rPr lang="tr-TR" sz="1800" dirty="0"/>
              <a:t>r    adresinden  konu tarama testlerine ulaşabilirsiniz. </a:t>
            </a:r>
          </a:p>
          <a:p>
            <a:pPr>
              <a:lnSpc>
                <a:spcPct val="150000"/>
              </a:lnSpc>
            </a:pPr>
            <a:r>
              <a:rPr lang="tr-TR" sz="1800" dirty="0"/>
              <a:t> Tarama testleri ve örnek sorular için Tekirdağ Ölçme Değerlendirme Merkezinin web sitesini ziyaret edebilirsiniz.</a:t>
            </a:r>
          </a:p>
        </p:txBody>
      </p:sp>
      <p:pic>
        <p:nvPicPr>
          <p:cNvPr id="1026" name="Picture 2" descr="https://tekirdagodm.meb.gov.tr/meb_iys_dosyalar/2021_05/24151828_KTTPaket4.jpg"/>
          <p:cNvPicPr>
            <a:picLocks noChangeAspect="1" noChangeArrowheads="1"/>
          </p:cNvPicPr>
          <p:nvPr/>
        </p:nvPicPr>
        <p:blipFill>
          <a:blip r:embed="rId2"/>
          <a:srcRect/>
          <a:stretch>
            <a:fillRect/>
          </a:stretch>
        </p:blipFill>
        <p:spPr bwMode="auto">
          <a:xfrm>
            <a:off x="8879575" y="3635369"/>
            <a:ext cx="2919692" cy="1646181"/>
          </a:xfrm>
          <a:prstGeom prst="rect">
            <a:avLst/>
          </a:prstGeom>
          <a:noFill/>
        </p:spPr>
      </p:pic>
    </p:spTree>
    <p:extLst>
      <p:ext uri="{BB962C8B-B14F-4D97-AF65-F5344CB8AC3E}">
        <p14:creationId xmlns:p14="http://schemas.microsoft.com/office/powerpoint/2010/main" val="1744277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Öz-Bakım Becerileri</a:t>
            </a:r>
          </a:p>
        </p:txBody>
      </p:sp>
      <p:sp>
        <p:nvSpPr>
          <p:cNvPr id="4" name="İçerik Yer Tutucusu 3"/>
          <p:cNvSpPr>
            <a:spLocks noGrp="1"/>
          </p:cNvSpPr>
          <p:nvPr>
            <p:ph idx="1"/>
          </p:nvPr>
        </p:nvSpPr>
        <p:spPr>
          <a:xfrm>
            <a:off x="0" y="2459866"/>
            <a:ext cx="8017565" cy="3569873"/>
          </a:xfrm>
        </p:spPr>
        <p:txBody>
          <a:bodyPr>
            <a:noAutofit/>
          </a:bodyPr>
          <a:lstStyle/>
          <a:p>
            <a:pPr>
              <a:lnSpc>
                <a:spcPct val="150000"/>
              </a:lnSpc>
            </a:pPr>
            <a:r>
              <a:rPr lang="tr-TR" sz="2000" dirty="0"/>
              <a:t>11-14 yaş aralığındaki kız ve erkek çocuklar hızlı bir büyüme ve değişim yaşarlar. Hormon salınımındaki artış ve fiziksel gelişim hızı kişisel bakım alışkanlılarında da değişimlere neden olur. </a:t>
            </a:r>
          </a:p>
          <a:p>
            <a:pPr>
              <a:lnSpc>
                <a:spcPct val="150000"/>
              </a:lnSpc>
            </a:pPr>
            <a:r>
              <a:rPr lang="tr-TR" sz="2000" dirty="0"/>
              <a:t>Yaşla birlikte daha sık banyo yapma ihtiyacı oluşur. Bu nedenle ortalama haftada 2-3 kez banyo yapmak, fiziksel </a:t>
            </a:r>
            <a:r>
              <a:rPr lang="tr-TR" sz="2000" dirty="0" err="1"/>
              <a:t>aktivitilerin</a:t>
            </a:r>
            <a:r>
              <a:rPr lang="tr-TR" sz="2000" dirty="0"/>
              <a:t> yoğun olduğu günlerde duş almak bedensel ve duygusal olarak iyi hissetmenize yardımcı olur.</a:t>
            </a:r>
          </a:p>
          <a:p>
            <a:pPr>
              <a:lnSpc>
                <a:spcPct val="150000"/>
              </a:lnSpc>
            </a:pPr>
            <a:r>
              <a:rPr lang="tr-TR" sz="2000" dirty="0"/>
              <a:t>Saç, cilt ve ağız bakımına özen göstermek ergenin kendine yönelik olumlu algısını (öz saygı) destekleyecektir.</a:t>
            </a:r>
          </a:p>
          <a:p>
            <a:pPr>
              <a:lnSpc>
                <a:spcPct val="150000"/>
              </a:lnSpc>
            </a:pPr>
            <a:endParaRPr lang="tr-TR" sz="1800" dirty="0"/>
          </a:p>
          <a:p>
            <a:pPr>
              <a:lnSpc>
                <a:spcPct val="150000"/>
              </a:lnSpc>
            </a:pPr>
            <a:endParaRPr lang="tr-TR" sz="1600" dirty="0"/>
          </a:p>
          <a:p>
            <a:pPr>
              <a:lnSpc>
                <a:spcPct val="150000"/>
              </a:lnSpc>
            </a:pPr>
            <a:endParaRPr lang="tr-TR" sz="1600" dirty="0"/>
          </a:p>
          <a:p>
            <a:pPr>
              <a:lnSpc>
                <a:spcPct val="150000"/>
              </a:lnSpc>
              <a:buNone/>
            </a:pPr>
            <a:endParaRPr lang="tr-TR" sz="1600" dirty="0"/>
          </a:p>
        </p:txBody>
      </p:sp>
      <p:pic>
        <p:nvPicPr>
          <p:cNvPr id="5" name="Resim 4" descr="metin, kara kalem içeren bir resim&#10;&#10;Açıklama otomatik olarak oluşturuldu">
            <a:extLst>
              <a:ext uri="{FF2B5EF4-FFF2-40B4-BE49-F238E27FC236}">
                <a16:creationId xmlns:a16="http://schemas.microsoft.com/office/drawing/2014/main" id="{80E5123A-CC90-CE0F-F999-0D53BC09B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398" y="2734813"/>
            <a:ext cx="3683469" cy="2699336"/>
          </a:xfrm>
          <a:prstGeom prst="rect">
            <a:avLst/>
          </a:prstGeom>
        </p:spPr>
      </p:pic>
    </p:spTree>
    <p:extLst>
      <p:ext uri="{BB962C8B-B14F-4D97-AF65-F5344CB8AC3E}">
        <p14:creationId xmlns:p14="http://schemas.microsoft.com/office/powerpoint/2010/main" val="310251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FF0000"/>
                </a:solidFill>
              </a:rPr>
              <a:t>Öz-Bakım Becerileri</a:t>
            </a:r>
            <a:endParaRPr lang="tr-TR" dirty="0"/>
          </a:p>
        </p:txBody>
      </p:sp>
      <p:sp>
        <p:nvSpPr>
          <p:cNvPr id="3" name="2 İçerik Yer Tutucusu"/>
          <p:cNvSpPr>
            <a:spLocks noGrp="1"/>
          </p:cNvSpPr>
          <p:nvPr>
            <p:ph idx="1"/>
          </p:nvPr>
        </p:nvSpPr>
        <p:spPr>
          <a:xfrm>
            <a:off x="0" y="2459866"/>
            <a:ext cx="7354957" cy="4398134"/>
          </a:xfrm>
        </p:spPr>
        <p:txBody>
          <a:bodyPr>
            <a:normAutofit/>
          </a:bodyPr>
          <a:lstStyle/>
          <a:p>
            <a:pPr>
              <a:lnSpc>
                <a:spcPct val="150000"/>
              </a:lnSpc>
            </a:pPr>
            <a:r>
              <a:rPr lang="tr-TR" sz="2000" dirty="0"/>
              <a:t>Kişisel bakım davranışlarında ve fiziksel görünümünde değişiklik yapma isteğinde, tercihleri zaman zaman değişebilir. Bu deneme davranışı, kendisine uyanı bulmaya ve kendini tanımaya yöneliktir. Toplumsal normlarla ve değerlerle uyumlu olduğu müddetçe kişilik gelişimini geliştirici, gelişimsel bir davranış biçimidir.</a:t>
            </a:r>
          </a:p>
        </p:txBody>
      </p:sp>
      <p:pic>
        <p:nvPicPr>
          <p:cNvPr id="4" name="Resim 3" descr="metin, kara kalem içeren bir resim&#10;&#10;Açıklama otomatik olarak oluşturuldu">
            <a:extLst>
              <a:ext uri="{FF2B5EF4-FFF2-40B4-BE49-F238E27FC236}">
                <a16:creationId xmlns:a16="http://schemas.microsoft.com/office/drawing/2014/main" id="{D8BD9DBC-3BC8-E9E5-E8D5-FF32D7E8E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6607" y="2854082"/>
            <a:ext cx="3683469" cy="2699336"/>
          </a:xfrm>
          <a:prstGeom prst="rect">
            <a:avLst/>
          </a:prstGeom>
        </p:spPr>
      </p:pic>
    </p:spTree>
    <p:extLst>
      <p:ext uri="{BB962C8B-B14F-4D97-AF65-F5344CB8AC3E}">
        <p14:creationId xmlns:p14="http://schemas.microsoft.com/office/powerpoint/2010/main" val="4240194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36105" y="3332164"/>
            <a:ext cx="10515600" cy="906917"/>
          </a:xfrm>
        </p:spPr>
        <p:txBody>
          <a:bodyPr>
            <a:normAutofit fontScale="90000"/>
          </a:bodyPr>
          <a:lstStyle/>
          <a:p>
            <a:r>
              <a:rPr lang="tr-TR" b="1" dirty="0">
                <a:solidFill>
                  <a:srgbClr val="FF0000"/>
                </a:solidFill>
              </a:rPr>
              <a:t>DİNLEDİĞİNİZ İÇİN TEŞEKKÜR EDERİZ.</a:t>
            </a:r>
          </a:p>
        </p:txBody>
      </p:sp>
    </p:spTree>
    <p:extLst>
      <p:ext uri="{BB962C8B-B14F-4D97-AF65-F5344CB8AC3E}">
        <p14:creationId xmlns:p14="http://schemas.microsoft.com/office/powerpoint/2010/main" val="76612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Zaman yönetimini kolaylaştırmak için:</a:t>
            </a:r>
            <a:endParaRPr lang="tr-TR" dirty="0"/>
          </a:p>
        </p:txBody>
      </p:sp>
      <p:sp>
        <p:nvSpPr>
          <p:cNvPr id="3" name="İçerik Yer Tutucusu 2"/>
          <p:cNvSpPr>
            <a:spLocks noGrp="1"/>
          </p:cNvSpPr>
          <p:nvPr>
            <p:ph idx="1"/>
          </p:nvPr>
        </p:nvSpPr>
        <p:spPr>
          <a:xfrm>
            <a:off x="0" y="2459866"/>
            <a:ext cx="5956183" cy="4398134"/>
          </a:xfrm>
        </p:spPr>
        <p:txBody>
          <a:bodyPr/>
          <a:lstStyle/>
          <a:p>
            <a:pPr marL="342900" indent="-342900"/>
            <a:r>
              <a:rPr lang="tr-TR" dirty="0"/>
              <a:t>Amaçlar ve hedefler belirlenerek düzenli bir şekilde planlanmalı.</a:t>
            </a:r>
          </a:p>
          <a:p>
            <a:pPr marL="342900" indent="-342900"/>
            <a:r>
              <a:rPr lang="tr-TR" dirty="0"/>
              <a:t>Öncelikler belirlenmeli.</a:t>
            </a:r>
          </a:p>
          <a:p>
            <a:pPr marL="342900" indent="-342900"/>
            <a:r>
              <a:rPr lang="tr-TR" dirty="0"/>
              <a:t>Büyük işler küçük parçalara ayrılmalı.</a:t>
            </a:r>
          </a:p>
          <a:p>
            <a:pPr marL="342900" indent="-342900"/>
            <a:r>
              <a:rPr lang="tr-TR" dirty="0"/>
              <a:t>Bitirme tarihi belirlenmeli.</a:t>
            </a:r>
          </a:p>
          <a:p>
            <a:pPr marL="342900" indent="-342900"/>
            <a:r>
              <a:rPr lang="tr-TR" dirty="0"/>
              <a:t>Sıkıcı görünen işlere öncelik verilmeli.</a:t>
            </a:r>
          </a:p>
          <a:p>
            <a:pPr marL="342900" indent="-342900"/>
            <a:r>
              <a:rPr lang="tr-TR" dirty="0"/>
              <a:t>Mutlaka bir ödül sistemi belirlenmeli.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810" y="2582585"/>
            <a:ext cx="5886450" cy="3924300"/>
          </a:xfrm>
          <a:prstGeom prst="rect">
            <a:avLst/>
          </a:prstGeom>
        </p:spPr>
      </p:pic>
    </p:spTree>
    <p:extLst>
      <p:ext uri="{BB962C8B-B14F-4D97-AF65-F5344CB8AC3E}">
        <p14:creationId xmlns:p14="http://schemas.microsoft.com/office/powerpoint/2010/main" val="351153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481" y="1743933"/>
            <a:ext cx="8900908" cy="5006761"/>
          </a:xfrm>
        </p:spPr>
      </p:pic>
    </p:spTree>
    <p:extLst>
      <p:ext uri="{BB962C8B-B14F-4D97-AF65-F5344CB8AC3E}">
        <p14:creationId xmlns:p14="http://schemas.microsoft.com/office/powerpoint/2010/main" val="52469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a:t>
            </a:r>
          </a:p>
        </p:txBody>
      </p:sp>
      <p:sp>
        <p:nvSpPr>
          <p:cNvPr id="4" name="İçerik Yer Tutucusu 3"/>
          <p:cNvSpPr>
            <a:spLocks noGrp="1"/>
          </p:cNvSpPr>
          <p:nvPr>
            <p:ph idx="1"/>
          </p:nvPr>
        </p:nvSpPr>
        <p:spPr>
          <a:xfrm>
            <a:off x="1" y="2208102"/>
            <a:ext cx="7673008" cy="4649897"/>
          </a:xfrm>
        </p:spPr>
        <p:txBody>
          <a:bodyPr>
            <a:normAutofit fontScale="40000" lnSpcReduction="20000"/>
          </a:bodyPr>
          <a:lstStyle/>
          <a:p>
            <a:pPr marL="0" indent="0" algn="l">
              <a:buNone/>
            </a:pPr>
            <a:endParaRPr lang="tr-TR" b="0" i="0" dirty="0">
              <a:solidFill>
                <a:srgbClr val="212529"/>
              </a:solidFill>
              <a:effectLst/>
              <a:latin typeface="MyriadPro"/>
            </a:endParaRPr>
          </a:p>
          <a:p>
            <a:pPr indent="-228600" algn="l"/>
            <a:r>
              <a:rPr lang="tr-TR" sz="5000" b="0" i="0" dirty="0">
                <a:solidFill>
                  <a:srgbClr val="212529"/>
                </a:solidFill>
                <a:effectLst/>
              </a:rPr>
              <a:t>1)      Okula zamanında gelinmeli.</a:t>
            </a:r>
          </a:p>
          <a:p>
            <a:pPr indent="-228600" algn="l"/>
            <a:r>
              <a:rPr lang="tr-TR" sz="5000" b="0" i="0" dirty="0">
                <a:solidFill>
                  <a:srgbClr val="212529"/>
                </a:solidFill>
                <a:effectLst/>
              </a:rPr>
              <a:t>2)      Koridorlarda koşmadan yürünür, gürültü yapılmaz.</a:t>
            </a:r>
          </a:p>
          <a:p>
            <a:pPr indent="-228600" algn="l"/>
            <a:r>
              <a:rPr lang="tr-TR" sz="5000" b="0" i="0" dirty="0">
                <a:solidFill>
                  <a:srgbClr val="212529"/>
                </a:solidFill>
                <a:effectLst/>
              </a:rPr>
              <a:t>3)      Tuvaletler temiz tutulur, musluklar açık bırakılmaz.</a:t>
            </a:r>
          </a:p>
          <a:p>
            <a:pPr indent="-228600" algn="l"/>
            <a:r>
              <a:rPr lang="tr-TR" sz="5000" b="0" i="0" dirty="0">
                <a:solidFill>
                  <a:srgbClr val="212529"/>
                </a:solidFill>
                <a:effectLst/>
              </a:rPr>
              <a:t>4)      Teneffüslerde oyun alanının dışına çıkılmamalı.</a:t>
            </a:r>
          </a:p>
          <a:p>
            <a:pPr indent="-228600" algn="l"/>
            <a:r>
              <a:rPr lang="tr-TR" sz="5000" b="0" i="0" dirty="0">
                <a:solidFill>
                  <a:srgbClr val="212529"/>
                </a:solidFill>
                <a:effectLst/>
              </a:rPr>
              <a:t>5)      Öğretmenlerin ve yöneticilerin uyarıları dikkate alınmalı.</a:t>
            </a:r>
          </a:p>
          <a:p>
            <a:pPr indent="-228600" algn="l"/>
            <a:r>
              <a:rPr lang="tr-TR" sz="5000" b="0" i="0" dirty="0">
                <a:solidFill>
                  <a:srgbClr val="212529"/>
                </a:solidFill>
                <a:effectLst/>
              </a:rPr>
              <a:t>6)      Okul çevresi temiz tutulur, doğa korunur.</a:t>
            </a:r>
          </a:p>
          <a:p>
            <a:pPr indent="-228600" algn="l"/>
            <a:r>
              <a:rPr lang="tr-TR" sz="5000" b="0" i="0" dirty="0">
                <a:solidFill>
                  <a:srgbClr val="212529"/>
                </a:solidFill>
                <a:effectLst/>
              </a:rPr>
              <a:t>7)      Derslikler ile Okuldaki tüm kapalı ve açık alanlar gibi ortak kullanım alanlarında yemek artığı çöp ve atık bırakılmaz. Öğrenci bunları en yakın çöp kutusuna atmakla yükümlüdür.</a:t>
            </a:r>
          </a:p>
          <a:p>
            <a:pPr indent="-228600" algn="l"/>
            <a:r>
              <a:rPr lang="tr-TR" sz="5000" b="0" i="0" dirty="0">
                <a:solidFill>
                  <a:srgbClr val="212529"/>
                </a:solidFill>
                <a:effectLst/>
              </a:rPr>
              <a:t>8)      Öğrenciler küfür ve argo içeren sözler kullanamazlar, birbirlerine fiziksel zarar verici harekette bulunmazlar, kavga edemezler, birbirlerine ve öğretmenlerine görgü kuralları içinde hitap ederler.</a:t>
            </a:r>
          </a:p>
          <a:p>
            <a:pPr indent="-228600" algn="l"/>
            <a:r>
              <a:rPr lang="tr-TR" sz="5000" b="0" i="0" dirty="0">
                <a:solidFill>
                  <a:srgbClr val="212529"/>
                </a:solidFill>
                <a:effectLst/>
              </a:rPr>
              <a:t>9)      Öğrenciler okulda yapılan etkinliklere ve törenlere katılmak, bu etkinlikler sırasında görgü kurallarına ve etkinliğin özel kurallarına uygun davranmak zorundadırlar.</a:t>
            </a:r>
          </a:p>
          <a:p>
            <a:pPr indent="-228600" algn="l"/>
            <a:endParaRPr lang="tr-TR" sz="3600" b="0" i="0" dirty="0">
              <a:solidFill>
                <a:srgbClr val="212529"/>
              </a:solidFill>
              <a:effectLst/>
            </a:endParaRPr>
          </a:p>
          <a:p>
            <a:endParaRPr lang="tr-TR" dirty="0"/>
          </a:p>
        </p:txBody>
      </p:sp>
      <p:pic>
        <p:nvPicPr>
          <p:cNvPr id="5" name="Resim 4" descr="metin, kadın içeren bir resim&#10;&#10;Açıklama otomatik olarak oluşturuldu">
            <a:extLst>
              <a:ext uri="{FF2B5EF4-FFF2-40B4-BE49-F238E27FC236}">
                <a16:creationId xmlns:a16="http://schemas.microsoft.com/office/drawing/2014/main" id="{F871A955-2CB9-A34B-675E-7AE16A660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4932" y="2455806"/>
            <a:ext cx="3991594" cy="2978343"/>
          </a:xfrm>
          <a:prstGeom prst="rect">
            <a:avLst/>
          </a:prstGeom>
        </p:spPr>
      </p:pic>
    </p:spTree>
    <p:extLst>
      <p:ext uri="{BB962C8B-B14F-4D97-AF65-F5344CB8AC3E}">
        <p14:creationId xmlns:p14="http://schemas.microsoft.com/office/powerpoint/2010/main" val="116363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Temel Okul Kuralları </a:t>
            </a:r>
          </a:p>
        </p:txBody>
      </p:sp>
      <p:sp>
        <p:nvSpPr>
          <p:cNvPr id="4" name="İçerik Yer Tutucusu 3"/>
          <p:cNvSpPr>
            <a:spLocks noGrp="1"/>
          </p:cNvSpPr>
          <p:nvPr>
            <p:ph idx="1"/>
          </p:nvPr>
        </p:nvSpPr>
        <p:spPr>
          <a:xfrm>
            <a:off x="0" y="2054087"/>
            <a:ext cx="6268278" cy="4658139"/>
          </a:xfrm>
        </p:spPr>
        <p:txBody>
          <a:bodyPr>
            <a:normAutofit fontScale="77500" lnSpcReduction="20000"/>
          </a:bodyPr>
          <a:lstStyle/>
          <a:p>
            <a:pPr marL="0" indent="0" algn="l">
              <a:buNone/>
            </a:pPr>
            <a:endParaRPr lang="tr-TR" sz="3200" b="0" i="0" dirty="0">
              <a:solidFill>
                <a:srgbClr val="212529"/>
              </a:solidFill>
              <a:effectLst/>
            </a:endParaRPr>
          </a:p>
          <a:p>
            <a:pPr marL="0" indent="0" algn="l">
              <a:buNone/>
            </a:pPr>
            <a:r>
              <a:rPr lang="tr-TR" sz="2900" b="0" i="0" dirty="0">
                <a:solidFill>
                  <a:srgbClr val="212529"/>
                </a:solidFill>
                <a:effectLst/>
              </a:rPr>
              <a:t>10) Öğrenciler okula ait malzeme ve diğer okul eşyalarını korumak ve zarar vermemekle yükümlüdürler. </a:t>
            </a:r>
          </a:p>
          <a:p>
            <a:pPr marL="0" indent="0" algn="l">
              <a:buNone/>
            </a:pPr>
            <a:r>
              <a:rPr lang="tr-TR" sz="2900" b="0" i="0" dirty="0">
                <a:solidFill>
                  <a:srgbClr val="212529"/>
                </a:solidFill>
                <a:effectLst/>
              </a:rPr>
              <a:t>11)Öğrenciler okulun belirlenmiş kılık kıyafet kurallarına uyarlar.</a:t>
            </a:r>
          </a:p>
          <a:p>
            <a:pPr marL="0" indent="0" algn="l">
              <a:buNone/>
            </a:pPr>
            <a:r>
              <a:rPr lang="tr-TR" sz="2900" b="0" i="0" dirty="0">
                <a:solidFill>
                  <a:srgbClr val="212529"/>
                </a:solidFill>
                <a:effectLst/>
              </a:rPr>
              <a:t>12) Öğrenciler okul içinde ve derslerde cep telefonu kullanamazlar.</a:t>
            </a:r>
          </a:p>
          <a:p>
            <a:pPr marL="0" indent="0" algn="l">
              <a:buNone/>
            </a:pPr>
            <a:r>
              <a:rPr lang="tr-TR" sz="2900" dirty="0">
                <a:solidFill>
                  <a:srgbClr val="212529"/>
                </a:solidFill>
              </a:rPr>
              <a:t>13)</a:t>
            </a:r>
            <a:r>
              <a:rPr lang="tr-TR" sz="2900" b="0" i="0" dirty="0">
                <a:solidFill>
                  <a:srgbClr val="212529"/>
                </a:solidFill>
                <a:effectLst/>
              </a:rPr>
              <a:t>  Öğrenciler ders araç ve gereçlerinin dışında okula özel eşyalarını getiremezler.</a:t>
            </a:r>
          </a:p>
          <a:p>
            <a:pPr marL="0" indent="0" algn="l">
              <a:buNone/>
            </a:pPr>
            <a:r>
              <a:rPr lang="tr-TR" sz="2900" dirty="0">
                <a:solidFill>
                  <a:srgbClr val="212529"/>
                </a:solidFill>
              </a:rPr>
              <a:t>14)</a:t>
            </a:r>
            <a:r>
              <a:rPr lang="tr-TR" sz="2900" b="0" i="0" dirty="0">
                <a:solidFill>
                  <a:srgbClr val="212529"/>
                </a:solidFill>
                <a:effectLst/>
              </a:rPr>
              <a:t>  Okul içerisinde sakız çiğnenmez, kabuklu kuru yemiş yenmez.</a:t>
            </a:r>
          </a:p>
          <a:p>
            <a:pPr marL="0" indent="0" algn="l">
              <a:buNone/>
            </a:pPr>
            <a:r>
              <a:rPr lang="tr-TR" sz="2900" dirty="0">
                <a:solidFill>
                  <a:srgbClr val="212529"/>
                </a:solidFill>
              </a:rPr>
              <a:t>15)</a:t>
            </a:r>
            <a:r>
              <a:rPr lang="tr-TR" sz="2900" b="0" i="0" dirty="0">
                <a:solidFill>
                  <a:srgbClr val="212529"/>
                </a:solidFill>
                <a:effectLst/>
              </a:rPr>
              <a:t> Öğrenciler, velilerine iletilmek üzere Okul yönetimince verilen her bülteni ve duyuruyu velilerine ulaştırmakla yükümlüdür.</a:t>
            </a:r>
          </a:p>
          <a:p>
            <a:endParaRPr lang="tr-TR" dirty="0"/>
          </a:p>
        </p:txBody>
      </p:sp>
      <p:pic>
        <p:nvPicPr>
          <p:cNvPr id="3" name="Resim 2" descr="metin, kadın içeren bir resim&#10;&#10;Açıklama otomatik olarak oluşturuldu">
            <a:extLst>
              <a:ext uri="{FF2B5EF4-FFF2-40B4-BE49-F238E27FC236}">
                <a16:creationId xmlns:a16="http://schemas.microsoft.com/office/drawing/2014/main" id="{8C4998A8-6AC2-F98C-4442-9EC1898B1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367" y="2620056"/>
            <a:ext cx="4233242" cy="3158650"/>
          </a:xfrm>
          <a:prstGeom prst="rect">
            <a:avLst/>
          </a:prstGeom>
        </p:spPr>
      </p:pic>
    </p:spTree>
    <p:extLst>
      <p:ext uri="{BB962C8B-B14F-4D97-AF65-F5344CB8AC3E}">
        <p14:creationId xmlns:p14="http://schemas.microsoft.com/office/powerpoint/2010/main" val="257046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Beslenme Düzeni</a:t>
            </a:r>
          </a:p>
        </p:txBody>
      </p:sp>
      <p:sp>
        <p:nvSpPr>
          <p:cNvPr id="4" name="İçerik Yer Tutucusu 3"/>
          <p:cNvSpPr>
            <a:spLocks noGrp="1"/>
          </p:cNvSpPr>
          <p:nvPr>
            <p:ph idx="1"/>
          </p:nvPr>
        </p:nvSpPr>
        <p:spPr>
          <a:xfrm>
            <a:off x="0" y="2459866"/>
            <a:ext cx="12192000" cy="2170857"/>
          </a:xfrm>
        </p:spPr>
        <p:txBody>
          <a:bodyPr/>
          <a:lstStyle/>
          <a:p>
            <a:r>
              <a:rPr lang="tr-TR" sz="2000" dirty="0"/>
              <a:t>Düzenli beslenme, vücudun ihtiyaç duyduğu besinlerin yeteri kadar ve gereken vakitlerde alınması anlamına gelmektedir.  </a:t>
            </a:r>
          </a:p>
          <a:p>
            <a:r>
              <a:rPr lang="tr-TR" sz="2000" dirty="0"/>
              <a:t>Beslenme düzeni oluşturmanın ve buna uymanın faydaları arasında; daha az hastalanmak, sağlıklı bir zihin, kuvvetli kaslar, canlı ve parlak saçlar, hareketli ve esnek bir beden, sağlıklı bir görünüm ve dahası yer almaktadır.</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56" y="4560087"/>
            <a:ext cx="4180601" cy="2212502"/>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271" y="4630723"/>
            <a:ext cx="4835554" cy="2071229"/>
          </a:xfrm>
          <a:prstGeom prst="rect">
            <a:avLst/>
          </a:prstGeom>
        </p:spPr>
      </p:pic>
    </p:spTree>
    <p:extLst>
      <p:ext uri="{BB962C8B-B14F-4D97-AF65-F5344CB8AC3E}">
        <p14:creationId xmlns:p14="http://schemas.microsoft.com/office/powerpoint/2010/main" val="40511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Beslenme Düzeni Oluşturabilmek İçin:</a:t>
            </a:r>
            <a:endParaRPr lang="tr-TR" dirty="0"/>
          </a:p>
        </p:txBody>
      </p:sp>
      <p:sp>
        <p:nvSpPr>
          <p:cNvPr id="3" name="İçerik Yer Tutucusu 2"/>
          <p:cNvSpPr>
            <a:spLocks noGrp="1"/>
          </p:cNvSpPr>
          <p:nvPr>
            <p:ph idx="1"/>
          </p:nvPr>
        </p:nvSpPr>
        <p:spPr/>
        <p:txBody>
          <a:bodyPr>
            <a:normAutofit/>
          </a:bodyPr>
          <a:lstStyle/>
          <a:p>
            <a:r>
              <a:rPr lang="tr-TR" sz="2000" dirty="0"/>
              <a:t>Çocuklar anne ve babalarını örnek aldıkları için öncelikle aile bireyleri beslenme düzenlerine dikkat etmelidirler.</a:t>
            </a:r>
          </a:p>
          <a:p>
            <a:r>
              <a:rPr lang="tr-TR" sz="2000" dirty="0"/>
              <a:t>Ana öğünler düzenli bir şekilde her gün aynı saatlerde yenilmeli, kesinlikle ana öğün atlanmamalıdır.</a:t>
            </a:r>
          </a:p>
          <a:p>
            <a:r>
              <a:rPr lang="tr-TR" sz="2000" dirty="0"/>
              <a:t>Ara öğünlerde çocukların abur cubur tüketimi azaltılmalı, meyve, kuruyemiş gibi sağlıklı ara öğünler tüketilmelidir.</a:t>
            </a:r>
          </a:p>
          <a:p>
            <a:r>
              <a:rPr lang="tr-TR" sz="2000" dirty="0"/>
              <a:t>Gece yatmadan önce kesinlikle herhangi bir şey yenilmemelidir.</a:t>
            </a:r>
          </a:p>
          <a:p>
            <a:r>
              <a:rPr lang="tr-TR" sz="2000" dirty="0"/>
              <a:t>Abur cubur tüketimi ödül olmaktan çıkarılmalı ve haftada bir ile sınırlandırılmalıdır.</a:t>
            </a:r>
          </a:p>
        </p:txBody>
      </p:sp>
    </p:spTree>
    <p:extLst>
      <p:ext uri="{BB962C8B-B14F-4D97-AF65-F5344CB8AC3E}">
        <p14:creationId xmlns:p14="http://schemas.microsoft.com/office/powerpoint/2010/main" val="142644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a:solidFill>
                  <a:srgbClr val="FF0000"/>
                </a:solidFill>
              </a:rPr>
              <a:t>Uyku Düzeni</a:t>
            </a:r>
          </a:p>
        </p:txBody>
      </p:sp>
      <p:sp>
        <p:nvSpPr>
          <p:cNvPr id="4" name="İçerik Yer Tutucusu 3"/>
          <p:cNvSpPr>
            <a:spLocks noGrp="1"/>
          </p:cNvSpPr>
          <p:nvPr>
            <p:ph idx="1"/>
          </p:nvPr>
        </p:nvSpPr>
        <p:spPr>
          <a:xfrm>
            <a:off x="0" y="2459866"/>
            <a:ext cx="5914239" cy="4398134"/>
          </a:xfrm>
        </p:spPr>
        <p:txBody>
          <a:bodyPr/>
          <a:lstStyle/>
          <a:p>
            <a:r>
              <a:rPr lang="tr-TR" sz="2000" dirty="0"/>
              <a:t>Uyku; kişinin ses, ışık vb. uyaranlarla uyanabileceği bir bilinçsizlik durumu olarak tanımlanmaktadır. Ancak uyku bilinç açısından farklı bir bilinç düzeyi, farklı bir bilinçlilik durumu olarak da açıklanabilir. Uyku tüm memelilerde, kuşlarda ve balıklarda gözlenen doğal dinlenme biçimidir. Bu canlılar günlük işlevlerini gerçekleştirebilmek için uykuya ihtiyaç duyarlar</a:t>
            </a:r>
            <a:r>
              <a:rPr lang="tr-TR" dirty="0"/>
              <a:t>.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239" y="2647285"/>
            <a:ext cx="6001588" cy="3258005"/>
          </a:xfrm>
          <a:prstGeom prst="rect">
            <a:avLst/>
          </a:prstGeom>
        </p:spPr>
      </p:pic>
    </p:spTree>
    <p:extLst>
      <p:ext uri="{BB962C8B-B14F-4D97-AF65-F5344CB8AC3E}">
        <p14:creationId xmlns:p14="http://schemas.microsoft.com/office/powerpoint/2010/main" val="14658700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4324</TotalTime>
  <Words>1919</Words>
  <Application>Microsoft Office PowerPoint</Application>
  <PresentationFormat>Geniş ekran</PresentationFormat>
  <Paragraphs>162</Paragraphs>
  <Slides>26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Calibri</vt:lpstr>
      <vt:lpstr>MyriadPro</vt:lpstr>
      <vt:lpstr>Roboto</vt:lpstr>
      <vt:lpstr>Times New Roman</vt:lpstr>
      <vt:lpstr>Wingdings</vt:lpstr>
      <vt:lpstr>Office Teması</vt:lpstr>
      <vt:lpstr>Ortaokul 7. Sınıf Öğrenci ve Velilerine Yönelik Temel Rehberlik Sunumu</vt:lpstr>
      <vt:lpstr>Zaman yönetimi </vt:lpstr>
      <vt:lpstr>Zaman yönetimini kolaylaştırmak için:</vt:lpstr>
      <vt:lpstr>PowerPoint Sunusu</vt:lpstr>
      <vt:lpstr>Temel Okul Kuralları</vt:lpstr>
      <vt:lpstr>Temel Okul Kuralları </vt:lpstr>
      <vt:lpstr>Beslenme Düzeni</vt:lpstr>
      <vt:lpstr>Beslenme Düzeni Oluşturabilmek İçin:</vt:lpstr>
      <vt:lpstr>Uyku Düzeni</vt:lpstr>
      <vt:lpstr>Yeterli ve Düzenli Uyumak Neden Önemli?</vt:lpstr>
      <vt:lpstr>Uyku Düzeni</vt:lpstr>
      <vt:lpstr>Hedef Belirleme</vt:lpstr>
      <vt:lpstr>Motivasyon</vt:lpstr>
      <vt:lpstr>Ders Çalışırken Doğru Bilinen Yanlışlar</vt:lpstr>
      <vt:lpstr>DOĞRU ÖĞRENME STRATEJİLERİYLE NASIL ÇALIŞABİLİRİZ?</vt:lpstr>
      <vt:lpstr>Dikkat nasıl dağılır, nasıl toplanır?</vt:lpstr>
      <vt:lpstr>Psikososyal Gelişim Dönemi Hakkında Kısa Bilgilendirmeler</vt:lpstr>
      <vt:lpstr>Arkadaşlık İlişkileri</vt:lpstr>
      <vt:lpstr>Akran mı Zorba mı?</vt:lpstr>
      <vt:lpstr>PowerPoint Sunusu</vt:lpstr>
      <vt:lpstr>Sınavlara Nasıl Hazırlanılır?</vt:lpstr>
      <vt:lpstr>Sınavlara Nasıl Hazırlanılır?</vt:lpstr>
      <vt:lpstr>Konu Tarama Testleri</vt:lpstr>
      <vt:lpstr>Öz-Bakım Becerileri</vt:lpstr>
      <vt:lpstr>Öz-Bakım Becerileri</vt:lpstr>
      <vt:lpstr>DİNLEDİĞİNİZ İÇİN 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SuatAYDIN</dc:creator>
  <cp:lastModifiedBy>corluram2021@gmail.com</cp:lastModifiedBy>
  <cp:revision>197</cp:revision>
  <cp:lastPrinted>2018-08-03T07:00:55Z</cp:lastPrinted>
  <dcterms:created xsi:type="dcterms:W3CDTF">2018-06-13T07:52:44Z</dcterms:created>
  <dcterms:modified xsi:type="dcterms:W3CDTF">2022-12-15T08:36:19Z</dcterms:modified>
</cp:coreProperties>
</file>