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66" r:id="rId2"/>
    <p:sldId id="508" r:id="rId3"/>
    <p:sldId id="509" r:id="rId4"/>
    <p:sldId id="482" r:id="rId5"/>
    <p:sldId id="483" r:id="rId6"/>
    <p:sldId id="484" r:id="rId7"/>
    <p:sldId id="485" r:id="rId8"/>
    <p:sldId id="486" r:id="rId9"/>
    <p:sldId id="487" r:id="rId10"/>
    <p:sldId id="488"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473" r:id="rId26"/>
    <p:sldId id="504" r:id="rId27"/>
    <p:sldId id="505" r:id="rId28"/>
    <p:sldId id="506" r:id="rId29"/>
    <p:sldId id="507" r:id="rId30"/>
    <p:sldId id="512" r:id="rId31"/>
    <p:sldId id="513" r:id="rId32"/>
    <p:sldId id="514" r:id="rId33"/>
    <p:sldId id="515" r:id="rId34"/>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7" autoAdjust="0"/>
    <p:restoredTop sz="90783" autoAdjust="0"/>
  </p:normalViewPr>
  <p:slideViewPr>
    <p:cSldViewPr snapToGrid="0">
      <p:cViewPr>
        <p:scale>
          <a:sx n="70" d="100"/>
          <a:sy n="70" d="100"/>
        </p:scale>
        <p:origin x="-582" y="-2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15.12.2022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
        <p:nvSpPr>
          <p:cNvPr id="450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234138-06E6-4362-9D64-111957C4F923}" type="slidenum">
              <a:rPr lang="tr-TR" altLang="tr-TR"/>
              <a:pPr eaLnBrk="1" hangingPunct="1"/>
              <a:t>9</a:t>
            </a:fld>
            <a:endParaRPr lang="tr-TR" altLang="tr-TR"/>
          </a:p>
        </p:txBody>
      </p:sp>
    </p:spTree>
    <p:extLst>
      <p:ext uri="{BB962C8B-B14F-4D97-AF65-F5344CB8AC3E}">
        <p14:creationId xmlns:p14="http://schemas.microsoft.com/office/powerpoint/2010/main" val="88568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
        <p:nvSpPr>
          <p:cNvPr id="460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599D66-2595-4B16-96BC-51E5931708C5}" type="slidenum">
              <a:rPr lang="tr-TR" altLang="tr-TR"/>
              <a:pPr eaLnBrk="1" hangingPunct="1"/>
              <a:t>10</a:t>
            </a:fld>
            <a:endParaRPr lang="tr-TR" altLang="tr-TR"/>
          </a:p>
        </p:txBody>
      </p:sp>
    </p:spTree>
    <p:extLst>
      <p:ext uri="{BB962C8B-B14F-4D97-AF65-F5344CB8AC3E}">
        <p14:creationId xmlns:p14="http://schemas.microsoft.com/office/powerpoint/2010/main" val="141834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a:ln/>
        </p:spPr>
      </p:sp>
      <p:sp>
        <p:nvSpPr>
          <p:cNvPr id="49155" name="2 Not Yer Tutucusu"/>
          <p:cNvSpPr>
            <a:spLocks noGrp="1"/>
          </p:cNvSpPr>
          <p:nvPr>
            <p:ph type="body" idx="1"/>
          </p:nvPr>
        </p:nvSpPr>
        <p:spPr>
          <a:noFill/>
          <a:ln/>
        </p:spPr>
        <p:txBody>
          <a:bodyPr/>
          <a:lstStyle/>
          <a:p>
            <a:r>
              <a:rPr lang="tr-TR" smtClean="0">
                <a:latin typeface="Comic Sans MS" pitchFamily="64" charset="0"/>
              </a:rPr>
              <a:t>Sınav hazırlıkları sırasında geç yatıp geç kalkma, ya da erken yatıp erken kalkma gibi alışkanlıklar edinmiş olabilirsiniz. Gece 23.00 civarı yatıp sabah 07.00 civarı kalkmaya kendinizi alıştırın. </a:t>
            </a:r>
            <a:endParaRPr lang="tr-TR" smtClean="0"/>
          </a:p>
        </p:txBody>
      </p:sp>
      <p:sp>
        <p:nvSpPr>
          <p:cNvPr id="49156" name="3 Slayt Numarası Yer Tutucusu"/>
          <p:cNvSpPr>
            <a:spLocks noGrp="1"/>
          </p:cNvSpPr>
          <p:nvPr>
            <p:ph type="sldNum" sz="quarter"/>
          </p:nvPr>
        </p:nvSpPr>
        <p:spPr>
          <a:noFill/>
        </p:spPr>
        <p:txBody>
          <a:bodyPr/>
          <a:lstStyle/>
          <a:p>
            <a:fld id="{71795704-786B-45FF-8A11-F4621101476D}" type="slidenum">
              <a:rPr lang="tr-TR" smtClean="0"/>
              <a:pPr/>
              <a:t>17</a:t>
            </a:fld>
            <a:endParaRPr lang="tr-TR" smtClean="0"/>
          </a:p>
        </p:txBody>
      </p:sp>
    </p:spTree>
    <p:extLst>
      <p:ext uri="{BB962C8B-B14F-4D97-AF65-F5344CB8AC3E}">
        <p14:creationId xmlns:p14="http://schemas.microsoft.com/office/powerpoint/2010/main" val="10226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a:ln/>
        </p:spPr>
      </p:sp>
      <p:sp>
        <p:nvSpPr>
          <p:cNvPr id="389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Bu yüzden bedeninizi, beyninizi zinde tutmaya alıştırmalısınız . Sınav esnasında daima soruya doğru eğilmek ve sabit biçimde kalmak o ortamda ki oksijeni tüketecektir ve artan karbondioksit uykunuzu getirip konsantrasyonunuzun azalmasına neden olacaktır. </a:t>
            </a:r>
            <a:endParaRPr lang="tr-TR" altLang="tr-TR" smtClean="0">
              <a:latin typeface="Times New Roman" panose="02020603050405020304" pitchFamily="18" charset="0"/>
            </a:endParaRPr>
          </a:p>
        </p:txBody>
      </p:sp>
      <p:sp>
        <p:nvSpPr>
          <p:cNvPr id="38916"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B88DA542-1AE8-42CB-B3CA-833ACBE2C68F}" type="slidenum">
              <a:rPr lang="tr-TR" altLang="tr-TR">
                <a:solidFill>
                  <a:srgbClr val="000000"/>
                </a:solidFill>
                <a:latin typeface="Times New Roman" panose="02020603050405020304" pitchFamily="18" charset="0"/>
              </a:rPr>
              <a:pPr eaLnBrk="1" hangingPunct="1"/>
              <a:t>19</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4407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Sınav anında yanlış yaptığınız ve nedenini dikkatsizliğe bağladığınız soruların genelde çok emin olduğunuz, kontrol aşamasında tekrar bakma ihtiyacı duymadığınız sorular olduğunun farkında mısınız? Kimi zaman bir konu yada soruyla ilgili bilgilerimizden eminsek,“</a:t>
            </a:r>
            <a:endParaRPr lang="tr-TR" altLang="tr-TR" smtClean="0">
              <a:latin typeface="Times New Roman" panose="02020603050405020304" pitchFamily="18" charset="0"/>
            </a:endParaRPr>
          </a:p>
        </p:txBody>
      </p:sp>
      <p:sp>
        <p:nvSpPr>
          <p:cNvPr id="39940"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BF611185-DA30-4E14-9FC3-444403063065}" type="slidenum">
              <a:rPr lang="tr-TR" altLang="tr-TR">
                <a:solidFill>
                  <a:srgbClr val="000000"/>
                </a:solidFill>
                <a:latin typeface="Times New Roman" panose="02020603050405020304" pitchFamily="18" charset="0"/>
              </a:rPr>
              <a:pPr eaLnBrk="1" hangingPunct="1"/>
              <a:t>20</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4786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a:ln/>
        </p:spPr>
      </p:sp>
      <p:sp>
        <p:nvSpPr>
          <p:cNvPr id="409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Öyle olsa bile diğer adayın daha ilerde olmasının nedeninin, etrafıyla ilgilenmemesi olduğunu düşündünüz mü? Dolayısıyla sınavda kontrol edemediğiniz faktörlere dikkatinizi gene siz yöneltmiş oluyorsunuz. Bunu isterseniz mutlaka önlersiniz.</a:t>
            </a:r>
            <a:endParaRPr lang="tr-TR" altLang="tr-TR" smtClean="0">
              <a:latin typeface="Times New Roman" panose="02020603050405020304" pitchFamily="18" charset="0"/>
            </a:endParaRPr>
          </a:p>
        </p:txBody>
      </p:sp>
      <p:sp>
        <p:nvSpPr>
          <p:cNvPr id="40964"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F4580FEB-9172-4421-9465-AC2EE6904F3D}" type="slidenum">
              <a:rPr lang="tr-TR" altLang="tr-TR">
                <a:solidFill>
                  <a:srgbClr val="000000"/>
                </a:solidFill>
                <a:latin typeface="Times New Roman" panose="02020603050405020304" pitchFamily="18" charset="0"/>
              </a:rPr>
              <a:pPr eaLnBrk="1" hangingPunct="1"/>
              <a:t>22</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4391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a:ln/>
        </p:spPr>
      </p:sp>
      <p:sp>
        <p:nvSpPr>
          <p:cNvPr id="4198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b="1" smtClean="0">
                <a:latin typeface="Comic Sans MS" panose="030F0702030302020204" pitchFamily="66" charset="0"/>
              </a:rPr>
              <a:t>başarılı olmak için ön koşullardan biridir</a:t>
            </a:r>
            <a:endParaRPr lang="tr-TR" altLang="tr-TR" smtClean="0">
              <a:latin typeface="Times New Roman" panose="02020603050405020304" pitchFamily="18" charset="0"/>
            </a:endParaRPr>
          </a:p>
        </p:txBody>
      </p:sp>
      <p:sp>
        <p:nvSpPr>
          <p:cNvPr id="41988"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977E5838-D4E8-43AE-A4DA-B5FCF054847F}" type="slidenum">
              <a:rPr lang="tr-TR" altLang="tr-TR">
                <a:solidFill>
                  <a:srgbClr val="000000"/>
                </a:solidFill>
                <a:latin typeface="Times New Roman" panose="02020603050405020304" pitchFamily="18" charset="0"/>
              </a:rPr>
              <a:pPr eaLnBrk="1" hangingPunct="1"/>
              <a:t>23</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7721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a:ln/>
        </p:spPr>
      </p:sp>
      <p:sp>
        <p:nvSpPr>
          <p:cNvPr id="430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Tıpkı dışarıdan gelen seslerin bizi rahatsız ettiği gibi içseslerimiz de dikkatimizin dağılmasına neden olabiliyor. İki üç soru yapamadığınızda iç sesiniz </a:t>
            </a:r>
            <a:endParaRPr lang="tr-TR" altLang="tr-TR" smtClean="0">
              <a:latin typeface="Times New Roman" panose="02020603050405020304" pitchFamily="18" charset="0"/>
            </a:endParaRPr>
          </a:p>
        </p:txBody>
      </p:sp>
      <p:sp>
        <p:nvSpPr>
          <p:cNvPr id="43012"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C876CE8E-A220-4DC0-8A0F-68E3813A10FA}" type="slidenum">
              <a:rPr lang="tr-TR" altLang="tr-TR">
                <a:solidFill>
                  <a:srgbClr val="000000"/>
                </a:solidFill>
                <a:latin typeface="Times New Roman" panose="02020603050405020304" pitchFamily="18" charset="0"/>
              </a:rPr>
              <a:pPr eaLnBrk="1" hangingPunct="1"/>
              <a:t>24</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64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33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105BBA-9388-4A26-BECC-D42C74B02DED}" type="slidenum">
              <a:rPr lang="tr-TR" altLang="tr-TR">
                <a:latin typeface="Arial" panose="020B0604020202020204" pitchFamily="34" charset="0"/>
              </a:rPr>
              <a:pPr>
                <a:spcBef>
                  <a:spcPct val="0"/>
                </a:spcBef>
              </a:pPr>
              <a:t>26</a:t>
            </a:fld>
            <a:endParaRPr lang="tr-TR" altLang="tr-TR">
              <a:latin typeface="Arial" panose="020B0604020202020204" pitchFamily="34" charset="0"/>
            </a:endParaRPr>
          </a:p>
        </p:txBody>
      </p:sp>
    </p:spTree>
    <p:extLst>
      <p:ext uri="{BB962C8B-B14F-4D97-AF65-F5344CB8AC3E}">
        <p14:creationId xmlns:p14="http://schemas.microsoft.com/office/powerpoint/2010/main" val="108448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0" y="2459866"/>
            <a:ext cx="12192000" cy="4398134"/>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15.12.2022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smtClean="0">
                <a:solidFill>
                  <a:srgbClr val="FF0000"/>
                </a:solidFill>
              </a:rPr>
              <a:t>11. </a:t>
            </a:r>
            <a:r>
              <a:rPr lang="tr-TR" sz="7000" b="1" dirty="0" smtClean="0">
                <a:solidFill>
                  <a:srgbClr val="FF0000"/>
                </a:solidFill>
              </a:rPr>
              <a:t>Sınıf Öğrenci ve Velilerine Yönelik Temel Rehberlik Sunumu</a:t>
            </a:r>
            <a:endParaRPr lang="tr-TR" sz="7000" b="1" dirty="0">
              <a:solidFill>
                <a:srgbClr val="FF0000"/>
              </a:solidFill>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217714" y="1771742"/>
            <a:ext cx="7329488" cy="611188"/>
          </a:xfrm>
        </p:spPr>
        <p:txBody>
          <a:bodyPr>
            <a:normAutofit fontScale="90000"/>
          </a:bodyPr>
          <a:lstStyle/>
          <a:p>
            <a:pPr eaLnBrk="1" hangingPunct="1">
              <a:defRPr/>
            </a:pPr>
            <a:r>
              <a:rPr lang="fi-FI" altLang="tr-TR" sz="4300" b="1" dirty="0">
                <a:solidFill>
                  <a:srgbClr val="FF0000"/>
                </a:solidFill>
              </a:rPr>
              <a:t>Zaman Yönetimi</a:t>
            </a:r>
            <a:r>
              <a:rPr lang="tr-TR" altLang="tr-TR" sz="4300" b="1" dirty="0">
                <a:solidFill>
                  <a:srgbClr val="FF0000"/>
                </a:solidFill>
              </a:rPr>
              <a:t> için 5 kural…</a:t>
            </a:r>
          </a:p>
        </p:txBody>
      </p:sp>
      <p:sp>
        <p:nvSpPr>
          <p:cNvPr id="30723" name="5 İçerik Yer Tutucusu"/>
          <p:cNvSpPr>
            <a:spLocks noGrp="1"/>
          </p:cNvSpPr>
          <p:nvPr>
            <p:ph idx="1"/>
          </p:nvPr>
        </p:nvSpPr>
        <p:spPr>
          <a:xfrm>
            <a:off x="217713" y="2520769"/>
            <a:ext cx="7698377" cy="4193540"/>
          </a:xfrm>
        </p:spPr>
        <p:txBody>
          <a:bodyPr>
            <a:normAutofit/>
          </a:bodyPr>
          <a:lstStyle/>
          <a:p>
            <a:pPr marL="514350" indent="-514350">
              <a:lnSpc>
                <a:spcPct val="150000"/>
              </a:lnSpc>
              <a:buFont typeface="Times New Roman" pitchFamily="18" charset="0"/>
              <a:buAutoNum type="arabicPeriod"/>
              <a:defRPr/>
            </a:pPr>
            <a:r>
              <a:rPr lang="tr-TR" altLang="tr-TR" dirty="0" smtClean="0"/>
              <a:t>Planlı ve programlı çalışmak</a:t>
            </a:r>
          </a:p>
          <a:p>
            <a:pPr marL="514350" indent="-514350">
              <a:lnSpc>
                <a:spcPct val="150000"/>
              </a:lnSpc>
              <a:buFont typeface="Times New Roman" pitchFamily="18" charset="0"/>
              <a:buAutoNum type="arabicPeriod"/>
              <a:defRPr/>
            </a:pPr>
            <a:r>
              <a:rPr lang="tr-TR" altLang="tr-TR" dirty="0" smtClean="0"/>
              <a:t>“Hayır” demeyi bilmek</a:t>
            </a:r>
          </a:p>
          <a:p>
            <a:pPr marL="514350" indent="-514350">
              <a:lnSpc>
                <a:spcPct val="150000"/>
              </a:lnSpc>
              <a:buNone/>
              <a:defRPr/>
            </a:pPr>
            <a:r>
              <a:rPr lang="tr-TR" altLang="tr-TR" dirty="0" smtClean="0"/>
              <a:t>3.   İşleri ertelememek</a:t>
            </a:r>
          </a:p>
          <a:p>
            <a:pPr marL="514350" indent="-514350">
              <a:lnSpc>
                <a:spcPct val="150000"/>
              </a:lnSpc>
              <a:buFont typeface="Times New Roman" pitchFamily="18" charset="0"/>
              <a:buAutoNum type="arabicPeriod" startAt="4"/>
              <a:defRPr/>
            </a:pPr>
            <a:r>
              <a:rPr lang="tr-TR" altLang="tr-TR" dirty="0" smtClean="0"/>
              <a:t> Zorunlu işlerden sonra dinlenmek</a:t>
            </a:r>
          </a:p>
          <a:p>
            <a:pPr marL="514350" indent="-514350">
              <a:lnSpc>
                <a:spcPct val="150000"/>
              </a:lnSpc>
              <a:buNone/>
              <a:defRPr/>
            </a:pPr>
            <a:r>
              <a:rPr lang="tr-TR" altLang="tr-TR" dirty="0" smtClean="0"/>
              <a:t>5.   Yedek zaman ayırmak</a:t>
            </a:r>
          </a:p>
        </p:txBody>
      </p:sp>
      <p:pic>
        <p:nvPicPr>
          <p:cNvPr id="6" name="5 Resim" descr="timemanagement.jpg"/>
          <p:cNvPicPr>
            <a:picLocks noChangeAspect="1"/>
          </p:cNvPicPr>
          <p:nvPr/>
        </p:nvPicPr>
        <p:blipFill>
          <a:blip r:embed="rId3" cstate="print"/>
          <a:stretch>
            <a:fillRect/>
          </a:stretch>
        </p:blipFill>
        <p:spPr>
          <a:xfrm>
            <a:off x="7977051" y="2382930"/>
            <a:ext cx="3692435" cy="4092665"/>
          </a:xfrm>
          <a:prstGeom prst="rect">
            <a:avLst/>
          </a:prstGeom>
          <a:ln>
            <a:noFill/>
          </a:ln>
          <a:effectLst>
            <a:softEdge rad="112500"/>
          </a:effectLst>
        </p:spPr>
      </p:pic>
    </p:spTree>
    <p:extLst>
      <p:ext uri="{BB962C8B-B14F-4D97-AF65-F5344CB8AC3E}">
        <p14:creationId xmlns:p14="http://schemas.microsoft.com/office/powerpoint/2010/main" val="41803155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252550" y="2602954"/>
            <a:ext cx="2690948" cy="2456725"/>
          </a:xfrm>
        </p:spPr>
        <p:txBody>
          <a:bodyPr/>
          <a:lstStyle/>
          <a:p>
            <a:pPr eaLnBrk="1" hangingPunct="1"/>
            <a:r>
              <a:rPr lang="tr-TR" altLang="tr-TR" b="1" dirty="0" smtClean="0">
                <a:solidFill>
                  <a:srgbClr val="FF0000"/>
                </a:solidFill>
              </a:rPr>
              <a:t>Önem ve </a:t>
            </a:r>
            <a:r>
              <a:rPr lang="tr-TR" altLang="tr-TR" b="1" dirty="0" err="1" smtClean="0">
                <a:solidFill>
                  <a:srgbClr val="FF0000"/>
                </a:solidFill>
              </a:rPr>
              <a:t>Aciliyet</a:t>
            </a:r>
            <a:r>
              <a:rPr lang="tr-TR" altLang="tr-TR" b="1" dirty="0" smtClean="0">
                <a:solidFill>
                  <a:srgbClr val="FF0000"/>
                </a:solidFill>
              </a:rPr>
              <a:t>?</a:t>
            </a:r>
          </a:p>
        </p:txBody>
      </p:sp>
      <p:sp>
        <p:nvSpPr>
          <p:cNvPr id="31747"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tr-TR" smtClean="0">
                <a:latin typeface="Comic Sans MS" panose="030F0702030302020204" pitchFamily="66" charset="0"/>
              </a:rPr>
              <a:t>BingüL</a:t>
            </a:r>
          </a:p>
        </p:txBody>
      </p:sp>
      <p:pic>
        <p:nvPicPr>
          <p:cNvPr id="3174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553" t="22742" r="32109" b="27254"/>
          <a:stretch>
            <a:fillRect/>
          </a:stretch>
        </p:blipFill>
        <p:spPr>
          <a:xfrm>
            <a:off x="3344091" y="1839537"/>
            <a:ext cx="8299268" cy="5018463"/>
          </a:xfrm>
        </p:spPr>
      </p:pic>
    </p:spTree>
    <p:extLst>
      <p:ext uri="{BB962C8B-B14F-4D97-AF65-F5344CB8AC3E}">
        <p14:creationId xmlns:p14="http://schemas.microsoft.com/office/powerpoint/2010/main" val="213283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870" y="1609181"/>
            <a:ext cx="6084888" cy="609600"/>
          </a:xfrm>
        </p:spPr>
        <p:txBody>
          <a:bodyPr>
            <a:normAutofit fontScale="90000"/>
          </a:bodyPr>
          <a:lstStyle/>
          <a:p>
            <a:pPr eaLnBrk="1" hangingPunct="1">
              <a:defRPr/>
            </a:pPr>
            <a:r>
              <a:rPr lang="tr-TR" b="1" dirty="0" err="1" smtClean="0">
                <a:solidFill>
                  <a:srgbClr val="FF0000"/>
                </a:solidFill>
              </a:rPr>
              <a:t>Pomodoro</a:t>
            </a:r>
            <a:r>
              <a:rPr lang="tr-TR" b="1" dirty="0" smtClean="0">
                <a:solidFill>
                  <a:srgbClr val="FF0000"/>
                </a:solidFill>
              </a:rPr>
              <a:t> Tekniği</a:t>
            </a:r>
            <a:endParaRPr lang="tr-TR" b="1" dirty="0">
              <a:solidFill>
                <a:srgbClr val="FF0000"/>
              </a:solidFill>
            </a:endParaRPr>
          </a:p>
        </p:txBody>
      </p:sp>
      <p:sp>
        <p:nvSpPr>
          <p:cNvPr id="32771" name="2 İçerik Yer Tutucusu"/>
          <p:cNvSpPr>
            <a:spLocks noGrp="1"/>
          </p:cNvSpPr>
          <p:nvPr>
            <p:ph idx="1"/>
          </p:nvPr>
        </p:nvSpPr>
        <p:spPr>
          <a:xfrm>
            <a:off x="0" y="2226625"/>
            <a:ext cx="12072257" cy="2944088"/>
          </a:xfrm>
        </p:spPr>
        <p:txBody>
          <a:bodyPr/>
          <a:lstStyle/>
          <a:p>
            <a:pPr eaLnBrk="1" hangingPunct="1">
              <a:lnSpc>
                <a:spcPct val="100000"/>
              </a:lnSpc>
            </a:pPr>
            <a:r>
              <a:rPr lang="tr-TR" altLang="tr-TR" dirty="0" smtClean="0"/>
              <a:t>25 dakika çalışma 5 dakika ara periyodları şeklinde giden bir çalışma tekniğidir. </a:t>
            </a:r>
          </a:p>
          <a:p>
            <a:pPr eaLnBrk="1" hangingPunct="1">
              <a:lnSpc>
                <a:spcPct val="100000"/>
              </a:lnSpc>
            </a:pPr>
            <a:r>
              <a:rPr lang="tr-TR" altLang="tr-TR" dirty="0" smtClean="0"/>
              <a:t>Toplamda 4 </a:t>
            </a:r>
            <a:r>
              <a:rPr lang="tr-TR" altLang="tr-TR" dirty="0" err="1" smtClean="0"/>
              <a:t>pomodoro</a:t>
            </a:r>
            <a:r>
              <a:rPr lang="tr-TR" altLang="tr-TR" dirty="0" smtClean="0"/>
              <a:t> tamamlandığında, yani 2 saat sonunda 25-30 dakikalık uzun bir mola verilir.</a:t>
            </a:r>
          </a:p>
        </p:txBody>
      </p:sp>
      <p:pic>
        <p:nvPicPr>
          <p:cNvPr id="3" name="Resim 2"/>
          <p:cNvPicPr>
            <a:picLocks noChangeAspect="1"/>
          </p:cNvPicPr>
          <p:nvPr/>
        </p:nvPicPr>
        <p:blipFill>
          <a:blip r:embed="rId2"/>
          <a:stretch>
            <a:fillRect/>
          </a:stretch>
        </p:blipFill>
        <p:spPr>
          <a:xfrm>
            <a:off x="898072" y="3719270"/>
            <a:ext cx="10537372" cy="2918574"/>
          </a:xfrm>
          <a:prstGeom prst="rect">
            <a:avLst/>
          </a:prstGeom>
        </p:spPr>
      </p:pic>
    </p:spTree>
    <p:extLst>
      <p:ext uri="{BB962C8B-B14F-4D97-AF65-F5344CB8AC3E}">
        <p14:creationId xmlns:p14="http://schemas.microsoft.com/office/powerpoint/2010/main" val="390026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217714" y="1678770"/>
            <a:ext cx="4201886" cy="575033"/>
          </a:xfrm>
        </p:spPr>
        <p:txBody>
          <a:bodyPr>
            <a:normAutofit fontScale="90000"/>
          </a:bodyPr>
          <a:lstStyle/>
          <a:p>
            <a:pPr eaLnBrk="1" hangingPunct="1"/>
            <a:r>
              <a:rPr lang="tr-TR" altLang="tr-TR" b="1" dirty="0" smtClean="0">
                <a:solidFill>
                  <a:srgbClr val="FF0000"/>
                </a:solidFill>
              </a:rPr>
              <a:t>Kan Ban Tekniği</a:t>
            </a:r>
          </a:p>
        </p:txBody>
      </p:sp>
      <p:pic>
        <p:nvPicPr>
          <p:cNvPr id="33795" name="4 İçerik Yer Tutucusu" descr="b0dv50.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120128" y="1678770"/>
            <a:ext cx="6495609" cy="5041549"/>
          </a:xfrm>
        </p:spPr>
      </p:pic>
    </p:spTree>
    <p:extLst>
      <p:ext uri="{BB962C8B-B14F-4D97-AF65-F5344CB8AC3E}">
        <p14:creationId xmlns:p14="http://schemas.microsoft.com/office/powerpoint/2010/main" val="3123766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146731" y="1689328"/>
            <a:ext cx="8496300" cy="763587"/>
          </a:xfrm>
        </p:spPr>
        <p:txBody>
          <a:bodyPr/>
          <a:lstStyle/>
          <a:p>
            <a:pPr eaLnBrk="1" hangingPunct="1"/>
            <a:r>
              <a:rPr lang="tr-TR" altLang="tr-TR" b="1" dirty="0" smtClean="0">
                <a:solidFill>
                  <a:srgbClr val="FF0000"/>
                </a:solidFill>
              </a:rPr>
              <a:t>Kendini yönetmeyi öğrenmek…</a:t>
            </a:r>
          </a:p>
        </p:txBody>
      </p:sp>
      <p:sp>
        <p:nvSpPr>
          <p:cNvPr id="5" name="4 İçerik Yer Tutucusu"/>
          <p:cNvSpPr>
            <a:spLocks noGrp="1"/>
          </p:cNvSpPr>
          <p:nvPr>
            <p:ph idx="1"/>
          </p:nvPr>
        </p:nvSpPr>
        <p:spPr>
          <a:xfrm>
            <a:off x="294594" y="2623457"/>
            <a:ext cx="11080977" cy="4357008"/>
          </a:xfrm>
        </p:spPr>
        <p:txBody>
          <a:bodyPr>
            <a:normAutofit/>
          </a:bodyPr>
          <a:lstStyle/>
          <a:p>
            <a:pPr eaLnBrk="1" hangingPunct="1">
              <a:defRPr/>
            </a:pPr>
            <a:r>
              <a:rPr lang="tr-TR" dirty="0" smtClean="0"/>
              <a:t>Günün herhangi bir anında kendinize şu soruyu sorun </a:t>
            </a:r>
          </a:p>
          <a:p>
            <a:pPr eaLnBrk="1" hangingPunct="1">
              <a:defRPr/>
            </a:pPr>
            <a:r>
              <a:rPr lang="tr-TR" b="1" dirty="0" smtClean="0"/>
              <a:t>«Şu anda ne yapıyorum?» </a:t>
            </a:r>
          </a:p>
          <a:p>
            <a:pPr eaLnBrk="1" hangingPunct="1">
              <a:defRPr/>
            </a:pPr>
            <a:r>
              <a:rPr lang="tr-TR" dirty="0" smtClean="0"/>
              <a:t>Bu soruya verdiğiniz yanıt çerçevesinde zamanı boşa harcayıp harcamadığınızı değerlendirin.</a:t>
            </a:r>
          </a:p>
          <a:p>
            <a:pPr eaLnBrk="1" hangingPunct="1">
              <a:defRPr/>
            </a:pPr>
            <a:r>
              <a:rPr lang="tr-TR" dirty="0" smtClean="0"/>
              <a:t> Sonra da şu soruyu sorun:</a:t>
            </a:r>
          </a:p>
          <a:p>
            <a:pPr eaLnBrk="1" hangingPunct="1">
              <a:defRPr/>
            </a:pPr>
            <a:r>
              <a:rPr lang="tr-TR" dirty="0" smtClean="0"/>
              <a:t> </a:t>
            </a:r>
            <a:r>
              <a:rPr lang="tr-TR" b="1" dirty="0" smtClean="0"/>
              <a:t>«Zamanımı en iyi nasıl değerlendirebilirim?»</a:t>
            </a:r>
            <a:endParaRPr lang="tr-TR" b="1" dirty="0"/>
          </a:p>
        </p:txBody>
      </p:sp>
    </p:spTree>
    <p:extLst>
      <p:ext uri="{BB962C8B-B14F-4D97-AF65-F5344CB8AC3E}">
        <p14:creationId xmlns:p14="http://schemas.microsoft.com/office/powerpoint/2010/main" val="28227867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beslenme-kurallari-yiyecek.jpg"/>
          <p:cNvPicPr>
            <a:picLocks noChangeAspect="1"/>
          </p:cNvPicPr>
          <p:nvPr/>
        </p:nvPicPr>
        <p:blipFill>
          <a:blip r:embed="rId2" cstate="print"/>
          <a:stretch>
            <a:fillRect/>
          </a:stretch>
        </p:blipFill>
        <p:spPr>
          <a:xfrm>
            <a:off x="7564661" y="3333052"/>
            <a:ext cx="4387853" cy="2937119"/>
          </a:xfrm>
          <a:prstGeom prst="rect">
            <a:avLst/>
          </a:prstGeom>
          <a:ln>
            <a:noFill/>
          </a:ln>
          <a:effectLst>
            <a:softEdge rad="112500"/>
          </a:effectLst>
        </p:spPr>
      </p:pic>
      <p:sp>
        <p:nvSpPr>
          <p:cNvPr id="29699" name="1 Başlık"/>
          <p:cNvSpPr>
            <a:spLocks noGrp="1"/>
          </p:cNvSpPr>
          <p:nvPr>
            <p:ph type="title"/>
          </p:nvPr>
        </p:nvSpPr>
        <p:spPr>
          <a:xfrm>
            <a:off x="7992291" y="1933080"/>
            <a:ext cx="4101737" cy="1032873"/>
          </a:xfrm>
        </p:spPr>
        <p:txBody>
          <a:bodyPr/>
          <a:lstStyle/>
          <a:p>
            <a:r>
              <a:rPr lang="tr-TR" b="1" dirty="0" smtClean="0">
                <a:solidFill>
                  <a:srgbClr val="FF0000"/>
                </a:solidFill>
              </a:rPr>
              <a:t>Beslenme…</a:t>
            </a:r>
          </a:p>
        </p:txBody>
      </p:sp>
      <p:sp>
        <p:nvSpPr>
          <p:cNvPr id="29700" name="2 İçerik Yer Tutucusu"/>
          <p:cNvSpPr>
            <a:spLocks noGrp="1"/>
          </p:cNvSpPr>
          <p:nvPr>
            <p:ph idx="1"/>
          </p:nvPr>
        </p:nvSpPr>
        <p:spPr>
          <a:xfrm>
            <a:off x="111036" y="1565980"/>
            <a:ext cx="8262256" cy="4926260"/>
          </a:xfrm>
        </p:spPr>
        <p:txBody>
          <a:bodyPr>
            <a:normAutofit fontScale="85000" lnSpcReduction="10000"/>
          </a:bodyPr>
          <a:lstStyle/>
          <a:p>
            <a:pPr>
              <a:lnSpc>
                <a:spcPct val="200000"/>
              </a:lnSpc>
              <a:buFont typeface="Arial" charset="0"/>
              <a:buChar char="•"/>
            </a:pPr>
            <a:r>
              <a:rPr lang="tr-TR" sz="2000" dirty="0" smtClean="0">
                <a:latin typeface="Times" panose="02020603060405020304" pitchFamily="18" charset="0"/>
              </a:rPr>
              <a:t>Hazır yiyecekleri fazla tercih etmeyin. Özellikle hazır satılan tavuk ürünü ve benzeri besinlerden uzak durun. Sindirim rahatsızlıkları ve zehirlenmeye neden olabilir.</a:t>
            </a:r>
          </a:p>
          <a:p>
            <a:pPr>
              <a:lnSpc>
                <a:spcPct val="200000"/>
              </a:lnSpc>
              <a:buFont typeface="Arial" charset="0"/>
              <a:buChar char="•"/>
            </a:pPr>
            <a:r>
              <a:rPr lang="tr-TR" sz="2000" dirty="0" smtClean="0">
                <a:latin typeface="Times" panose="02020603060405020304" pitchFamily="18" charset="0"/>
              </a:rPr>
              <a:t>Çok yağlı yemeyin. </a:t>
            </a:r>
          </a:p>
          <a:p>
            <a:pPr>
              <a:lnSpc>
                <a:spcPct val="200000"/>
              </a:lnSpc>
              <a:buFont typeface="Arial" charset="0"/>
              <a:buChar char="•"/>
            </a:pPr>
            <a:r>
              <a:rPr lang="tr-TR" sz="2000" dirty="0" smtClean="0">
                <a:latin typeface="Times" panose="02020603060405020304" pitchFamily="18" charset="0"/>
              </a:rPr>
              <a:t>Çok yemek yemeyin, mümkün olduğunca kilo almaktan kaçının. </a:t>
            </a:r>
          </a:p>
          <a:p>
            <a:pPr>
              <a:lnSpc>
                <a:spcPct val="200000"/>
              </a:lnSpc>
              <a:buFont typeface="Arial" charset="0"/>
              <a:buChar char="•"/>
            </a:pPr>
            <a:r>
              <a:rPr lang="tr-TR" sz="2000" dirty="0" smtClean="0">
                <a:latin typeface="Times" panose="02020603060405020304" pitchFamily="18" charset="0"/>
              </a:rPr>
              <a:t>Her gün üç çeşit meyve ya da sebze tüketin.</a:t>
            </a:r>
          </a:p>
          <a:p>
            <a:pPr>
              <a:lnSpc>
                <a:spcPct val="200000"/>
              </a:lnSpc>
              <a:buFont typeface="Arial" charset="0"/>
              <a:buChar char="•"/>
            </a:pPr>
            <a:r>
              <a:rPr lang="tr-TR" sz="2000" dirty="0" smtClean="0">
                <a:latin typeface="Times" panose="02020603060405020304" pitchFamily="18" charset="0"/>
              </a:rPr>
              <a:t>Gece yatmadan 1 saat önce bir bardak ılık süt için. </a:t>
            </a:r>
          </a:p>
          <a:p>
            <a:pPr>
              <a:lnSpc>
                <a:spcPct val="200000"/>
              </a:lnSpc>
              <a:buFont typeface="Arial" charset="0"/>
              <a:buChar char="•"/>
            </a:pPr>
            <a:r>
              <a:rPr lang="tr-TR" sz="2000" dirty="0" smtClean="0">
                <a:latin typeface="Times" panose="02020603060405020304" pitchFamily="18" charset="0"/>
              </a:rPr>
              <a:t>Diyet yapmayın. Uzun süreli aç kalmayın. İki saatte bir, az az bir şeyler yiyin. </a:t>
            </a:r>
          </a:p>
          <a:p>
            <a:pPr>
              <a:lnSpc>
                <a:spcPct val="200000"/>
              </a:lnSpc>
              <a:buFont typeface="Arial" charset="0"/>
              <a:buChar char="•"/>
            </a:pPr>
            <a:r>
              <a:rPr lang="tr-TR" sz="2000" dirty="0" smtClean="0">
                <a:latin typeface="Times" panose="02020603060405020304" pitchFamily="18" charset="0"/>
              </a:rPr>
              <a:t>Beslenmenizde şeker yüklemesi yapmayın, ancak şekeri kısıtlamayın. </a:t>
            </a:r>
          </a:p>
        </p:txBody>
      </p:sp>
    </p:spTree>
    <p:extLst>
      <p:ext uri="{BB962C8B-B14F-4D97-AF65-F5344CB8AC3E}">
        <p14:creationId xmlns:p14="http://schemas.microsoft.com/office/powerpoint/2010/main" val="3252642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7802880" y="2909579"/>
            <a:ext cx="4182291" cy="731521"/>
          </a:xfrm>
        </p:spPr>
        <p:txBody>
          <a:bodyPr>
            <a:normAutofit/>
          </a:bodyPr>
          <a:lstStyle/>
          <a:p>
            <a:r>
              <a:rPr lang="tr-TR" b="1" dirty="0" smtClean="0">
                <a:solidFill>
                  <a:srgbClr val="FF0000"/>
                </a:solidFill>
              </a:rPr>
              <a:t>Vücut Sağlığı…</a:t>
            </a:r>
          </a:p>
        </p:txBody>
      </p:sp>
      <p:sp>
        <p:nvSpPr>
          <p:cNvPr id="30723" name="2 İçerik Yer Tutucusu"/>
          <p:cNvSpPr>
            <a:spLocks noGrp="1"/>
          </p:cNvSpPr>
          <p:nvPr>
            <p:ph idx="1"/>
          </p:nvPr>
        </p:nvSpPr>
        <p:spPr>
          <a:xfrm>
            <a:off x="141514" y="1690380"/>
            <a:ext cx="7761514" cy="5167620"/>
          </a:xfrm>
        </p:spPr>
        <p:txBody>
          <a:bodyPr>
            <a:normAutofit/>
          </a:bodyPr>
          <a:lstStyle/>
          <a:p>
            <a:pPr>
              <a:lnSpc>
                <a:spcPct val="200000"/>
              </a:lnSpc>
              <a:buFont typeface="Arial" charset="0"/>
              <a:buChar char="•"/>
            </a:pPr>
            <a:r>
              <a:rPr lang="tr-TR" sz="2700" dirty="0" smtClean="0"/>
              <a:t>Üşütmemek için giyiminize dikkat edin. </a:t>
            </a:r>
          </a:p>
          <a:p>
            <a:pPr>
              <a:lnSpc>
                <a:spcPct val="200000"/>
              </a:lnSpc>
              <a:buFont typeface="Arial" charset="0"/>
              <a:buChar char="•"/>
            </a:pPr>
            <a:r>
              <a:rPr lang="tr-TR" sz="2700" dirty="0" smtClean="0"/>
              <a:t>Terli kalmayın. </a:t>
            </a:r>
          </a:p>
          <a:p>
            <a:pPr>
              <a:lnSpc>
                <a:spcPct val="200000"/>
              </a:lnSpc>
              <a:buFont typeface="Arial" charset="0"/>
              <a:buChar char="•"/>
            </a:pPr>
            <a:r>
              <a:rPr lang="tr-TR" sz="2700" dirty="0" smtClean="0"/>
              <a:t>Düzenli almakta olduğunuz ilaçlar dışında doktor önerisi olmadan kendi kendinize ilaç almayın. </a:t>
            </a:r>
          </a:p>
          <a:p>
            <a:pPr>
              <a:lnSpc>
                <a:spcPct val="200000"/>
              </a:lnSpc>
              <a:buFont typeface="Arial" charset="0"/>
              <a:buChar char="•"/>
            </a:pPr>
            <a:r>
              <a:rPr lang="tr-TR" sz="2700" dirty="0" smtClean="0"/>
              <a:t>Sabah akşam dişlerinizi fırçalayın. </a:t>
            </a:r>
          </a:p>
          <a:p>
            <a:pPr>
              <a:buFont typeface="Arial" charset="0"/>
              <a:buChar char="•"/>
            </a:pPr>
            <a:endParaRPr lang="tr-TR" sz="2200" dirty="0" smtClean="0"/>
          </a:p>
        </p:txBody>
      </p:sp>
    </p:spTree>
    <p:extLst>
      <p:ext uri="{BB962C8B-B14F-4D97-AF65-F5344CB8AC3E}">
        <p14:creationId xmlns:p14="http://schemas.microsoft.com/office/powerpoint/2010/main" val="10594756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uyku.jpg"/>
          <p:cNvPicPr>
            <a:picLocks noChangeAspect="1"/>
          </p:cNvPicPr>
          <p:nvPr/>
        </p:nvPicPr>
        <p:blipFill>
          <a:blip r:embed="rId3" cstate="print"/>
          <a:stretch>
            <a:fillRect/>
          </a:stretch>
        </p:blipFill>
        <p:spPr>
          <a:xfrm>
            <a:off x="6000328" y="3679371"/>
            <a:ext cx="5256106" cy="2956560"/>
          </a:xfrm>
          <a:prstGeom prst="rect">
            <a:avLst/>
          </a:prstGeom>
          <a:ln>
            <a:noFill/>
          </a:ln>
          <a:effectLst>
            <a:softEdge rad="112500"/>
          </a:effectLst>
        </p:spPr>
      </p:pic>
      <p:sp>
        <p:nvSpPr>
          <p:cNvPr id="28675" name="1 Başlık"/>
          <p:cNvSpPr>
            <a:spLocks noGrp="1"/>
          </p:cNvSpPr>
          <p:nvPr>
            <p:ph type="title"/>
          </p:nvPr>
        </p:nvSpPr>
        <p:spPr>
          <a:xfrm>
            <a:off x="5199016" y="1698824"/>
            <a:ext cx="4598127" cy="1068388"/>
          </a:xfrm>
        </p:spPr>
        <p:txBody>
          <a:bodyPr/>
          <a:lstStyle/>
          <a:p>
            <a:r>
              <a:rPr lang="tr-TR" b="1" dirty="0" smtClean="0">
                <a:solidFill>
                  <a:srgbClr val="FF0000"/>
                </a:solidFill>
              </a:rPr>
              <a:t>Uyku…</a:t>
            </a:r>
          </a:p>
        </p:txBody>
      </p:sp>
      <p:sp>
        <p:nvSpPr>
          <p:cNvPr id="28676" name="2 İçerik Yer Tutucusu"/>
          <p:cNvSpPr>
            <a:spLocks noGrp="1"/>
          </p:cNvSpPr>
          <p:nvPr>
            <p:ph idx="1"/>
          </p:nvPr>
        </p:nvSpPr>
        <p:spPr>
          <a:xfrm>
            <a:off x="285751" y="1698824"/>
            <a:ext cx="10970683" cy="4937107"/>
          </a:xfrm>
        </p:spPr>
        <p:txBody>
          <a:bodyPr>
            <a:normAutofit/>
          </a:bodyPr>
          <a:lstStyle/>
          <a:p>
            <a:pPr>
              <a:buFont typeface="Arial" charset="0"/>
              <a:buChar char="•"/>
            </a:pPr>
            <a:r>
              <a:rPr lang="tr-TR" sz="2200" dirty="0" smtClean="0"/>
              <a:t>Nasılsa uyanırım!</a:t>
            </a:r>
          </a:p>
          <a:p>
            <a:pPr>
              <a:buFont typeface="Arial" charset="0"/>
              <a:buChar char="•"/>
            </a:pPr>
            <a:endParaRPr lang="tr-TR" sz="2200" dirty="0" smtClean="0"/>
          </a:p>
          <a:p>
            <a:pPr>
              <a:buFont typeface="Arial" charset="0"/>
              <a:buChar char="•"/>
            </a:pPr>
            <a:r>
              <a:rPr lang="tr-TR" sz="2200" dirty="0" smtClean="0"/>
              <a:t>Sınavdan önceki hafta biyolojik  saatinizi ayarlamanız uygun olur. </a:t>
            </a:r>
          </a:p>
          <a:p>
            <a:pPr>
              <a:buFont typeface="Arial" charset="0"/>
              <a:buChar char="•"/>
            </a:pPr>
            <a:endParaRPr lang="tr-TR" sz="2200" dirty="0" smtClean="0"/>
          </a:p>
          <a:p>
            <a:pPr>
              <a:buFont typeface="Arial" charset="0"/>
              <a:buChar char="•"/>
            </a:pPr>
            <a:r>
              <a:rPr lang="tr-TR" sz="2200" dirty="0" smtClean="0"/>
              <a:t>Çok ya da az uyku? </a:t>
            </a:r>
          </a:p>
          <a:p>
            <a:pPr>
              <a:buFont typeface="Arial" charset="0"/>
              <a:buChar char="•"/>
            </a:pPr>
            <a:endParaRPr lang="tr-TR" sz="2200" dirty="0" smtClean="0"/>
          </a:p>
          <a:p>
            <a:pPr>
              <a:buFont typeface="Arial" charset="0"/>
              <a:buChar char="•"/>
            </a:pPr>
            <a:r>
              <a:rPr lang="tr-TR" sz="2200" dirty="0" smtClean="0"/>
              <a:t>Uyumak için herhangi bir ilaç? </a:t>
            </a:r>
          </a:p>
          <a:p>
            <a:pPr>
              <a:buFont typeface="Arial" charset="0"/>
              <a:buChar char="•"/>
            </a:pPr>
            <a:endParaRPr lang="tr-TR" sz="2200" dirty="0" smtClean="0"/>
          </a:p>
          <a:p>
            <a:pPr>
              <a:buFont typeface="Arial" charset="0"/>
              <a:buChar char="•"/>
            </a:pPr>
            <a:r>
              <a:rPr lang="tr-TR" sz="2200" dirty="0" smtClean="0"/>
              <a:t>Yatmadan önce dişlerinizi fırçalayın.</a:t>
            </a:r>
          </a:p>
          <a:p>
            <a:pPr>
              <a:buFont typeface="Arial" charset="0"/>
              <a:buChar char="•"/>
            </a:pPr>
            <a:endParaRPr lang="tr-TR" sz="2200" dirty="0" smtClean="0"/>
          </a:p>
          <a:p>
            <a:pPr>
              <a:buFont typeface="Arial" charset="0"/>
              <a:buChar char="•"/>
            </a:pPr>
            <a:r>
              <a:rPr lang="tr-TR" sz="2200" dirty="0" smtClean="0"/>
              <a:t>Yine de uyku düzensizliği varsa… </a:t>
            </a:r>
          </a:p>
        </p:txBody>
      </p:sp>
      <p:pic>
        <p:nvPicPr>
          <p:cNvPr id="6" name="Picture 2" descr="Counting Sheep? Sleep Deprivation Affects the Brain"/>
          <p:cNvPicPr>
            <a:picLocks noChangeAspect="1" noChangeArrowheads="1"/>
          </p:cNvPicPr>
          <p:nvPr/>
        </p:nvPicPr>
        <p:blipFill>
          <a:blip r:embed="rId4" cstate="print"/>
          <a:srcRect/>
          <a:stretch>
            <a:fillRect/>
          </a:stretch>
        </p:blipFill>
        <p:spPr bwMode="auto">
          <a:xfrm>
            <a:off x="9209314" y="1698824"/>
            <a:ext cx="2821578" cy="1879863"/>
          </a:xfrm>
          <a:prstGeom prst="rect">
            <a:avLst/>
          </a:prstGeom>
          <a:ln>
            <a:noFill/>
          </a:ln>
          <a:effectLst>
            <a:softEdge rad="112500"/>
          </a:effectLst>
        </p:spPr>
      </p:pic>
    </p:spTree>
    <p:extLst>
      <p:ext uri="{BB962C8B-B14F-4D97-AF65-F5344CB8AC3E}">
        <p14:creationId xmlns:p14="http://schemas.microsoft.com/office/powerpoint/2010/main" val="643172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2081893" y="2597604"/>
            <a:ext cx="8228013" cy="1997075"/>
          </a:xfrm>
        </p:spPr>
        <p:txBody>
          <a:bodyPr>
            <a:noAutofit/>
          </a:bodyPr>
          <a:lstStyle/>
          <a:p>
            <a:pPr algn="ctr"/>
            <a:r>
              <a:rPr lang="tr-TR" altLang="tr-TR" sz="7500" b="1" dirty="0" smtClean="0">
                <a:solidFill>
                  <a:srgbClr val="FF0000"/>
                </a:solidFill>
              </a:rPr>
              <a:t>Ders Çalışırken Aklımıza Gelen Düşünceler…</a:t>
            </a:r>
          </a:p>
        </p:txBody>
      </p:sp>
    </p:spTree>
    <p:extLst>
      <p:ext uri="{BB962C8B-B14F-4D97-AF65-F5344CB8AC3E}">
        <p14:creationId xmlns:p14="http://schemas.microsoft.com/office/powerpoint/2010/main" val="1329491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16340" y="1660751"/>
            <a:ext cx="11215689" cy="1071563"/>
          </a:xfrm>
        </p:spPr>
        <p:txBody>
          <a:bodyPr/>
          <a:lstStyle/>
          <a:p>
            <a:r>
              <a:rPr lang="tr-TR" altLang="tr-TR" sz="3000" b="1" u="sng" dirty="0">
                <a:solidFill>
                  <a:srgbClr val="FF0000"/>
                </a:solidFill>
              </a:rPr>
              <a:t> “Sınavda uzun süre kalmak bana zor geliyor”</a:t>
            </a:r>
            <a:r>
              <a:rPr lang="tr-TR" altLang="tr-TR" sz="3000" dirty="0">
                <a:solidFill>
                  <a:srgbClr val="FF0000"/>
                </a:solidFill>
              </a:rPr>
              <a:t> </a:t>
            </a:r>
          </a:p>
        </p:txBody>
      </p:sp>
      <p:sp>
        <p:nvSpPr>
          <p:cNvPr id="7171" name="2 İçerik Yer Tutucusu"/>
          <p:cNvSpPr>
            <a:spLocks noGrp="1"/>
          </p:cNvSpPr>
          <p:nvPr>
            <p:ph idx="1"/>
          </p:nvPr>
        </p:nvSpPr>
        <p:spPr>
          <a:xfrm>
            <a:off x="116340" y="2732314"/>
            <a:ext cx="11095945" cy="3906158"/>
          </a:xfrm>
        </p:spPr>
        <p:txBody>
          <a:bodyPr/>
          <a:lstStyle/>
          <a:p>
            <a:pPr>
              <a:buFont typeface="Arial" panose="020B0604020202020204" pitchFamily="34" charset="0"/>
              <a:buChar char="•"/>
            </a:pPr>
            <a:r>
              <a:rPr lang="tr-TR" altLang="tr-TR" sz="2200" dirty="0"/>
              <a:t>Deneme sınavları provadır… Deneme esnasında sizi rahatlatacak egzersizlerle bu sorun aşılabilir. </a:t>
            </a:r>
          </a:p>
          <a:p>
            <a:pPr>
              <a:buFont typeface="Times New Roman" panose="02020603050405020304" pitchFamily="18" charset="0"/>
              <a:buNone/>
            </a:pPr>
            <a:endParaRPr lang="tr-TR" altLang="tr-TR" sz="2200" dirty="0"/>
          </a:p>
          <a:p>
            <a:pPr>
              <a:buFont typeface="Arial" panose="020B0604020202020204" pitchFamily="34" charset="0"/>
              <a:buChar char="•"/>
            </a:pPr>
            <a:r>
              <a:rPr lang="tr-TR" altLang="tr-TR" sz="2200" dirty="0"/>
              <a:t>Soruya doğru eğilmek </a:t>
            </a:r>
            <a:r>
              <a:rPr lang="tr-TR" altLang="tr-TR" sz="2200" dirty="0">
                <a:solidFill>
                  <a:srgbClr val="FF0000"/>
                </a:solidFill>
              </a:rPr>
              <a:t>+ </a:t>
            </a:r>
            <a:r>
              <a:rPr lang="tr-TR" altLang="tr-TR" sz="2200" dirty="0"/>
              <a:t>Sabit biçimde kalmak </a:t>
            </a:r>
            <a:r>
              <a:rPr lang="tr-TR" altLang="tr-TR" sz="2200" dirty="0">
                <a:solidFill>
                  <a:srgbClr val="FF0000"/>
                </a:solidFill>
              </a:rPr>
              <a:t>=</a:t>
            </a:r>
            <a:r>
              <a:rPr lang="tr-TR" altLang="tr-TR" sz="2200" dirty="0"/>
              <a:t>  oksijenin azalması </a:t>
            </a:r>
            <a:r>
              <a:rPr lang="tr-TR" altLang="tr-TR" sz="2200" dirty="0">
                <a:solidFill>
                  <a:srgbClr val="FF0000"/>
                </a:solidFill>
              </a:rPr>
              <a:t>= </a:t>
            </a:r>
            <a:r>
              <a:rPr lang="tr-TR" altLang="tr-TR" sz="2200" dirty="0"/>
              <a:t>artan karbondioksit </a:t>
            </a:r>
            <a:r>
              <a:rPr lang="tr-TR" altLang="tr-TR" sz="2200" dirty="0">
                <a:solidFill>
                  <a:srgbClr val="FF0000"/>
                </a:solidFill>
              </a:rPr>
              <a:t>=</a:t>
            </a:r>
            <a:r>
              <a:rPr lang="tr-TR" altLang="tr-TR" sz="2200" dirty="0"/>
              <a:t>  uykunun gelip konsantrasyonunuzun azalması...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Bu yüzden her 10 -15 soruda bedeniniz dikleştirin ve eğildiğiniz ortamın havalanmasını sağlayın.</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Nefes kontrolü…</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410918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a:t>
            </a:r>
            <a:r>
              <a:rPr lang="tr-TR" b="1" dirty="0" smtClean="0">
                <a:solidFill>
                  <a:srgbClr val="FF0000"/>
                </a:solidFill>
              </a:rPr>
              <a:t>Kuralları</a:t>
            </a:r>
            <a:endParaRPr lang="tr-TR" b="1" dirty="0">
              <a:solidFill>
                <a:srgbClr val="FF0000"/>
              </a:solidFill>
            </a:endParaRPr>
          </a:p>
        </p:txBody>
      </p:sp>
      <p:sp>
        <p:nvSpPr>
          <p:cNvPr id="4" name="İçerik Yer Tutucusu 3"/>
          <p:cNvSpPr>
            <a:spLocks noGrp="1"/>
          </p:cNvSpPr>
          <p:nvPr>
            <p:ph idx="1"/>
          </p:nvPr>
        </p:nvSpPr>
        <p:spPr>
          <a:xfrm>
            <a:off x="0" y="1934817"/>
            <a:ext cx="12192000" cy="4777409"/>
          </a:xfrm>
        </p:spPr>
        <p:txBody>
          <a:bodyPr>
            <a:normAutofit fontScale="62500" lnSpcReduction="20000"/>
          </a:bodyPr>
          <a:lstStyle/>
          <a:p>
            <a:pPr marL="0" indent="0">
              <a:buNone/>
            </a:pPr>
            <a:endParaRPr lang="tr-TR" b="0" i="0" dirty="0">
              <a:effectLst/>
              <a:latin typeface="MyriadPro"/>
            </a:endParaRPr>
          </a:p>
          <a:p>
            <a:pPr marL="0" indent="0" algn="l">
              <a:buNone/>
            </a:pPr>
            <a:r>
              <a:rPr lang="tr-TR" sz="3600" b="0" i="0" dirty="0">
                <a:effectLst/>
              </a:rPr>
              <a:t>1)      Okula zamanında gelmeli.</a:t>
            </a:r>
          </a:p>
          <a:p>
            <a:pPr marL="0" indent="0" algn="l">
              <a:buNone/>
            </a:pPr>
            <a:r>
              <a:rPr lang="tr-TR" sz="3600" b="0" i="0" dirty="0">
                <a:effectLst/>
              </a:rPr>
              <a:t>2)      Koridorlarda koşmadan yürünür, gürültü yapılmaz.</a:t>
            </a:r>
          </a:p>
          <a:p>
            <a:pPr marL="0" indent="0" algn="l">
              <a:buNone/>
            </a:pPr>
            <a:r>
              <a:rPr lang="tr-TR" sz="3600" b="0" i="0" dirty="0">
                <a:effectLst/>
              </a:rPr>
              <a:t>3)      Tuvaletler temiz tutulur, musluklar açık bırakılmamalı.</a:t>
            </a:r>
          </a:p>
          <a:p>
            <a:pPr marL="0" indent="0" algn="l">
              <a:buNone/>
            </a:pPr>
            <a:r>
              <a:rPr lang="tr-TR" sz="3600" b="0" i="0" dirty="0">
                <a:effectLst/>
              </a:rPr>
              <a:t>4)      Teneffüslerde oyun alanının dışına çıkılmamalı.</a:t>
            </a:r>
          </a:p>
          <a:p>
            <a:pPr marL="0" indent="0" algn="l">
              <a:buNone/>
            </a:pPr>
            <a:r>
              <a:rPr lang="tr-TR" sz="3600" b="0" i="0" dirty="0">
                <a:effectLst/>
              </a:rPr>
              <a:t>5)      Öğretmenlerin ve yöneticilerin uyarıları dikkate alınmalı.</a:t>
            </a:r>
          </a:p>
          <a:p>
            <a:pPr marL="0" indent="0" algn="l">
              <a:buNone/>
            </a:pPr>
            <a:r>
              <a:rPr lang="tr-TR" sz="3600" b="0" i="0" dirty="0">
                <a:effectLst/>
              </a:rPr>
              <a:t>6)      Okul çevresi temiz tutulmalı.</a:t>
            </a:r>
          </a:p>
          <a:p>
            <a:pPr marL="0" indent="0" algn="l">
              <a:buNone/>
            </a:pPr>
            <a:r>
              <a:rPr lang="tr-TR" sz="3600" b="0" i="0" dirty="0">
                <a:effectLst/>
              </a:rPr>
              <a:t>7)      Derslikler ile Okuldaki tüm kapalı ve açık alanlar gibi ortak kullanım alanlarında yemek artığı çöp ve atık bırakılmaz. Öğrenci bunları en yakın çöp kutusuna atmakla yükümlüdür.</a:t>
            </a:r>
          </a:p>
          <a:p>
            <a:pPr marL="0" indent="0" algn="l">
              <a:buNone/>
            </a:pPr>
            <a:r>
              <a:rPr lang="tr-TR" sz="3600" b="0" i="0" dirty="0">
                <a:effectLst/>
              </a:rPr>
              <a:t>8)      Öğrenciler küfür ve argo içeren sözler kullanamazlar, birbirlerine fiziksel zarar verici harekette bulunmazlar, kavga edemezler, birbirlerine ve öğretmenlerine görgü kuralları içinde hitap ederler.</a:t>
            </a:r>
          </a:p>
          <a:p>
            <a:pPr marL="0" indent="0" algn="l">
              <a:buNone/>
            </a:pPr>
            <a:r>
              <a:rPr lang="tr-TR" sz="3600" b="0" i="0" dirty="0">
                <a:effectLst/>
              </a:rPr>
              <a:t>9)      Öğrenciler okulda yapılan etkinliklere ve törenlere katılmak, bu etkinlikler sırasında görgü kurallarına ve etkinliğin özel kurallarına uygun davranmak zorundadırlar.</a:t>
            </a:r>
          </a:p>
          <a:p>
            <a:pPr marL="0" indent="0" algn="l">
              <a:buNone/>
            </a:pPr>
            <a:endParaRPr lang="tr-TR" sz="3600" b="0" i="0" dirty="0">
              <a:effectLst/>
            </a:endParaRPr>
          </a:p>
          <a:p>
            <a:pPr marL="0" indent="0">
              <a:buNone/>
            </a:pPr>
            <a:endParaRPr lang="tr-TR" dirty="0"/>
          </a:p>
        </p:txBody>
      </p:sp>
    </p:spTree>
    <p:extLst>
      <p:ext uri="{BB962C8B-B14F-4D97-AF65-F5344CB8AC3E}">
        <p14:creationId xmlns:p14="http://schemas.microsoft.com/office/powerpoint/2010/main" val="3513756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357187" y="1831170"/>
            <a:ext cx="10515600" cy="575033"/>
          </a:xfrm>
        </p:spPr>
        <p:txBody>
          <a:bodyPr>
            <a:normAutofit fontScale="90000"/>
          </a:bodyPr>
          <a:lstStyle/>
          <a:p>
            <a:r>
              <a:rPr lang="tr-TR" altLang="tr-TR" sz="3000" u="sng" dirty="0">
                <a:solidFill>
                  <a:srgbClr val="FF0000"/>
                </a:solidFill>
              </a:rPr>
              <a:t> </a:t>
            </a:r>
            <a:r>
              <a:rPr lang="tr-TR" altLang="tr-TR" sz="3000" b="1" u="sng" dirty="0">
                <a:solidFill>
                  <a:srgbClr val="FF0000"/>
                </a:solidFill>
              </a:rPr>
              <a:t>“ O soru da yanlış yapılır mıydı? ” </a:t>
            </a:r>
            <a:r>
              <a:rPr lang="tr-TR" altLang="tr-TR" sz="3000" b="1" u="sng" dirty="0">
                <a:solidFill>
                  <a:srgbClr val="FF0000"/>
                </a:solidFill>
                <a:sym typeface="Wingdings" panose="05000000000000000000" pitchFamily="2" charset="2"/>
              </a:rPr>
              <a:t></a:t>
            </a:r>
            <a:r>
              <a:rPr lang="tr-TR" altLang="tr-TR" sz="3000" dirty="0">
                <a:solidFill>
                  <a:srgbClr val="FF0000"/>
                </a:solidFill>
              </a:rPr>
              <a:t/>
            </a:r>
            <a:br>
              <a:rPr lang="tr-TR" altLang="tr-TR" sz="3000" dirty="0">
                <a:solidFill>
                  <a:srgbClr val="FF0000"/>
                </a:solidFill>
              </a:rPr>
            </a:br>
            <a:endParaRPr lang="tr-TR" altLang="tr-TR" sz="3000" dirty="0">
              <a:solidFill>
                <a:srgbClr val="FF0000"/>
              </a:solidFill>
            </a:endParaRPr>
          </a:p>
        </p:txBody>
      </p:sp>
      <p:sp>
        <p:nvSpPr>
          <p:cNvPr id="8195" name="2 İçerik Yer Tutucusu"/>
          <p:cNvSpPr>
            <a:spLocks noGrp="1"/>
          </p:cNvSpPr>
          <p:nvPr>
            <p:ph idx="1"/>
          </p:nvPr>
        </p:nvSpPr>
        <p:spPr>
          <a:xfrm>
            <a:off x="357187" y="3004456"/>
            <a:ext cx="11192555" cy="3777343"/>
          </a:xfrm>
        </p:spPr>
        <p:txBody>
          <a:bodyPr>
            <a:normAutofit/>
          </a:bodyPr>
          <a:lstStyle/>
          <a:p>
            <a:pPr>
              <a:buFont typeface="Arial" panose="020B0604020202020204" pitchFamily="34" charset="0"/>
              <a:buChar char="•"/>
            </a:pPr>
            <a:r>
              <a:rPr lang="tr-TR" altLang="tr-TR" sz="3000" dirty="0">
                <a:solidFill>
                  <a:srgbClr val="FF0000"/>
                </a:solidFill>
              </a:rPr>
              <a:t>Nasıl olsa biliyorum</a:t>
            </a:r>
            <a:r>
              <a:rPr lang="tr-TR" altLang="tr-TR" sz="3000" dirty="0"/>
              <a:t>.” rahatlığı dikkatsizliğe neden olabiliyor…</a:t>
            </a:r>
          </a:p>
          <a:p>
            <a:pPr>
              <a:buFont typeface="Arial" panose="020B0604020202020204" pitchFamily="34" charset="0"/>
              <a:buChar char="•"/>
            </a:pPr>
            <a:endParaRPr lang="tr-TR" altLang="tr-TR" sz="3000" dirty="0"/>
          </a:p>
          <a:p>
            <a:pPr>
              <a:buFont typeface="Arial" panose="020B0604020202020204" pitchFamily="34" charset="0"/>
              <a:buChar char="•"/>
            </a:pPr>
            <a:r>
              <a:rPr lang="tr-TR" altLang="tr-TR" sz="3000" dirty="0"/>
              <a:t>Soruları küçümseme! Her sorunun puan olarak getirisi aynıdır.. Basit diyerek alelacele geçilen bir soru aldığınız puanı değiştirir.</a:t>
            </a:r>
          </a:p>
        </p:txBody>
      </p:sp>
    </p:spTree>
    <p:extLst>
      <p:ext uri="{BB962C8B-B14F-4D97-AF65-F5344CB8AC3E}">
        <p14:creationId xmlns:p14="http://schemas.microsoft.com/office/powerpoint/2010/main" val="3308308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268740" y="1675717"/>
            <a:ext cx="9637259" cy="1241653"/>
          </a:xfrm>
        </p:spPr>
        <p:txBody>
          <a:bodyPr/>
          <a:lstStyle/>
          <a:p>
            <a:r>
              <a:rPr lang="tr-TR" altLang="tr-TR" sz="3000" b="1" i="1" dirty="0">
                <a:solidFill>
                  <a:srgbClr val="FF0000"/>
                </a:solidFill>
              </a:rPr>
              <a:t> </a:t>
            </a:r>
            <a:r>
              <a:rPr lang="tr-TR" altLang="tr-TR" sz="3000" b="1" u="sng" dirty="0">
                <a:solidFill>
                  <a:srgbClr val="FF0000"/>
                </a:solidFill>
              </a:rPr>
              <a:t>“ Çok fazla işlem hatası yapıyorum.”</a:t>
            </a:r>
            <a:r>
              <a:rPr lang="tr-TR" altLang="tr-TR" sz="3000" b="1" i="1" dirty="0">
                <a:solidFill>
                  <a:srgbClr val="FF0000"/>
                </a:solidFill>
              </a:rPr>
              <a:t> </a:t>
            </a:r>
            <a:endParaRPr lang="tr-TR" altLang="tr-TR" sz="3000" dirty="0">
              <a:solidFill>
                <a:srgbClr val="FF0000"/>
              </a:solidFill>
            </a:endParaRPr>
          </a:p>
        </p:txBody>
      </p:sp>
      <p:sp>
        <p:nvSpPr>
          <p:cNvPr id="9219" name="2 İçerik Yer Tutucusu"/>
          <p:cNvSpPr>
            <a:spLocks noGrp="1"/>
          </p:cNvSpPr>
          <p:nvPr>
            <p:ph idx="1"/>
          </p:nvPr>
        </p:nvSpPr>
        <p:spPr>
          <a:xfrm>
            <a:off x="0" y="3156857"/>
            <a:ext cx="12192000" cy="3918857"/>
          </a:xfrm>
        </p:spPr>
        <p:txBody>
          <a:bodyPr/>
          <a:lstStyle/>
          <a:p>
            <a:pPr>
              <a:buFont typeface="Arial" panose="020B0604020202020204" pitchFamily="34" charset="0"/>
              <a:buChar char="•"/>
            </a:pPr>
            <a:r>
              <a:rPr lang="tr-TR" altLang="tr-TR" dirty="0" smtClean="0"/>
              <a:t>İşlem hataları, daha çok süreyi iyi kullanmak için hızlı soru çözmeye çalışıldığında ortaya çıkar.</a:t>
            </a:r>
          </a:p>
          <a:p>
            <a:pPr>
              <a:buFont typeface="Times New Roman" panose="02020603050405020304" pitchFamily="18" charset="0"/>
              <a:buNone/>
            </a:pPr>
            <a:endParaRPr lang="tr-TR" altLang="tr-TR" dirty="0" smtClean="0"/>
          </a:p>
          <a:p>
            <a:pPr>
              <a:buFont typeface="Arial" panose="020B0604020202020204" pitchFamily="34" charset="0"/>
              <a:buChar char="•"/>
            </a:pPr>
            <a:r>
              <a:rPr lang="tr-TR" altLang="tr-TR" dirty="0" smtClean="0"/>
              <a:t>Kafadan işlem yapmak yerine, mümkün olduğunda yazarak soru çözmeyi alışkanlık haline getirmelisiniz.</a:t>
            </a:r>
          </a:p>
        </p:txBody>
      </p:sp>
    </p:spTree>
    <p:extLst>
      <p:ext uri="{BB962C8B-B14F-4D97-AF65-F5344CB8AC3E}">
        <p14:creationId xmlns:p14="http://schemas.microsoft.com/office/powerpoint/2010/main" val="419518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0" y="1512434"/>
            <a:ext cx="11843657" cy="1568450"/>
          </a:xfrm>
        </p:spPr>
        <p:txBody>
          <a:bodyPr>
            <a:normAutofit/>
          </a:bodyPr>
          <a:lstStyle/>
          <a:p>
            <a:r>
              <a:rPr lang="tr-TR" altLang="tr-TR" sz="3000" dirty="0">
                <a:solidFill>
                  <a:srgbClr val="FF0000"/>
                </a:solidFill>
              </a:rPr>
              <a:t> </a:t>
            </a:r>
            <a:r>
              <a:rPr lang="tr-TR" altLang="tr-TR" sz="3000" b="1" u="sng" dirty="0">
                <a:solidFill>
                  <a:srgbClr val="FF0000"/>
                </a:solidFill>
              </a:rPr>
              <a:t>“ Yanımda oturanın kitapçıkta benden ilerdeki sayfada olması, sınav gözetmeninin davranışları </a:t>
            </a:r>
            <a:r>
              <a:rPr lang="tr-TR" altLang="tr-TR" sz="3000" b="1" u="sng" dirty="0" err="1">
                <a:solidFill>
                  <a:srgbClr val="FF0000"/>
                </a:solidFill>
              </a:rPr>
              <a:t>v.s</a:t>
            </a:r>
            <a:r>
              <a:rPr lang="tr-TR" altLang="tr-TR" sz="3000" b="1" u="sng" dirty="0">
                <a:solidFill>
                  <a:srgbClr val="FF0000"/>
                </a:solidFill>
              </a:rPr>
              <a:t> dikkatimi dağıtıyor.”</a:t>
            </a:r>
            <a:r>
              <a:rPr lang="tr-TR" altLang="tr-TR" sz="3000" dirty="0">
                <a:solidFill>
                  <a:srgbClr val="FF0000"/>
                </a:solidFill>
              </a:rPr>
              <a:t> </a:t>
            </a:r>
          </a:p>
        </p:txBody>
      </p:sp>
      <p:sp>
        <p:nvSpPr>
          <p:cNvPr id="10243" name="2 İçerik Yer Tutucusu"/>
          <p:cNvSpPr>
            <a:spLocks noGrp="1"/>
          </p:cNvSpPr>
          <p:nvPr>
            <p:ph idx="1"/>
          </p:nvPr>
        </p:nvSpPr>
        <p:spPr>
          <a:xfrm>
            <a:off x="197303" y="3080884"/>
            <a:ext cx="11733440" cy="3677558"/>
          </a:xfrm>
        </p:spPr>
        <p:txBody>
          <a:bodyPr/>
          <a:lstStyle/>
          <a:p>
            <a:pPr>
              <a:buFont typeface="Arial" panose="020B0604020202020204" pitchFamily="34" charset="0"/>
              <a:buChar char="•"/>
            </a:pPr>
            <a:r>
              <a:rPr lang="tr-TR" altLang="tr-TR" sz="2500" dirty="0"/>
              <a:t>Sadece kendi kitapçığınızdan sorumlusunuz! </a:t>
            </a:r>
          </a:p>
          <a:p>
            <a:pPr>
              <a:buFont typeface="Times New Roman" panose="02020603050405020304" pitchFamily="18" charset="0"/>
              <a:buNone/>
            </a:pPr>
            <a:endParaRPr lang="tr-TR" altLang="tr-TR" sz="2500" dirty="0"/>
          </a:p>
          <a:p>
            <a:pPr>
              <a:buFont typeface="Arial" panose="020B0604020202020204" pitchFamily="34" charset="0"/>
              <a:buChar char="•"/>
            </a:pPr>
            <a:r>
              <a:rPr lang="tr-TR" altLang="tr-TR" sz="2500" dirty="0"/>
              <a:t>Yanınızdakinin yada önünüzdekinin hangi sayfada ve soruda olduğuna gözünüz kayabilir; ancak onların ilerde olması bütün soruları yaptığı yada sizden ilerde olduğu anlamına gelmez. </a:t>
            </a:r>
          </a:p>
          <a:p>
            <a:pPr>
              <a:buFont typeface="Times New Roman" panose="02020603050405020304" pitchFamily="18" charset="0"/>
              <a:buNone/>
            </a:pPr>
            <a:endParaRPr lang="tr-TR" altLang="tr-TR" sz="2500" dirty="0"/>
          </a:p>
          <a:p>
            <a:pPr>
              <a:buFont typeface="Arial" panose="020B0604020202020204" pitchFamily="34" charset="0"/>
              <a:buChar char="•"/>
            </a:pPr>
            <a:r>
              <a:rPr lang="tr-TR" altLang="tr-TR" sz="2500" dirty="0"/>
              <a:t>Her zaman kendinizi deneme yaptığınız ortamın aynı olmamasına dikkat ediniz alıştığınız bir ortamla farklı bir ortam sizin başarınızı değiştirmemelidir. </a:t>
            </a:r>
          </a:p>
          <a:p>
            <a:pPr>
              <a:buFont typeface="Times New Roman" panose="02020603050405020304" pitchFamily="18" charset="0"/>
              <a:buNone/>
            </a:pPr>
            <a:endParaRPr lang="tr-TR" altLang="tr-TR" sz="2200" dirty="0">
              <a:latin typeface="Comic Sans MS" panose="030F0702030302020204" pitchFamily="66" charset="0"/>
            </a:endParaRPr>
          </a:p>
        </p:txBody>
      </p:sp>
    </p:spTree>
    <p:extLst>
      <p:ext uri="{BB962C8B-B14F-4D97-AF65-F5344CB8AC3E}">
        <p14:creationId xmlns:p14="http://schemas.microsoft.com/office/powerpoint/2010/main" val="3341562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141513" y="1468663"/>
            <a:ext cx="11571514" cy="1568450"/>
          </a:xfrm>
        </p:spPr>
        <p:txBody>
          <a:bodyPr/>
          <a:lstStyle/>
          <a:p>
            <a:r>
              <a:rPr lang="tr-TR" altLang="tr-TR" sz="3000" b="1" u="sng" dirty="0">
                <a:solidFill>
                  <a:srgbClr val="FF0000"/>
                </a:solidFill>
              </a:rPr>
              <a:t>“Sınav sırasında bir soruya takıldığımda, başka soruya geçsem de dikkatimi toplayamıyorum”</a:t>
            </a:r>
            <a:r>
              <a:rPr lang="tr-TR" altLang="tr-TR" sz="3000" b="1" dirty="0">
                <a:solidFill>
                  <a:srgbClr val="FF0000"/>
                </a:solidFill>
              </a:rPr>
              <a:t> </a:t>
            </a:r>
            <a:r>
              <a:rPr lang="tr-TR" altLang="tr-TR" sz="3000" dirty="0">
                <a:solidFill>
                  <a:srgbClr val="FF0000"/>
                </a:solidFill>
              </a:rPr>
              <a:t> </a:t>
            </a:r>
          </a:p>
        </p:txBody>
      </p:sp>
      <p:sp>
        <p:nvSpPr>
          <p:cNvPr id="11267" name="2 İçerik Yer Tutucusu"/>
          <p:cNvSpPr>
            <a:spLocks noGrp="1"/>
          </p:cNvSpPr>
          <p:nvPr>
            <p:ph idx="1"/>
          </p:nvPr>
        </p:nvSpPr>
        <p:spPr>
          <a:xfrm>
            <a:off x="141513" y="3037113"/>
            <a:ext cx="11713029" cy="4103915"/>
          </a:xfrm>
        </p:spPr>
        <p:txBody>
          <a:bodyPr/>
          <a:lstStyle/>
          <a:p>
            <a:pPr>
              <a:buFont typeface="Arial" panose="020B0604020202020204" pitchFamily="34" charset="0"/>
              <a:buChar char="•"/>
            </a:pPr>
            <a:r>
              <a:rPr lang="tr-TR" altLang="tr-TR" sz="2200" dirty="0"/>
              <a:t>Sorular birbirinden bağımsızdır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Eğer, evde çözdüğünüz testler sırasında bu beceriyi kazanabilirseniz, sınavda da uygulayabilirsiniz. Eğer evde bir soru üzerine 5-10 dk. uğraşıyorsanız bu beceriyi sınava uyarlamanız mümkün olmayacaktır..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Eğer soruyu çok zaman harcayarak çözebiliyorsanız, temel bilgilerinizde eksiklik olabilir. Konuları ve soru ile ilgili düşünme biçiminizi yeniden gözden geçirin.</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1993099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326571" y="1950913"/>
            <a:ext cx="10515600" cy="575033"/>
          </a:xfrm>
        </p:spPr>
        <p:txBody>
          <a:bodyPr>
            <a:normAutofit fontScale="90000"/>
          </a:bodyPr>
          <a:lstStyle/>
          <a:p>
            <a:r>
              <a:rPr lang="tr-TR" altLang="tr-TR" sz="3000" u="sng" dirty="0">
                <a:solidFill>
                  <a:srgbClr val="FF0000"/>
                </a:solidFill>
              </a:rPr>
              <a:t> </a:t>
            </a:r>
            <a:r>
              <a:rPr lang="tr-TR" altLang="tr-TR" sz="3000" b="1" u="sng" dirty="0">
                <a:solidFill>
                  <a:srgbClr val="FF0000"/>
                </a:solidFill>
              </a:rPr>
              <a:t>“ Sınav sırasında iki üç soru yapamadığımda moralim bozuluyor.”</a:t>
            </a:r>
            <a:r>
              <a:rPr lang="tr-TR" altLang="tr-TR" sz="3000" u="sng" dirty="0">
                <a:solidFill>
                  <a:srgbClr val="FF0000"/>
                </a:solidFill>
              </a:rPr>
              <a:t> </a:t>
            </a:r>
            <a:endParaRPr lang="tr-TR" altLang="tr-TR" sz="3000" dirty="0">
              <a:solidFill>
                <a:srgbClr val="FF0000"/>
              </a:solidFill>
            </a:endParaRPr>
          </a:p>
        </p:txBody>
      </p:sp>
      <p:sp>
        <p:nvSpPr>
          <p:cNvPr id="12291" name="2 İçerik Yer Tutucusu"/>
          <p:cNvSpPr>
            <a:spLocks noGrp="1"/>
          </p:cNvSpPr>
          <p:nvPr>
            <p:ph idx="1"/>
          </p:nvPr>
        </p:nvSpPr>
        <p:spPr>
          <a:xfrm>
            <a:off x="239487" y="3374571"/>
            <a:ext cx="11778342" cy="3677786"/>
          </a:xfrm>
        </p:spPr>
        <p:txBody>
          <a:bodyPr/>
          <a:lstStyle/>
          <a:p>
            <a:pPr>
              <a:buFont typeface="Arial" panose="020B0604020202020204" pitchFamily="34" charset="0"/>
              <a:buChar char="•"/>
            </a:pPr>
            <a:r>
              <a:rPr lang="tr-TR" altLang="tr-TR" sz="2200" dirty="0"/>
              <a:t> İç ses: “ bak şimdi yapamadım, gerçek sınavda yapamazsam istediğim yeri kazanamam, istediğim yeri kazanamazsam……..” </a:t>
            </a:r>
          </a:p>
          <a:p>
            <a:pPr>
              <a:buFont typeface="Times New Roman" panose="02020603050405020304" pitchFamily="18" charset="0"/>
              <a:buNone/>
            </a:pPr>
            <a:endParaRPr lang="tr-TR" altLang="tr-TR" sz="2200" dirty="0"/>
          </a:p>
          <a:p>
            <a:pPr>
              <a:buFont typeface="Arial" panose="020B0604020202020204" pitchFamily="34" charset="0"/>
              <a:buChar char="•"/>
            </a:pPr>
            <a:r>
              <a:rPr lang="tr-TR" altLang="tr-TR" sz="2200" dirty="0"/>
              <a:t>Sınav anındaki içseslerinizi kontrol altına almanız yine sizin elinizdedir. Daha sakin ve gerçekçi değerlendirmelerle, kendinizi olumsuz düşüncelerden uzak tutmanız, dikkatinizi sınav kitapçığına yoğunlaştırmanızı sağlayacaktır. </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932290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2192000" cy="949235"/>
          </a:xfrm>
        </p:spPr>
        <p:txBody>
          <a:bodyPr>
            <a:noAutofit/>
          </a:bodyPr>
          <a:lstStyle/>
          <a:p>
            <a:r>
              <a:rPr lang="tr-TR" sz="3500" b="1" dirty="0" err="1" smtClean="0">
                <a:solidFill>
                  <a:srgbClr val="FF0000"/>
                </a:solidFill>
              </a:rPr>
              <a:t>Psikososyal</a:t>
            </a:r>
            <a:r>
              <a:rPr lang="tr-TR" sz="3500" b="1" dirty="0" smtClean="0">
                <a:solidFill>
                  <a:srgbClr val="FF0000"/>
                </a:solidFill>
              </a:rPr>
              <a:t> Gelişim Dönemi Hakkında Kısa Bilgilendirmeler</a:t>
            </a:r>
            <a:endParaRPr lang="tr-TR" sz="3500" b="1" dirty="0">
              <a:solidFill>
                <a:srgbClr val="FF0000"/>
              </a:solidFill>
            </a:endParaRPr>
          </a:p>
        </p:txBody>
      </p:sp>
      <p:sp>
        <p:nvSpPr>
          <p:cNvPr id="4" name="İçerik Yer Tutucusu 3"/>
          <p:cNvSpPr>
            <a:spLocks noGrp="1"/>
          </p:cNvSpPr>
          <p:nvPr>
            <p:ph idx="1"/>
          </p:nvPr>
        </p:nvSpPr>
        <p:spPr/>
        <p:txBody>
          <a:bodyPr>
            <a:normAutofit fontScale="77500" lnSpcReduction="20000"/>
          </a:bodyPr>
          <a:lstStyle/>
          <a:p>
            <a:pPr marL="0" indent="0">
              <a:buNone/>
            </a:pPr>
            <a:r>
              <a:rPr lang="tr-TR" b="1" dirty="0" smtClean="0">
                <a:solidFill>
                  <a:srgbClr val="FF0000"/>
                </a:solidFill>
              </a:rPr>
              <a:t>Kimlik </a:t>
            </a:r>
            <a:r>
              <a:rPr lang="tr-TR" b="1" dirty="0">
                <a:solidFill>
                  <a:srgbClr val="FF0000"/>
                </a:solidFill>
              </a:rPr>
              <a:t>Kazanımı Karşısında Kimlik Karmaşası (12-19 Yaş)</a:t>
            </a:r>
          </a:p>
          <a:p>
            <a:r>
              <a:rPr lang="tr-TR" dirty="0"/>
              <a:t>Ergenliğin hemen öncesini ve ergenliği kapsayan evredir. </a:t>
            </a:r>
            <a:endParaRPr lang="tr-TR" dirty="0" smtClean="0"/>
          </a:p>
          <a:p>
            <a:pPr marL="0" indent="0">
              <a:buNone/>
            </a:pPr>
            <a:endParaRPr lang="tr-TR" dirty="0"/>
          </a:p>
          <a:p>
            <a:r>
              <a:rPr lang="tr-TR" dirty="0"/>
              <a:t>Bu dönemde bireyler kimlik edinme hedefiyle hareket eder. O güne kadar edinilen alışkanlıklar, hayata bakış açısı, inanç ve düşünceler değişebilir; sorgulanabilir. Bu dönemde aykırı davranışlar da görülebilir ancak zaman içerisinde toplum normlarına uygun, sağlıklı ve doğru kabul edilen davranışlar oturmaya başlar.</a:t>
            </a:r>
          </a:p>
          <a:p>
            <a:endParaRPr lang="tr-TR" dirty="0"/>
          </a:p>
          <a:p>
            <a:r>
              <a:rPr lang="tr-TR" dirty="0"/>
              <a:t>Kendilerine kimlik arayan gençler bir takım gruplara dahil olarak aidiyet duygusunu hissetmek isteyebilirler. Bu gruplar, sosyal sorumluluk amacı taşıyan gruplar olabileceği gibi tamamen zararlı gruplaşmalar da olabilir. Gençler bunu güçlü görünmek için de tercih edebilirler. </a:t>
            </a:r>
          </a:p>
          <a:p>
            <a:pPr marL="0" indent="0">
              <a:buNone/>
            </a:pPr>
            <a:endParaRPr lang="tr-TR" dirty="0"/>
          </a:p>
          <a:p>
            <a:r>
              <a:rPr lang="tr-TR" dirty="0"/>
              <a:t>Gelecek kaygısı, kendi ayakları üzerinde durabilme arzusu, evden ve ebeveynlerden ayrılma düşünceleri bu evrenin sonlarına doğru görülür.</a:t>
            </a:r>
          </a:p>
        </p:txBody>
      </p:sp>
    </p:spTree>
    <p:extLst>
      <p:ext uri="{BB962C8B-B14F-4D97-AF65-F5344CB8AC3E}">
        <p14:creationId xmlns:p14="http://schemas.microsoft.com/office/powerpoint/2010/main" val="404186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74172" y="1830160"/>
            <a:ext cx="7488238" cy="719138"/>
          </a:xfrm>
        </p:spPr>
        <p:txBody>
          <a:bodyPr/>
          <a:lstStyle/>
          <a:p>
            <a:pPr eaLnBrk="1" hangingPunct="1"/>
            <a:r>
              <a:rPr lang="tr-TR" altLang="tr-TR" b="1" dirty="0" smtClean="0">
                <a:solidFill>
                  <a:srgbClr val="FF0000"/>
                </a:solidFill>
              </a:rPr>
              <a:t>Zorbalık…</a:t>
            </a:r>
          </a:p>
        </p:txBody>
      </p:sp>
      <p:sp>
        <p:nvSpPr>
          <p:cNvPr id="12291" name="Rectangle 3"/>
          <p:cNvSpPr>
            <a:spLocks noGrp="1" noChangeArrowheads="1"/>
          </p:cNvSpPr>
          <p:nvPr>
            <p:ph type="body" idx="1"/>
          </p:nvPr>
        </p:nvSpPr>
        <p:spPr>
          <a:xfrm>
            <a:off x="174172" y="3494314"/>
            <a:ext cx="7315199" cy="2492829"/>
          </a:xfrm>
        </p:spPr>
        <p:txBody>
          <a:bodyPr>
            <a:normAutofit/>
          </a:bodyPr>
          <a:lstStyle/>
          <a:p>
            <a:pPr marL="0" indent="0" eaLnBrk="1" hangingPunct="1">
              <a:buNone/>
            </a:pPr>
            <a:r>
              <a:rPr lang="tr-TR" altLang="tr-TR" dirty="0" smtClean="0">
                <a:solidFill>
                  <a:srgbClr val="000000"/>
                </a:solidFill>
              </a:rPr>
              <a:t>“Zorbalık  güçlü durumdaki bir kişi/kişilerin kendi kazançları veya keyifleri için karşı koyma gücü olmayanlara karşı sıkıntı vermek niyeti ile  fiziksel, psikolojik, sosyal veya sözel olarak  tekrarlanan saldırısıdır.”</a:t>
            </a:r>
          </a:p>
        </p:txBody>
      </p:sp>
      <p:pic>
        <p:nvPicPr>
          <p:cNvPr id="4" name="3 Resim" descr="1033693_620x360.jpg"/>
          <p:cNvPicPr>
            <a:picLocks noChangeAspect="1"/>
          </p:cNvPicPr>
          <p:nvPr/>
        </p:nvPicPr>
        <p:blipFill>
          <a:blip r:embed="rId3" cstate="print"/>
          <a:stretch>
            <a:fillRect/>
          </a:stretch>
        </p:blipFill>
        <p:spPr>
          <a:xfrm>
            <a:off x="7652657" y="1969779"/>
            <a:ext cx="4256315" cy="4533861"/>
          </a:xfrm>
          <a:prstGeom prst="rect">
            <a:avLst/>
          </a:prstGeom>
          <a:ln>
            <a:noFill/>
          </a:ln>
          <a:effectLst>
            <a:softEdge rad="112500"/>
          </a:effectLst>
        </p:spPr>
      </p:pic>
    </p:spTree>
    <p:extLst>
      <p:ext uri="{BB962C8B-B14F-4D97-AF65-F5344CB8AC3E}">
        <p14:creationId xmlns:p14="http://schemas.microsoft.com/office/powerpoint/2010/main" val="4106866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484188" y="1817008"/>
            <a:ext cx="7797800" cy="719138"/>
          </a:xfrm>
        </p:spPr>
        <p:txBody>
          <a:bodyPr/>
          <a:lstStyle/>
          <a:p>
            <a:r>
              <a:rPr lang="tr-TR" altLang="tr-TR" b="1" dirty="0" smtClean="0">
                <a:solidFill>
                  <a:srgbClr val="FF0000"/>
                </a:solidFill>
              </a:rPr>
              <a:t>Doğru Bilinen Yanlışlar…</a:t>
            </a:r>
          </a:p>
        </p:txBody>
      </p:sp>
      <p:sp>
        <p:nvSpPr>
          <p:cNvPr id="18435" name="2 İçerik Yer Tutucusu"/>
          <p:cNvSpPr>
            <a:spLocks noGrp="1"/>
          </p:cNvSpPr>
          <p:nvPr>
            <p:ph idx="1"/>
          </p:nvPr>
        </p:nvSpPr>
        <p:spPr>
          <a:xfrm>
            <a:off x="195942" y="2884714"/>
            <a:ext cx="11854544" cy="3973286"/>
          </a:xfrm>
        </p:spPr>
        <p:txBody>
          <a:bodyPr/>
          <a:lstStyle/>
          <a:p>
            <a:pPr>
              <a:lnSpc>
                <a:spcPct val="150000"/>
              </a:lnSpc>
            </a:pPr>
            <a:r>
              <a:rPr lang="tr-TR" altLang="tr-TR" dirty="0" smtClean="0"/>
              <a:t>Zorbalık gençliğin doğal bir sürecidir, çocukları güçlendirir.</a:t>
            </a:r>
          </a:p>
          <a:p>
            <a:pPr>
              <a:lnSpc>
                <a:spcPct val="150000"/>
              </a:lnSpc>
            </a:pPr>
            <a:r>
              <a:rPr lang="tr-TR" altLang="tr-TR" dirty="0" smtClean="0"/>
              <a:t>Zorbalık kendi haline bırakılırsa zamanla biter.</a:t>
            </a:r>
          </a:p>
          <a:p>
            <a:pPr>
              <a:lnSpc>
                <a:spcPct val="150000"/>
              </a:lnSpc>
            </a:pPr>
            <a:r>
              <a:rPr lang="tr-TR" altLang="tr-TR" dirty="0" smtClean="0"/>
              <a:t>Sadece erkek çocukları zorbalık yapar.</a:t>
            </a:r>
          </a:p>
          <a:p>
            <a:pPr>
              <a:lnSpc>
                <a:spcPct val="150000"/>
              </a:lnSpc>
            </a:pPr>
            <a:r>
              <a:rPr lang="tr-TR" altLang="tr-TR" dirty="0" smtClean="0"/>
              <a:t>Fiziksel zorbalık dışında diğer zorbalık türleri o kadar da önemli değildir.</a:t>
            </a:r>
          </a:p>
        </p:txBody>
      </p:sp>
    </p:spTree>
    <p:extLst>
      <p:ext uri="{BB962C8B-B14F-4D97-AF65-F5344CB8AC3E}">
        <p14:creationId xmlns:p14="http://schemas.microsoft.com/office/powerpoint/2010/main" val="112405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1"/>
          <p:cNvSpPr>
            <a:spLocks noChangeShapeType="1"/>
          </p:cNvSpPr>
          <p:nvPr/>
        </p:nvSpPr>
        <p:spPr bwMode="auto">
          <a:xfrm>
            <a:off x="1925639" y="1106488"/>
            <a:ext cx="8340725" cy="0"/>
          </a:xfrm>
          <a:prstGeom prst="line">
            <a:avLst/>
          </a:prstGeom>
          <a:noFill/>
          <a:ln w="38100" cap="rnd">
            <a:solidFill>
              <a:srgbClr val="747676"/>
            </a:solidFill>
            <a:prstDash val="sysDot"/>
            <a:round/>
            <a:headEnd/>
            <a:tailEnd/>
          </a:ln>
          <a:extLst>
            <a:ext uri="{909E8E84-426E-40DD-AFC4-6F175D3DCCD1}">
              <a14:hiddenFill xmlns:a14="http://schemas.microsoft.com/office/drawing/2010/main">
                <a:noFill/>
              </a14:hiddenFill>
            </a:ext>
          </a:extLst>
        </p:spPr>
        <p:txBody>
          <a:bodyPr lIns="35717" tIns="35717" rIns="35717" bIns="35717" anchor="ctr"/>
          <a:lstStyle/>
          <a:p>
            <a:endParaRPr lang="tr-TR">
              <a:latin typeface="Times New Roman" panose="02020603050405020304" pitchFamily="18" charset="0"/>
              <a:cs typeface="Times New Roman" panose="02020603050405020304" pitchFamily="18" charset="0"/>
            </a:endParaRPr>
          </a:p>
        </p:txBody>
      </p:sp>
      <p:sp>
        <p:nvSpPr>
          <p:cNvPr id="4099" name="Rectangle 3"/>
          <p:cNvSpPr>
            <a:spLocks noGrp="1" noChangeArrowheads="1"/>
          </p:cNvSpPr>
          <p:nvPr>
            <p:ph idx="1"/>
          </p:nvPr>
        </p:nvSpPr>
        <p:spPr>
          <a:xfrm>
            <a:off x="162719" y="2862943"/>
            <a:ext cx="7674995" cy="4113894"/>
          </a:xfrm>
        </p:spPr>
        <p:txBody>
          <a:bodyPr>
            <a:normAutofit/>
          </a:bodyPr>
          <a:lstStyle/>
          <a:p>
            <a:pPr>
              <a:defRPr/>
            </a:pPr>
            <a:r>
              <a:rPr lang="tr-TR" altLang="tr-TR" sz="4200" dirty="0"/>
              <a:t>Bir kişinin diğer bir kişiyi </a:t>
            </a:r>
          </a:p>
          <a:p>
            <a:pPr lvl="1">
              <a:defRPr/>
            </a:pPr>
            <a:r>
              <a:rPr lang="tr-TR" altLang="tr-TR" sz="4200" dirty="0"/>
              <a:t>İsteyerek</a:t>
            </a:r>
          </a:p>
          <a:p>
            <a:pPr lvl="1">
              <a:defRPr/>
            </a:pPr>
            <a:r>
              <a:rPr lang="tr-TR" altLang="tr-TR" sz="4200" dirty="0"/>
              <a:t>Tekrarlayan bir biçimde</a:t>
            </a:r>
          </a:p>
          <a:p>
            <a:pPr lvl="1">
              <a:defRPr/>
            </a:pPr>
            <a:r>
              <a:rPr lang="tr-TR" altLang="tr-TR" sz="4200" dirty="0"/>
              <a:t>Online/elektronik </a:t>
            </a:r>
          </a:p>
          <a:p>
            <a:pPr lvl="1">
              <a:defRPr/>
            </a:pPr>
            <a:r>
              <a:rPr lang="tr-TR" altLang="tr-TR" sz="4200" dirty="0"/>
              <a:t>Zarar vermesidir.</a:t>
            </a:r>
          </a:p>
          <a:p>
            <a:pPr lvl="1">
              <a:defRPr/>
            </a:pPr>
            <a:endParaRPr lang="tr-TR" altLang="tr-TR" dirty="0"/>
          </a:p>
        </p:txBody>
      </p:sp>
      <p:sp>
        <p:nvSpPr>
          <p:cNvPr id="19460" name="Rectangle 2"/>
          <p:cNvSpPr>
            <a:spLocks noGrp="1" noChangeArrowheads="1"/>
          </p:cNvSpPr>
          <p:nvPr>
            <p:ph type="title"/>
          </p:nvPr>
        </p:nvSpPr>
        <p:spPr>
          <a:xfrm>
            <a:off x="162719" y="1748745"/>
            <a:ext cx="8027988" cy="658812"/>
          </a:xfrm>
        </p:spPr>
        <p:txBody>
          <a:bodyPr>
            <a:normAutofit fontScale="90000"/>
          </a:bodyPr>
          <a:lstStyle/>
          <a:p>
            <a:pPr defTabSz="303213">
              <a:spcBef>
                <a:spcPts val="1200"/>
              </a:spcBef>
            </a:pPr>
            <a:r>
              <a:rPr lang="tr-TR" altLang="tr-TR" sz="4500" b="1" dirty="0" smtClean="0">
                <a:solidFill>
                  <a:srgbClr val="FF0000"/>
                </a:solidFill>
              </a:rPr>
              <a:t>Siber zorbalık nedir?</a:t>
            </a:r>
            <a:endParaRPr lang="tr-TR" altLang="tr-TR" sz="4500" b="1" dirty="0">
              <a:solidFill>
                <a:srgbClr val="FF0000"/>
              </a:solidFill>
            </a:endParaRPr>
          </a:p>
        </p:txBody>
      </p:sp>
      <p:pic>
        <p:nvPicPr>
          <p:cNvPr id="2" name="Resim 1"/>
          <p:cNvPicPr>
            <a:picLocks noChangeAspect="1"/>
          </p:cNvPicPr>
          <p:nvPr/>
        </p:nvPicPr>
        <p:blipFill>
          <a:blip r:embed="rId2" cstate="print"/>
          <a:stretch>
            <a:fillRect/>
          </a:stretch>
        </p:blipFill>
        <p:spPr>
          <a:xfrm>
            <a:off x="8233644" y="2284755"/>
            <a:ext cx="3658244" cy="4251248"/>
          </a:xfrm>
          <a:prstGeom prst="rect">
            <a:avLst/>
          </a:prstGeom>
          <a:ln>
            <a:noFill/>
          </a:ln>
          <a:effectLst>
            <a:softEdge rad="112500"/>
          </a:effectLst>
        </p:spPr>
      </p:pic>
    </p:spTree>
    <p:extLst>
      <p:ext uri="{BB962C8B-B14F-4D97-AF65-F5344CB8AC3E}">
        <p14:creationId xmlns:p14="http://schemas.microsoft.com/office/powerpoint/2010/main" val="203026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8057409"/>
              </p:ext>
            </p:extLst>
          </p:nvPr>
        </p:nvGraphicFramePr>
        <p:xfrm>
          <a:off x="0" y="1611337"/>
          <a:ext cx="12192000" cy="5246663"/>
        </p:xfrm>
        <a:graphic>
          <a:graphicData uri="http://schemas.openxmlformats.org/drawingml/2006/table">
            <a:tbl>
              <a:tblPr/>
              <a:tblGrid>
                <a:gridCol w="6096000"/>
                <a:gridCol w="6096000"/>
              </a:tblGrid>
              <a:tr h="4565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Comic Sans MS" pitchFamily="66" charset="0"/>
                          <a:cs typeface="Arial" charset="0"/>
                        </a:rPr>
                        <a:t>Geleneksel</a:t>
                      </a:r>
                      <a:r>
                        <a:rPr kumimoji="0" lang="en-US" sz="2300" b="1" i="0" u="none" strike="noStrike" cap="none" normalizeH="0" baseline="0" dirty="0" smtClean="0">
                          <a:ln>
                            <a:noFill/>
                          </a:ln>
                          <a:solidFill>
                            <a:srgbClr val="FF0000"/>
                          </a:solidFill>
                          <a:effectLst/>
                          <a:latin typeface="Comic Sans MS" pitchFamily="66" charset="0"/>
                          <a:cs typeface="Arial" charset="0"/>
                        </a:rPr>
                        <a:t> </a:t>
                      </a:r>
                      <a:r>
                        <a:rPr kumimoji="0" lang="en-US" sz="2300" b="1" i="0" u="none" strike="noStrike" cap="none" normalizeH="0" baseline="0" dirty="0" err="1" smtClean="0">
                          <a:ln>
                            <a:noFill/>
                          </a:ln>
                          <a:solidFill>
                            <a:srgbClr val="FF0000"/>
                          </a:solidFill>
                          <a:effectLst/>
                          <a:latin typeface="Comic Sans MS" pitchFamily="66" charset="0"/>
                          <a:cs typeface="Arial" charset="0"/>
                        </a:rPr>
                        <a:t>Zorbalık</a:t>
                      </a:r>
                      <a:endParaRPr kumimoji="0" lang="en-US" sz="2300" b="1"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Comic Sans MS" pitchFamily="66" charset="0"/>
                          <a:cs typeface="Arial" charset="0"/>
                        </a:rPr>
                        <a:t>Siber</a:t>
                      </a:r>
                      <a:r>
                        <a:rPr kumimoji="0" lang="en-US" sz="2300" b="1" i="0" u="none" strike="noStrike" cap="none" normalizeH="0" baseline="0" dirty="0" smtClean="0">
                          <a:ln>
                            <a:noFill/>
                          </a:ln>
                          <a:solidFill>
                            <a:srgbClr val="FF0000"/>
                          </a:solidFill>
                          <a:effectLst/>
                          <a:latin typeface="Comic Sans MS" pitchFamily="66" charset="0"/>
                          <a:cs typeface="Arial" charset="0"/>
                        </a:rPr>
                        <a:t> </a:t>
                      </a:r>
                      <a:r>
                        <a:rPr kumimoji="0" lang="en-US" sz="2300" b="1" i="0" u="none" strike="noStrike" cap="none" normalizeH="0" baseline="0" dirty="0" err="1" smtClean="0">
                          <a:ln>
                            <a:noFill/>
                          </a:ln>
                          <a:solidFill>
                            <a:srgbClr val="FF0000"/>
                          </a:solidFill>
                          <a:effectLst/>
                          <a:latin typeface="Comic Sans MS" pitchFamily="66" charset="0"/>
                          <a:cs typeface="Arial" charset="0"/>
                        </a:rPr>
                        <a:t>Zorbalık</a:t>
                      </a:r>
                      <a:endParaRPr kumimoji="0" lang="en-US" sz="2300" b="1"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r>
              <a:tr h="85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Comic Sans MS" pitchFamily="66" charset="0"/>
                          <a:cs typeface="Arial" charset="0"/>
                        </a:rPr>
                        <a:t>Zorba</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genelde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kendine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bir</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hedef</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mağdur</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seçer</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Her zaman direkt bir hedef olmayabilir hatta kazara zorba konumuna düşülebilir.</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85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Comic Sans MS" pitchFamily="66" charset="0"/>
                          <a:cs typeface="Arial" charset="0"/>
                        </a:rPr>
                        <a:t>Tekrarlayan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davranış</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Tekrara gerek kalmaz zira herhangi bir paylaşım süresiz olarak online kalabilir.</a:t>
                      </a:r>
                    </a:p>
                  </a:txBody>
                  <a:tcPr horzOverflow="overflow">
                    <a:lnL>
                      <a:noFill/>
                    </a:lnL>
                    <a:lnR>
                      <a:noFill/>
                    </a:lnR>
                    <a:lnT>
                      <a:noFill/>
                    </a:lnT>
                    <a:lnB>
                      <a:noFill/>
                    </a:lnB>
                    <a:lnTlToBr>
                      <a:noFill/>
                    </a:lnTlToBr>
                    <a:lnBlToTr>
                      <a:noFill/>
                    </a:lnBlToTr>
                    <a:solidFill>
                      <a:schemeClr val="bg1"/>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Comic Sans MS" pitchFamily="66" charset="0"/>
                          <a:cs typeface="Arial" charset="0"/>
                        </a:rPr>
                        <a:t>Zorba </a:t>
                      </a:r>
                      <a:r>
                        <a:rPr kumimoji="0" lang="en-US" sz="2300" b="0" i="0" u="none" strike="noStrike" cap="none" normalizeH="0" baseline="0" dirty="0" err="1" smtClean="0">
                          <a:ln>
                            <a:noFill/>
                          </a:ln>
                          <a:solidFill>
                            <a:schemeClr val="tx1"/>
                          </a:solidFill>
                          <a:effectLst/>
                          <a:latin typeface="Comic Sans MS" pitchFamily="66" charset="0"/>
                          <a:cs typeface="Arial" charset="0"/>
                        </a:rPr>
                        <a:t>genelde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mağdurun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çevresinden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birisidir</a:t>
                      </a:r>
                      <a:r>
                        <a:rPr kumimoji="0" lang="en-US" sz="2300" b="0" i="0" u="none" strike="noStrike" cap="none" normalizeH="0" baseline="0" dirty="0" smtClean="0">
                          <a:ln>
                            <a:noFill/>
                          </a:ln>
                          <a:solidFill>
                            <a:schemeClr val="tx1"/>
                          </a:solidFill>
                          <a:effectLst/>
                          <a:latin typeface="Comic Sans MS" pitchFamily="66" charset="0"/>
                          <a:cs typeface="Arial" charset="0"/>
                        </a:rPr>
                        <a:t>.</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Çevrim içi herhangi biri olabilir.</a:t>
                      </a:r>
                    </a:p>
                  </a:txBody>
                  <a:tcPr horzOverflow="overflow">
                    <a:lnL>
                      <a:noFill/>
                    </a:lnL>
                    <a:lnR>
                      <a:noFill/>
                    </a:lnR>
                    <a:lnT>
                      <a:noFill/>
                    </a:lnT>
                    <a:lnB>
                      <a:noFill/>
                    </a:lnB>
                    <a:lnTlToBr>
                      <a:noFill/>
                    </a:lnTlToBr>
                    <a:lnBlToTr>
                      <a:noFill/>
                    </a:lnBlToTr>
                    <a:solidFill>
                      <a:srgbClr val="E7E7E7"/>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Fiziksel açıdan daha güçlü olan zorba konumunda.</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Teknolojik bilgi açısından daha güçlü olan zorba konumunda</a:t>
                      </a:r>
                    </a:p>
                  </a:txBody>
                  <a:tcPr horzOverflow="overflow">
                    <a:lnL>
                      <a:noFill/>
                    </a:lnL>
                    <a:lnR>
                      <a:noFill/>
                    </a:lnR>
                    <a:lnT>
                      <a:noFill/>
                    </a:lnT>
                    <a:lnB>
                      <a:noFill/>
                    </a:lnB>
                    <a:lnTlToBr>
                      <a:noFill/>
                    </a:lnTlToBr>
                    <a:lnBlToTr>
                      <a:noFill/>
                    </a:lnBlToTr>
                    <a:solidFill>
                      <a:schemeClr val="bg1"/>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Zorba bulunabilir ya da bilinebilir.</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Zorba saklanabilir / bulunması imkansız olabilir.</a:t>
                      </a:r>
                    </a:p>
                  </a:txBody>
                  <a:tcPr horzOverflow="overflow">
                    <a:lnL>
                      <a:noFill/>
                    </a:lnL>
                    <a:lnR>
                      <a:noFill/>
                    </a:lnR>
                    <a:lnT>
                      <a:noFill/>
                    </a:lnT>
                    <a:lnB>
                      <a:noFill/>
                    </a:lnB>
                    <a:lnTlToBr>
                      <a:noFill/>
                    </a:lnTlToBr>
                    <a:lnBlToTr>
                      <a:noFill/>
                    </a:lnBlToTr>
                    <a:solidFill>
                      <a:srgbClr val="E7E7E7"/>
                    </a:solidFill>
                  </a:tcPr>
                </a:tc>
              </a:tr>
              <a:tr h="625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Zaman ve mekan açısından tahmin edilebilir.</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Comic Sans MS" pitchFamily="66" charset="0"/>
                          <a:cs typeface="Arial" charset="0"/>
                        </a:rPr>
                        <a:t>7/24 </a:t>
                      </a:r>
                      <a:r>
                        <a:rPr kumimoji="0" lang="en-US" sz="2300" b="0" i="0" u="none" strike="noStrike" cap="none" normalizeH="0" baseline="0" dirty="0" err="1" smtClean="0">
                          <a:ln>
                            <a:noFill/>
                          </a:ln>
                          <a:solidFill>
                            <a:schemeClr val="tx1"/>
                          </a:solidFill>
                          <a:effectLst/>
                          <a:latin typeface="Comic Sans MS" pitchFamily="66" charset="0"/>
                          <a:cs typeface="Arial" charset="0"/>
                        </a:rPr>
                        <a:t>çevrimiçi</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35167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 </a:t>
            </a:r>
          </a:p>
        </p:txBody>
      </p:sp>
      <p:sp>
        <p:nvSpPr>
          <p:cNvPr id="4" name="İçerik Yer Tutucusu 3"/>
          <p:cNvSpPr>
            <a:spLocks noGrp="1"/>
          </p:cNvSpPr>
          <p:nvPr>
            <p:ph idx="1"/>
          </p:nvPr>
        </p:nvSpPr>
        <p:spPr>
          <a:xfrm>
            <a:off x="0" y="1934817"/>
            <a:ext cx="12192000" cy="4777409"/>
          </a:xfrm>
        </p:spPr>
        <p:txBody>
          <a:bodyPr>
            <a:normAutofit fontScale="47500" lnSpcReduction="20000"/>
          </a:bodyPr>
          <a:lstStyle/>
          <a:p>
            <a:pPr marL="0" indent="0">
              <a:buNone/>
            </a:pPr>
            <a:endParaRPr lang="tr-TR" b="0" i="0" dirty="0">
              <a:effectLst/>
              <a:latin typeface="MyriadPro"/>
            </a:endParaRPr>
          </a:p>
          <a:p>
            <a:pPr marL="0" indent="0" algn="l">
              <a:buNone/>
            </a:pPr>
            <a:r>
              <a:rPr lang="tr-TR" sz="3600" b="0" i="0" dirty="0">
                <a:effectLst/>
              </a:rPr>
              <a:t>10)   Her öğrenci bayrak törenlerinde kendi dersliği için ayrılan yerde düzgün olarak sıra olmak, sessiz olarak komut verilmesini beklemek ve İstiklal Marşı'nı yüksek sesle söylemek zorundadır.</a:t>
            </a:r>
          </a:p>
          <a:p>
            <a:pPr marL="0" indent="0" algn="l">
              <a:buNone/>
            </a:pPr>
            <a:r>
              <a:rPr lang="tr-TR" sz="3600" b="0" i="0" dirty="0">
                <a:effectLst/>
              </a:rPr>
              <a:t>11)   Öğrenciler okula ait malzemelerini, eşyalarını korumak ve zarar vermemekle yükümlüdürler.</a:t>
            </a:r>
          </a:p>
          <a:p>
            <a:pPr marL="0" indent="0" algn="l">
              <a:buNone/>
            </a:pPr>
            <a:r>
              <a:rPr lang="tr-TR" sz="3600" b="0" i="0" dirty="0">
                <a:effectLst/>
              </a:rPr>
              <a:t>12)   Öğrenciler kütüphanede, çoklu ortam odasında, fen laboratuvarlarında, bilgisayar odasında, spor salonunda, müzik ve resim odasında, vb. kendi dersliklerinin dışındaki eğitim ortamlarında, bulundukları yerin özel kurallarına uyarlar.</a:t>
            </a:r>
          </a:p>
          <a:p>
            <a:pPr marL="0" indent="0" algn="l">
              <a:buNone/>
            </a:pPr>
            <a:r>
              <a:rPr lang="tr-TR" sz="3600" b="0" i="0" dirty="0">
                <a:effectLst/>
              </a:rPr>
              <a:t>13)   Öğrenciler kantin ve yemekhanede sıraya girerler, kantin ve yemekhane kurallarına ve görgü kurallarına uyarlar.</a:t>
            </a:r>
          </a:p>
          <a:p>
            <a:pPr marL="0" indent="0" algn="l">
              <a:buNone/>
            </a:pPr>
            <a:r>
              <a:rPr lang="tr-TR" sz="3600" b="0" i="0" dirty="0">
                <a:effectLst/>
              </a:rPr>
              <a:t>14)   Ulaşımını servisle yapan öğrenciler servis kurallarına uyarlar.</a:t>
            </a:r>
          </a:p>
          <a:p>
            <a:pPr marL="0" indent="0" algn="l">
              <a:buNone/>
            </a:pPr>
            <a:r>
              <a:rPr lang="tr-TR" sz="3600" b="0" i="0" dirty="0">
                <a:effectLst/>
              </a:rPr>
              <a:t>15)   Öğrenciler okulun belirlenmiş kılık kıyafet kurallarına uyarlar.</a:t>
            </a:r>
          </a:p>
          <a:p>
            <a:pPr marL="0" indent="0" algn="l">
              <a:buNone/>
            </a:pPr>
            <a:r>
              <a:rPr lang="tr-TR" sz="3600" b="0" i="0" dirty="0">
                <a:effectLst/>
              </a:rPr>
              <a:t>16)   Öğrenciler sınavda, sınav kurallarına uyarlar.</a:t>
            </a:r>
          </a:p>
          <a:p>
            <a:pPr marL="0" indent="0" algn="l">
              <a:buNone/>
            </a:pPr>
            <a:r>
              <a:rPr lang="tr-TR" sz="3600" b="0" i="0" dirty="0">
                <a:effectLst/>
              </a:rPr>
              <a:t>17)   Öğrenciler okul içinde ve derslerde cep telefonu kullanamazlar.</a:t>
            </a:r>
          </a:p>
          <a:p>
            <a:pPr marL="0" indent="0" algn="l">
              <a:buNone/>
            </a:pPr>
            <a:r>
              <a:rPr lang="tr-TR" sz="3600" b="0" i="0" dirty="0">
                <a:effectLst/>
              </a:rPr>
              <a:t>18)   Öğrenciler ders araç ve gereçlerinin dışında okula özel eşyalarını getiremezler.</a:t>
            </a:r>
          </a:p>
          <a:p>
            <a:pPr marL="0" indent="0" algn="l">
              <a:buNone/>
            </a:pPr>
            <a:r>
              <a:rPr lang="tr-TR" sz="3600" b="0" i="0" dirty="0">
                <a:effectLst/>
              </a:rPr>
              <a:t>19)   Öğrenci ders günü sonunda sınıfta kitap, defter veya çanta gibi eşyasını bırakamaz. Bırakılan eşyadan okul yönetimi sorumlu değildir.</a:t>
            </a:r>
          </a:p>
          <a:p>
            <a:pPr marL="0" indent="0" algn="l">
              <a:buNone/>
            </a:pPr>
            <a:r>
              <a:rPr lang="tr-TR" sz="3600" b="0" i="0" dirty="0">
                <a:effectLst/>
              </a:rPr>
              <a:t>20)   Okul içerisinde sakız çiğnenmez, kabuklu kuru yemiş yenmez.</a:t>
            </a:r>
          </a:p>
          <a:p>
            <a:pPr marL="0" indent="0" algn="l">
              <a:buNone/>
            </a:pPr>
            <a:r>
              <a:rPr lang="tr-TR" sz="3600" b="0" i="0" dirty="0">
                <a:effectLst/>
              </a:rPr>
              <a:t>21)   Öğrenciler, velilerine iletilmek üzere Okul yönetimince verilen her bülteni ve duyuruyu velilerine ulaştırmakla yükümlüdür.</a:t>
            </a:r>
          </a:p>
          <a:p>
            <a:pPr marL="0" indent="0">
              <a:buNone/>
            </a:pPr>
            <a:endParaRPr lang="tr-TR" dirty="0"/>
          </a:p>
        </p:txBody>
      </p:sp>
    </p:spTree>
    <p:extLst>
      <p:ext uri="{BB962C8B-B14F-4D97-AF65-F5344CB8AC3E}">
        <p14:creationId xmlns:p14="http://schemas.microsoft.com/office/powerpoint/2010/main" val="212199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HEDEF BELİRLEME</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a:t>“Hedefi olmayan gemiye, hiçbir rüzgâr yardım edemez. (Montaigne)”</a:t>
            </a:r>
          </a:p>
          <a:p>
            <a:r>
              <a:rPr lang="tr-TR" dirty="0" smtClean="0"/>
              <a:t>Hedef </a:t>
            </a:r>
            <a:r>
              <a:rPr lang="tr-TR" dirty="0"/>
              <a:t>belirleme tıpkı bir tren yolculuğu gibidir. Ulaşmak istediğimiz yere gidebilmemiz için önce doğru trende olduğumuzdan emin </a:t>
            </a:r>
            <a:r>
              <a:rPr lang="tr-TR" dirty="0" smtClean="0"/>
              <a:t>olmak </a:t>
            </a:r>
            <a:r>
              <a:rPr lang="tr-TR" dirty="0"/>
              <a:t>gerekir</a:t>
            </a:r>
            <a:r>
              <a:rPr lang="tr-TR" dirty="0" smtClean="0"/>
              <a:t>.</a:t>
            </a:r>
          </a:p>
          <a:p>
            <a:r>
              <a:rPr lang="tr-TR" dirty="0" smtClean="0"/>
              <a:t>Hedefinizi </a:t>
            </a:r>
            <a:r>
              <a:rPr lang="tr-TR" dirty="0"/>
              <a:t>açık ve net bir şekilde tanımladıktan sonra bu hedefe ulaşmak için atmanız gereken adımların planlanması gerekir. Planlama hedefe ulaşmanızda size bir yol haritası çizer ve hedefe doğru ilerleyişinizi izleme-değerlendirme imkânı sunar</a:t>
            </a:r>
            <a:r>
              <a:rPr lang="tr-TR" dirty="0" smtClean="0"/>
              <a:t>.</a:t>
            </a:r>
          </a:p>
          <a:p>
            <a:r>
              <a:rPr lang="tr-TR" dirty="0"/>
              <a:t>Hedef </a:t>
            </a:r>
            <a:r>
              <a:rPr lang="tr-TR" dirty="0" smtClean="0"/>
              <a:t>belirleme </a:t>
            </a:r>
            <a:r>
              <a:rPr lang="tr-TR" dirty="0"/>
              <a:t>kariyer planlamanın </a:t>
            </a:r>
            <a:r>
              <a:rPr lang="tr-TR" dirty="0" smtClean="0"/>
              <a:t>önemli bir öğesidir. </a:t>
            </a:r>
            <a:endParaRPr lang="tr-TR" dirty="0"/>
          </a:p>
        </p:txBody>
      </p:sp>
    </p:spTree>
    <p:extLst>
      <p:ext uri="{BB962C8B-B14F-4D97-AF65-F5344CB8AC3E}">
        <p14:creationId xmlns:p14="http://schemas.microsoft.com/office/powerpoint/2010/main" val="213586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979021"/>
            <a:ext cx="10515600" cy="575033"/>
          </a:xfrm>
        </p:spPr>
        <p:txBody>
          <a:bodyPr>
            <a:normAutofit fontScale="90000"/>
          </a:bodyPr>
          <a:lstStyle/>
          <a:p>
            <a:r>
              <a:rPr lang="tr-TR" dirty="0">
                <a:solidFill>
                  <a:srgbClr val="FF0000"/>
                </a:solidFill>
              </a:rPr>
              <a:t>HEDEF </a:t>
            </a:r>
            <a:r>
              <a:rPr lang="tr-TR" dirty="0" smtClean="0">
                <a:solidFill>
                  <a:srgbClr val="FF0000"/>
                </a:solidFill>
              </a:rPr>
              <a:t>BELİRLERKEN DİKKAT EDİLECEK NOKTALAR</a:t>
            </a:r>
            <a:endParaRPr lang="tr-TR" dirty="0"/>
          </a:p>
        </p:txBody>
      </p:sp>
      <p:sp>
        <p:nvSpPr>
          <p:cNvPr id="3" name="İçerik Yer Tutucusu 2"/>
          <p:cNvSpPr>
            <a:spLocks noGrp="1"/>
          </p:cNvSpPr>
          <p:nvPr>
            <p:ph idx="1"/>
          </p:nvPr>
        </p:nvSpPr>
        <p:spPr>
          <a:xfrm>
            <a:off x="0" y="2828356"/>
            <a:ext cx="12192000" cy="4398134"/>
          </a:xfrm>
        </p:spPr>
        <p:txBody>
          <a:bodyPr/>
          <a:lstStyle/>
          <a:p>
            <a:r>
              <a:rPr lang="tr-TR" altLang="tr-TR" dirty="0" smtClean="0"/>
              <a:t>Hedefler </a:t>
            </a:r>
            <a:r>
              <a:rPr lang="tr-TR" altLang="tr-TR" dirty="0"/>
              <a:t>güçlü, kesin, anlaşılır ve belirgin olmalı</a:t>
            </a:r>
          </a:p>
          <a:p>
            <a:r>
              <a:rPr lang="tr-TR" altLang="tr-TR" dirty="0"/>
              <a:t>Ulaşılabilir olmalı. Şimdiki zamanmış gibi düşünüp uçuk kaçık hedefler konmamalı..</a:t>
            </a:r>
          </a:p>
          <a:p>
            <a:r>
              <a:rPr lang="tr-TR" altLang="tr-TR" dirty="0"/>
              <a:t>Zamana dayalı olmalı!!!</a:t>
            </a:r>
          </a:p>
          <a:p>
            <a:r>
              <a:rPr lang="tr-TR" altLang="tr-TR" dirty="0"/>
              <a:t>Yetenekler ve beceriler dahilinde olmalı!</a:t>
            </a:r>
          </a:p>
          <a:p>
            <a:r>
              <a:rPr lang="tr-TR" altLang="tr-TR" dirty="0"/>
              <a:t>Kontrolü dahilinde olmalı.</a:t>
            </a:r>
          </a:p>
          <a:p>
            <a:endParaRPr lang="tr-TR" dirty="0"/>
          </a:p>
        </p:txBody>
      </p:sp>
    </p:spTree>
    <p:extLst>
      <p:ext uri="{BB962C8B-B14F-4D97-AF65-F5344CB8AC3E}">
        <p14:creationId xmlns:p14="http://schemas.microsoft.com/office/powerpoint/2010/main" val="140513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979021"/>
            <a:ext cx="10515600" cy="575033"/>
          </a:xfrm>
        </p:spPr>
        <p:txBody>
          <a:bodyPr>
            <a:normAutofit fontScale="90000"/>
          </a:bodyPr>
          <a:lstStyle/>
          <a:p>
            <a:r>
              <a:rPr lang="tr-TR" dirty="0">
                <a:solidFill>
                  <a:srgbClr val="FF0000"/>
                </a:solidFill>
              </a:rPr>
              <a:t>HEDEF </a:t>
            </a:r>
            <a:r>
              <a:rPr lang="tr-TR" dirty="0" smtClean="0">
                <a:solidFill>
                  <a:srgbClr val="FF0000"/>
                </a:solidFill>
              </a:rPr>
              <a:t>BELİRLERKEN DİKKAT EDİLECEK NOKTALAR</a:t>
            </a:r>
            <a:endParaRPr lang="tr-TR" dirty="0"/>
          </a:p>
        </p:txBody>
      </p:sp>
      <p:sp>
        <p:nvSpPr>
          <p:cNvPr id="3" name="İçerik Yer Tutucusu 2"/>
          <p:cNvSpPr>
            <a:spLocks noGrp="1"/>
          </p:cNvSpPr>
          <p:nvPr>
            <p:ph idx="1"/>
          </p:nvPr>
        </p:nvSpPr>
        <p:spPr>
          <a:xfrm>
            <a:off x="0" y="2828356"/>
            <a:ext cx="12192000" cy="4398134"/>
          </a:xfrm>
        </p:spPr>
        <p:txBody>
          <a:bodyPr>
            <a:normAutofit/>
          </a:bodyPr>
          <a:lstStyle/>
          <a:p>
            <a:r>
              <a:rPr lang="tr-TR" dirty="0"/>
              <a:t>11. sınıf öğrencisi olarak seçmek istediğiniz kariyer alanını ve </a:t>
            </a:r>
            <a:r>
              <a:rPr lang="tr-TR" smtClean="0"/>
              <a:t>hedeflerinizi planlarken </a:t>
            </a:r>
            <a:r>
              <a:rPr lang="tr-TR" dirty="0"/>
              <a:t>bir ömür boyu gerçekleştirmek için peşinden koşacağınız ana hedefinizi belirlemek, öncelikli olmalıdır. Daha sonra ana hedefinizi ve vizyonunuzu en kolay şekilde gerçekleştirebilmenizi sağlayacak kısa vadeli hedeflerinizi belirleyebilirsiniz. Kariyer hedefinizin sizi fikirsel ve duygusal açıdan en yüksek derecede tatmin edecek, ekonomik ve sosyal açıdan sizi doyuma ulaştıracak bir hedef olmasına dikkat etmelisiniz. Hedeflerinizi belirlemenin yanında bunları nasıl başaracağınızı, hangi zaman diliminde gerçekleştireceğinizi ve başarılı olmak için nasıl bir yol izleyeceğinizi planlamak da kariyer amaçlarınızı oluşturmak için oldukça önemlidir</a:t>
            </a:r>
          </a:p>
        </p:txBody>
      </p:sp>
    </p:spTree>
    <p:extLst>
      <p:ext uri="{BB962C8B-B14F-4D97-AF65-F5344CB8AC3E}">
        <p14:creationId xmlns:p14="http://schemas.microsoft.com/office/powerpoint/2010/main" val="377534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979021"/>
            <a:ext cx="10515600" cy="575033"/>
          </a:xfrm>
        </p:spPr>
        <p:txBody>
          <a:bodyPr>
            <a:normAutofit fontScale="90000"/>
          </a:bodyPr>
          <a:lstStyle/>
          <a:p>
            <a:r>
              <a:rPr lang="tr-TR" dirty="0">
                <a:solidFill>
                  <a:srgbClr val="FF0000"/>
                </a:solidFill>
              </a:rPr>
              <a:t>HEDEF </a:t>
            </a:r>
            <a:r>
              <a:rPr lang="tr-TR" dirty="0" smtClean="0">
                <a:solidFill>
                  <a:srgbClr val="FF0000"/>
                </a:solidFill>
              </a:rPr>
              <a:t>BELİRLERKEN DİKKAT EDİLECEK NOKTALAR</a:t>
            </a:r>
            <a:endParaRPr lang="tr-TR" dirty="0"/>
          </a:p>
        </p:txBody>
      </p:sp>
      <p:sp>
        <p:nvSpPr>
          <p:cNvPr id="3" name="İçerik Yer Tutucusu 2"/>
          <p:cNvSpPr>
            <a:spLocks noGrp="1"/>
          </p:cNvSpPr>
          <p:nvPr>
            <p:ph idx="1"/>
          </p:nvPr>
        </p:nvSpPr>
        <p:spPr>
          <a:xfrm>
            <a:off x="0" y="2828356"/>
            <a:ext cx="12192000" cy="4398134"/>
          </a:xfrm>
        </p:spPr>
        <p:txBody>
          <a:bodyPr>
            <a:normAutofit fontScale="77500" lnSpcReduction="20000"/>
          </a:bodyPr>
          <a:lstStyle/>
          <a:p>
            <a:r>
              <a:rPr lang="tr-TR" dirty="0"/>
              <a:t>Mesleki gelişim sürecinde amaç belirlemek ve plan yapmak çok önemlidir. Mesleki gelişimimizi planlarken kısa, orta ve uzun vadeli hedefler belirlememiz amaçlarımıza ulaşmamızı kolaylaştıracaktır. </a:t>
            </a:r>
            <a:endParaRPr lang="tr-TR" dirty="0" smtClean="0"/>
          </a:p>
          <a:p>
            <a:pPr marL="0" indent="0">
              <a:buNone/>
            </a:pPr>
            <a:r>
              <a:rPr lang="tr-TR" dirty="0" smtClean="0"/>
              <a:t>• </a:t>
            </a:r>
            <a:r>
              <a:rPr lang="tr-TR" dirty="0"/>
              <a:t>Kısa vadeli hedefler: Ders başarısını artırmaya yönelik çalışmalar yapmak Seçimi düşünülen mesleğe temel olabilecek ders dışı ve sosyal etkinliklere katılma Yabancı dil öğrenilebilecek kaynakları araştırma </a:t>
            </a:r>
            <a:endParaRPr lang="tr-TR" dirty="0" smtClean="0"/>
          </a:p>
          <a:p>
            <a:pPr marL="0" indent="0">
              <a:buNone/>
            </a:pPr>
            <a:r>
              <a:rPr lang="tr-TR" dirty="0" smtClean="0"/>
              <a:t>• </a:t>
            </a:r>
            <a:r>
              <a:rPr lang="tr-TR" dirty="0"/>
              <a:t>Orta vadeli hedefler: Seçmeyi düşündüğü mesleğin gerektirdiği özellikleri araştırma Yapmaktan hoşlandığı etkinlikler, yetenekli olduğu alanlar konusunda kendini daha iyi değerlendirmeye çalışma Kendi özellikleri ve beklentileri ile seçmeyi düşündüğü meslek arasında bağlantı kurmaya çalışma Seçmeyi düşündüğü mesleğe temel olabilecek ders dışı etkinliklere, sosyal etkinliklere katılma Bilgisayar mühendisi olmak için hangi alan/dalı seçmesi gerektiğini ve üniversitelerdeki bilgisayar mühendisliği bölümlerinin puanlarını araştırma Yabancı dil öğrenmeye başlama ve kendini geliştirebileceği etkinliklere katılma Üniversite sınavına hazırlanma </a:t>
            </a:r>
            <a:endParaRPr lang="tr-TR" dirty="0" smtClean="0"/>
          </a:p>
          <a:p>
            <a:pPr marL="0" indent="0">
              <a:buNone/>
            </a:pPr>
            <a:r>
              <a:rPr lang="tr-TR" dirty="0" smtClean="0"/>
              <a:t>• </a:t>
            </a:r>
            <a:r>
              <a:rPr lang="tr-TR" dirty="0"/>
              <a:t>Uzun vadeli hedefler: İş arama becerilerini (öz geçmiş hazırlama, mülakat tekniklerini öğrenme vb.) geliştirme İşe başvuruda kullanılmakta olan yabancı dil sınavlarını geçme Mesleğe ilişkin iş fırsatlarını araştırma Mesleği ile ilgili yüksek lisans seçeneklerini araştırma </a:t>
            </a:r>
          </a:p>
        </p:txBody>
      </p:sp>
    </p:spTree>
    <p:extLst>
      <p:ext uri="{BB962C8B-B14F-4D97-AF65-F5344CB8AC3E}">
        <p14:creationId xmlns:p14="http://schemas.microsoft.com/office/powerpoint/2010/main" val="83514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a:xfrm>
            <a:off x="158387" y="1625782"/>
            <a:ext cx="4464050" cy="1081088"/>
          </a:xfrm>
        </p:spPr>
        <p:txBody>
          <a:bodyPr/>
          <a:lstStyle/>
          <a:p>
            <a:pPr eaLnBrk="1" hangingPunct="1"/>
            <a:r>
              <a:rPr lang="tr-TR" altLang="tr-TR" sz="6000" b="1" dirty="0">
                <a:solidFill>
                  <a:srgbClr val="FF0000"/>
                </a:solidFill>
              </a:rPr>
              <a:t>Zaman…</a:t>
            </a:r>
          </a:p>
        </p:txBody>
      </p:sp>
      <p:sp>
        <p:nvSpPr>
          <p:cNvPr id="4099" name="2 İçerik Yer Tutucusu"/>
          <p:cNvSpPr>
            <a:spLocks noGrp="1"/>
          </p:cNvSpPr>
          <p:nvPr>
            <p:ph idx="1"/>
          </p:nvPr>
        </p:nvSpPr>
        <p:spPr>
          <a:xfrm>
            <a:off x="4848317" y="2632438"/>
            <a:ext cx="6913563" cy="3889375"/>
          </a:xfrm>
        </p:spPr>
        <p:txBody>
          <a:bodyPr/>
          <a:lstStyle/>
          <a:p>
            <a:pPr eaLnBrk="1" hangingPunct="1">
              <a:buFont typeface="Times New Roman" panose="02020603050405020304" pitchFamily="18" charset="0"/>
              <a:buNone/>
            </a:pPr>
            <a:r>
              <a:rPr lang="tr-TR" altLang="tr-TR" sz="3500" dirty="0"/>
              <a:t>  Dünyadaki her şeyin en uzunu, en kısası, en yavaşı, en küçüğü, en büyüğü, en fazla ihmal edileni ve en fazla pişmanlık duyulanı, onsuz hiçbir şeyin yapılamadığı şey…</a:t>
            </a:r>
          </a:p>
        </p:txBody>
      </p:sp>
      <p:pic>
        <p:nvPicPr>
          <p:cNvPr id="5" name="4 İçerik Yer Tutucusu" descr="one-minute-400x400.jpg"/>
          <p:cNvPicPr>
            <a:picLocks noChangeAspect="1"/>
          </p:cNvPicPr>
          <p:nvPr/>
        </p:nvPicPr>
        <p:blipFill>
          <a:blip r:embed="rId2" cstate="print"/>
          <a:stretch>
            <a:fillRect/>
          </a:stretch>
        </p:blipFill>
        <p:spPr>
          <a:xfrm>
            <a:off x="910246" y="2706870"/>
            <a:ext cx="3712191" cy="3712191"/>
          </a:xfrm>
          <a:prstGeom prst="rect">
            <a:avLst/>
          </a:prstGeom>
          <a:effectLst>
            <a:softEdge rad="112500"/>
          </a:effectLst>
        </p:spPr>
      </p:pic>
    </p:spTree>
    <p:extLst>
      <p:ext uri="{BB962C8B-B14F-4D97-AF65-F5344CB8AC3E}">
        <p14:creationId xmlns:p14="http://schemas.microsoft.com/office/powerpoint/2010/main" val="8594421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7714" y="1791981"/>
            <a:ext cx="10515600" cy="575033"/>
          </a:xfrm>
        </p:spPr>
        <p:txBody>
          <a:bodyPr>
            <a:normAutofit fontScale="90000"/>
          </a:bodyPr>
          <a:lstStyle/>
          <a:p>
            <a:pPr eaLnBrk="1" hangingPunct="1">
              <a:defRPr/>
            </a:pPr>
            <a:r>
              <a:rPr lang="tr-TR" b="1" dirty="0" smtClean="0">
                <a:solidFill>
                  <a:srgbClr val="FF0000"/>
                </a:solidFill>
              </a:rPr>
              <a:t>Zamanı yönetemediğimizde neler oluyor?</a:t>
            </a:r>
            <a:endParaRPr lang="tr-TR" b="1" dirty="0">
              <a:solidFill>
                <a:srgbClr val="FF0000"/>
              </a:solidFill>
            </a:endParaRPr>
          </a:p>
        </p:txBody>
      </p:sp>
      <p:sp>
        <p:nvSpPr>
          <p:cNvPr id="8195" name="2 İçerik Yer Tutucusu"/>
          <p:cNvSpPr>
            <a:spLocks noGrp="1"/>
          </p:cNvSpPr>
          <p:nvPr>
            <p:ph idx="1"/>
          </p:nvPr>
        </p:nvSpPr>
        <p:spPr>
          <a:xfrm>
            <a:off x="579031" y="2595155"/>
            <a:ext cx="8138249" cy="3823062"/>
          </a:xfrm>
        </p:spPr>
        <p:txBody>
          <a:bodyPr>
            <a:normAutofit fontScale="92500" lnSpcReduction="10000"/>
          </a:bodyPr>
          <a:lstStyle/>
          <a:p>
            <a:pPr eaLnBrk="1" hangingPunct="1">
              <a:lnSpc>
                <a:spcPct val="150000"/>
              </a:lnSpc>
            </a:pPr>
            <a:r>
              <a:rPr lang="tr-TR" altLang="tr-TR" dirty="0" smtClean="0"/>
              <a:t>Ya bahane buluyor ya da öfkelenip strese giriyoruz.</a:t>
            </a:r>
          </a:p>
          <a:p>
            <a:pPr eaLnBrk="1" hangingPunct="1">
              <a:lnSpc>
                <a:spcPct val="150000"/>
              </a:lnSpc>
            </a:pPr>
            <a:r>
              <a:rPr lang="tr-TR" altLang="tr-TR" dirty="0" smtClean="0"/>
              <a:t>Kendimizi yenileyemiyoruz. Her günümüz birbirinin aynısı oluyor.</a:t>
            </a:r>
          </a:p>
          <a:p>
            <a:pPr eaLnBrk="1" hangingPunct="1">
              <a:lnSpc>
                <a:spcPct val="150000"/>
              </a:lnSpc>
            </a:pPr>
            <a:r>
              <a:rPr lang="tr-TR" altLang="tr-TR" dirty="0" smtClean="0"/>
              <a:t>Başkalarına zamanı yönetebildikleri için hayranlık duyuyoruz, bir süre sonra kendimize olan saygımızı yitirmeye başlıyoruz.</a:t>
            </a:r>
          </a:p>
        </p:txBody>
      </p:sp>
      <p:pic>
        <p:nvPicPr>
          <p:cNvPr id="3" name="Resim 2"/>
          <p:cNvPicPr>
            <a:picLocks noChangeAspect="1"/>
          </p:cNvPicPr>
          <p:nvPr/>
        </p:nvPicPr>
        <p:blipFill>
          <a:blip r:embed="rId2"/>
          <a:stretch>
            <a:fillRect/>
          </a:stretch>
        </p:blipFill>
        <p:spPr>
          <a:xfrm>
            <a:off x="9043265" y="3544389"/>
            <a:ext cx="3056362" cy="3017674"/>
          </a:xfrm>
          <a:prstGeom prst="rect">
            <a:avLst/>
          </a:prstGeom>
        </p:spPr>
      </p:pic>
    </p:spTree>
    <p:extLst>
      <p:ext uri="{BB962C8B-B14F-4D97-AF65-F5344CB8AC3E}">
        <p14:creationId xmlns:p14="http://schemas.microsoft.com/office/powerpoint/2010/main" val="28733567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546100" y="3090364"/>
            <a:ext cx="3492500" cy="915988"/>
          </a:xfrm>
        </p:spPr>
        <p:txBody>
          <a:bodyPr>
            <a:normAutofit fontScale="90000"/>
          </a:bodyPr>
          <a:lstStyle/>
          <a:p>
            <a:pPr eaLnBrk="1" hangingPunct="1"/>
            <a:r>
              <a:rPr lang="tr-TR" altLang="tr-TR" sz="5500" b="1" dirty="0">
                <a:solidFill>
                  <a:srgbClr val="FF0000"/>
                </a:solidFill>
              </a:rPr>
              <a:t>Zamanı Nasıl </a:t>
            </a:r>
            <a:br>
              <a:rPr lang="tr-TR" altLang="tr-TR" sz="5500" b="1" dirty="0">
                <a:solidFill>
                  <a:srgbClr val="FF0000"/>
                </a:solidFill>
              </a:rPr>
            </a:br>
            <a:r>
              <a:rPr lang="tr-TR" altLang="tr-TR" sz="5500" b="1" dirty="0">
                <a:solidFill>
                  <a:srgbClr val="FF0000"/>
                </a:solidFill>
              </a:rPr>
              <a:t>yönetiriz?</a:t>
            </a:r>
          </a:p>
        </p:txBody>
      </p:sp>
      <p:pic>
        <p:nvPicPr>
          <p:cNvPr id="174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665" t="22742" r="34665" b="36346"/>
          <a:stretch>
            <a:fillRect/>
          </a:stretch>
        </p:blipFill>
        <p:spPr>
          <a:xfrm>
            <a:off x="5176044" y="1772739"/>
            <a:ext cx="5954712" cy="4467225"/>
          </a:xfrm>
        </p:spPr>
      </p:pic>
    </p:spTree>
    <p:extLst>
      <p:ext uri="{BB962C8B-B14F-4D97-AF65-F5344CB8AC3E}">
        <p14:creationId xmlns:p14="http://schemas.microsoft.com/office/powerpoint/2010/main" val="1815598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296093" y="1779996"/>
            <a:ext cx="7777163" cy="611188"/>
          </a:xfrm>
        </p:spPr>
        <p:txBody>
          <a:bodyPr>
            <a:normAutofit fontScale="90000"/>
          </a:bodyPr>
          <a:lstStyle/>
          <a:p>
            <a:pPr eaLnBrk="1" hangingPunct="1"/>
            <a:r>
              <a:rPr lang="tr-TR" altLang="tr-TR" sz="5500" b="1" dirty="0">
                <a:solidFill>
                  <a:srgbClr val="FF0000"/>
                </a:solidFill>
              </a:rPr>
              <a:t>Neden erteleriz?</a:t>
            </a:r>
          </a:p>
        </p:txBody>
      </p:sp>
      <p:sp>
        <p:nvSpPr>
          <p:cNvPr id="18435" name="2 İçerik Yer Tutucusu"/>
          <p:cNvSpPr>
            <a:spLocks noGrp="1"/>
          </p:cNvSpPr>
          <p:nvPr>
            <p:ph idx="1"/>
          </p:nvPr>
        </p:nvSpPr>
        <p:spPr>
          <a:xfrm>
            <a:off x="357053" y="2866526"/>
            <a:ext cx="6130833" cy="3054577"/>
          </a:xfrm>
        </p:spPr>
        <p:txBody>
          <a:bodyPr/>
          <a:lstStyle/>
          <a:p>
            <a:pPr eaLnBrk="1" hangingPunct="1"/>
            <a:r>
              <a:rPr lang="tr-TR" altLang="tr-TR" dirty="0" smtClean="0"/>
              <a:t>Motivasyon eksikliği</a:t>
            </a:r>
          </a:p>
          <a:p>
            <a:pPr eaLnBrk="1" hangingPunct="1"/>
            <a:r>
              <a:rPr lang="tr-TR" altLang="tr-TR" dirty="0" smtClean="0"/>
              <a:t>Öncelik sıralamasında hata yapılması</a:t>
            </a:r>
          </a:p>
          <a:p>
            <a:pPr eaLnBrk="1" hangingPunct="1"/>
            <a:r>
              <a:rPr lang="tr-TR" altLang="tr-TR" dirty="0" smtClean="0"/>
              <a:t>“Nasılsa olmayacak” endişesi</a:t>
            </a:r>
          </a:p>
          <a:p>
            <a:pPr eaLnBrk="1" hangingPunct="1"/>
            <a:r>
              <a:rPr lang="tr-TR" altLang="tr-TR" dirty="0" smtClean="0"/>
              <a:t>“Sabah insanı değilim.” </a:t>
            </a:r>
          </a:p>
          <a:p>
            <a:pPr eaLnBrk="1" hangingPunct="1"/>
            <a:r>
              <a:rPr lang="tr-TR" altLang="tr-TR" dirty="0" smtClean="0"/>
              <a:t>“Geceleri çalışamıyorum.”</a:t>
            </a:r>
          </a:p>
          <a:p>
            <a:pPr eaLnBrk="1" hangingPunct="1"/>
            <a:endParaRPr lang="tr-TR" altLang="tr-TR" dirty="0" smtClean="0"/>
          </a:p>
        </p:txBody>
      </p:sp>
      <p:pic>
        <p:nvPicPr>
          <p:cNvPr id="18437" name="0 Resim" descr="karikatur11-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823" y="2391184"/>
            <a:ext cx="41402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445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30629" y="1721575"/>
            <a:ext cx="4122738" cy="611188"/>
          </a:xfrm>
        </p:spPr>
        <p:txBody>
          <a:bodyPr>
            <a:normAutofit fontScale="90000"/>
          </a:bodyPr>
          <a:lstStyle/>
          <a:p>
            <a:pPr eaLnBrk="1" hangingPunct="1"/>
            <a:r>
              <a:rPr lang="tr-TR" altLang="tr-TR" sz="5500" b="1" dirty="0">
                <a:solidFill>
                  <a:srgbClr val="FF0000"/>
                </a:solidFill>
              </a:rPr>
              <a:t>İç Disiplin?</a:t>
            </a:r>
          </a:p>
        </p:txBody>
      </p:sp>
      <p:sp>
        <p:nvSpPr>
          <p:cNvPr id="3" name="2 İçerik Yer Tutucusu"/>
          <p:cNvSpPr>
            <a:spLocks noGrp="1"/>
          </p:cNvSpPr>
          <p:nvPr>
            <p:ph idx="1"/>
          </p:nvPr>
        </p:nvSpPr>
        <p:spPr>
          <a:xfrm>
            <a:off x="3431132" y="2582863"/>
            <a:ext cx="8856662" cy="4275137"/>
          </a:xfrm>
        </p:spPr>
        <p:txBody>
          <a:bodyPr>
            <a:normAutofit lnSpcReduction="10000"/>
          </a:bodyPr>
          <a:lstStyle/>
          <a:p>
            <a:pPr eaLnBrk="1" hangingPunct="1">
              <a:defRPr/>
            </a:pPr>
            <a:r>
              <a:rPr lang="tr-TR" sz="2000" dirty="0"/>
              <a:t>İç disiplin anlık olarak ne hissettiğimize göre değil ne düşündüğümüze göre hareket etmektir. </a:t>
            </a:r>
          </a:p>
          <a:p>
            <a:pPr eaLnBrk="1" hangingPunct="1">
              <a:defRPr/>
            </a:pPr>
            <a:r>
              <a:rPr lang="tr-TR" sz="2000" dirty="0"/>
              <a:t>İlk heyecan geçtikten sonra bir işe projeye devam edebilmektir. </a:t>
            </a:r>
          </a:p>
          <a:p>
            <a:pPr eaLnBrk="1" hangingPunct="1">
              <a:defRPr/>
            </a:pPr>
            <a:r>
              <a:rPr lang="tr-TR" sz="2000" dirty="0"/>
              <a:t>Engellerle karşılaşıldığında yılmamak ve yola devam etmektir. </a:t>
            </a:r>
          </a:p>
          <a:p>
            <a:pPr eaLnBrk="1" hangingPunct="1">
              <a:defRPr/>
            </a:pPr>
            <a:r>
              <a:rPr lang="tr-TR" sz="2000" dirty="0"/>
              <a:t>Zor bir işle uğraşırken canınız tembellik yapmak istediğinde bunu erteleyebilmektir. </a:t>
            </a:r>
          </a:p>
          <a:p>
            <a:pPr lvl="4" eaLnBrk="1" hangingPunct="1">
              <a:defRPr/>
            </a:pPr>
            <a:r>
              <a:rPr lang="tr-TR" sz="2600" b="1" dirty="0"/>
              <a:t>Bir şeyin imkansız olduğuna inanırsanız aklınız bunun neden imkansız olduğunu ispat etmek üzerine çalışmaya başlar. Bir şeyi yapabileceğinize gerçekten inandığınızda aklınız yapmak üzere çözümler bulma konusunda size yardım etmek için çalışmaya başlar»  </a:t>
            </a:r>
            <a:r>
              <a:rPr lang="tr-TR" sz="2600" b="1" dirty="0" err="1"/>
              <a:t>David</a:t>
            </a:r>
            <a:r>
              <a:rPr lang="tr-TR" sz="2600" b="1" dirty="0"/>
              <a:t> J. </a:t>
            </a:r>
            <a:r>
              <a:rPr lang="tr-TR" sz="2600" b="1" dirty="0" err="1"/>
              <a:t>Schwart</a:t>
            </a:r>
            <a:endParaRPr lang="tr-TR" sz="2600" b="1" dirty="0"/>
          </a:p>
        </p:txBody>
      </p:sp>
    </p:spTree>
    <p:extLst>
      <p:ext uri="{BB962C8B-B14F-4D97-AF65-F5344CB8AC3E}">
        <p14:creationId xmlns:p14="http://schemas.microsoft.com/office/powerpoint/2010/main" val="2803815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212726" y="1590672"/>
            <a:ext cx="5794375" cy="936625"/>
          </a:xfrm>
        </p:spPr>
        <p:txBody>
          <a:bodyPr/>
          <a:lstStyle/>
          <a:p>
            <a:pPr eaLnBrk="1" hangingPunct="1"/>
            <a:r>
              <a:rPr lang="tr-TR" altLang="tr-TR" b="1" dirty="0" smtClean="0">
                <a:solidFill>
                  <a:srgbClr val="FF0000"/>
                </a:solidFill>
              </a:rPr>
              <a:t>Zaman Haydutları?</a:t>
            </a:r>
          </a:p>
        </p:txBody>
      </p:sp>
      <p:sp>
        <p:nvSpPr>
          <p:cNvPr id="25603" name="4 İçerik Yer Tutucusu"/>
          <p:cNvSpPr>
            <a:spLocks noGrp="1"/>
          </p:cNvSpPr>
          <p:nvPr>
            <p:ph sz="half" idx="1"/>
          </p:nvPr>
        </p:nvSpPr>
        <p:spPr>
          <a:xfrm>
            <a:off x="212726" y="2984001"/>
            <a:ext cx="2746375" cy="2844800"/>
          </a:xfrm>
        </p:spPr>
        <p:txBody>
          <a:bodyPr/>
          <a:lstStyle/>
          <a:p>
            <a:pPr marL="0" indent="0">
              <a:buNone/>
            </a:pPr>
            <a:r>
              <a:rPr lang="tr-TR" altLang="tr-TR" sz="2200" dirty="0">
                <a:solidFill>
                  <a:srgbClr val="FF0000"/>
                </a:solidFill>
              </a:rPr>
              <a:t>Kişisel Kaynaklı Olanlar:</a:t>
            </a:r>
          </a:p>
          <a:p>
            <a:pPr marL="0" indent="0">
              <a:buBlip>
                <a:blip r:embed="rId3"/>
              </a:buBlip>
            </a:pPr>
            <a:r>
              <a:rPr lang="tr-TR" altLang="tr-TR" sz="2200" dirty="0"/>
              <a:t>Düzensizlik</a:t>
            </a:r>
          </a:p>
          <a:p>
            <a:pPr marL="0" indent="0">
              <a:buBlip>
                <a:blip r:embed="rId3"/>
              </a:buBlip>
            </a:pPr>
            <a:r>
              <a:rPr lang="tr-TR" altLang="tr-TR" sz="2200" dirty="0"/>
              <a:t>Geciktirme</a:t>
            </a:r>
          </a:p>
          <a:p>
            <a:pPr marL="0" indent="0">
              <a:buBlip>
                <a:blip r:embed="rId3"/>
              </a:buBlip>
            </a:pPr>
            <a:r>
              <a:rPr lang="tr-TR" altLang="tr-TR" sz="2200" dirty="0"/>
              <a:t>Hayır diyememek</a:t>
            </a:r>
          </a:p>
          <a:p>
            <a:pPr marL="0" indent="0">
              <a:buBlip>
                <a:blip r:embed="rId3"/>
              </a:buBlip>
            </a:pPr>
            <a:r>
              <a:rPr lang="tr-TR" altLang="tr-TR" sz="2200" dirty="0"/>
              <a:t>Beklemeler</a:t>
            </a:r>
          </a:p>
          <a:p>
            <a:pPr marL="0" indent="0">
              <a:buBlip>
                <a:blip r:embed="rId3"/>
              </a:buBlip>
            </a:pPr>
            <a:r>
              <a:rPr lang="tr-TR" altLang="tr-TR" sz="2200" dirty="0"/>
              <a:t>Aksaklıklar</a:t>
            </a:r>
          </a:p>
        </p:txBody>
      </p:sp>
      <p:sp>
        <p:nvSpPr>
          <p:cNvPr id="25604" name="5 İçerik Yer Tutucusu"/>
          <p:cNvSpPr>
            <a:spLocks noGrp="1"/>
          </p:cNvSpPr>
          <p:nvPr>
            <p:ph sz="half" idx="2"/>
          </p:nvPr>
        </p:nvSpPr>
        <p:spPr>
          <a:xfrm>
            <a:off x="3830067" y="2625723"/>
            <a:ext cx="2517775" cy="2874962"/>
          </a:xfrm>
        </p:spPr>
        <p:txBody>
          <a:bodyPr/>
          <a:lstStyle/>
          <a:p>
            <a:pPr marL="0" indent="0">
              <a:buNone/>
            </a:pPr>
            <a:r>
              <a:rPr lang="tr-TR" altLang="tr-TR" sz="2200" dirty="0">
                <a:solidFill>
                  <a:srgbClr val="FF0000"/>
                </a:solidFill>
              </a:rPr>
              <a:t>Çevresel Kaynaklı Olanlar:</a:t>
            </a:r>
          </a:p>
          <a:p>
            <a:pPr marL="0" indent="0">
              <a:buBlip>
                <a:blip r:embed="rId3"/>
              </a:buBlip>
            </a:pPr>
            <a:r>
              <a:rPr lang="tr-TR" altLang="tr-TR" sz="2200" dirty="0"/>
              <a:t>Ziyaretçiler</a:t>
            </a:r>
          </a:p>
          <a:p>
            <a:pPr marL="0" indent="0">
              <a:buBlip>
                <a:blip r:embed="rId3"/>
              </a:buBlip>
            </a:pPr>
            <a:r>
              <a:rPr lang="tr-TR" altLang="tr-TR" sz="2200" dirty="0"/>
              <a:t>Telefon Görüşmeleri</a:t>
            </a:r>
          </a:p>
          <a:p>
            <a:pPr marL="0" indent="0">
              <a:buNone/>
            </a:pPr>
            <a:endParaRPr lang="tr-TR" altLang="tr-TR" sz="2200" dirty="0"/>
          </a:p>
        </p:txBody>
      </p:sp>
      <p:sp>
        <p:nvSpPr>
          <p:cNvPr id="25605" name="5 İçerik Yer Tutucusu"/>
          <p:cNvSpPr txBox="1">
            <a:spLocks/>
          </p:cNvSpPr>
          <p:nvPr/>
        </p:nvSpPr>
        <p:spPr bwMode="auto">
          <a:xfrm>
            <a:off x="6574065" y="2790824"/>
            <a:ext cx="287972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50"/>
              </a:spcBef>
              <a:buClr>
                <a:srgbClr val="000000"/>
              </a:buClr>
              <a:buSzPct val="100000"/>
            </a:pPr>
            <a:r>
              <a:rPr lang="tr-TR" altLang="tr-TR" sz="2200" dirty="0">
                <a:solidFill>
                  <a:srgbClr val="FF0000"/>
                </a:solidFill>
                <a:latin typeface="Comic Sans MS" panose="030F0702030302020204" pitchFamily="66" charset="0"/>
              </a:rPr>
              <a:t>Diğerleri:</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Dedikodu</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Gereksiz Titizlik</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Uzayan çay sohbetleri</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İnternet</a:t>
            </a:r>
          </a:p>
          <a:p>
            <a:pPr eaLnBrk="1" hangingPunct="1">
              <a:spcBef>
                <a:spcPts val="650"/>
              </a:spcBef>
              <a:buClr>
                <a:srgbClr val="000000"/>
              </a:buClr>
              <a:buSzPct val="100000"/>
            </a:pPr>
            <a:endParaRPr lang="tr-TR" altLang="tr-TR" sz="2200" dirty="0">
              <a:solidFill>
                <a:srgbClr val="000000"/>
              </a:solidFill>
              <a:latin typeface="Comic Sans MS" panose="030F0702030302020204" pitchFamily="66" charset="0"/>
            </a:endParaRPr>
          </a:p>
        </p:txBody>
      </p:sp>
      <p:pic>
        <p:nvPicPr>
          <p:cNvPr id="54277" name="Picture 5"/>
          <p:cNvPicPr>
            <a:picLocks noChangeAspect="1" noChangeArrowheads="1"/>
          </p:cNvPicPr>
          <p:nvPr/>
        </p:nvPicPr>
        <p:blipFill>
          <a:blip r:embed="rId4" cstate="print"/>
          <a:srcRect/>
          <a:stretch>
            <a:fillRect/>
          </a:stretch>
        </p:blipFill>
        <p:spPr bwMode="auto">
          <a:xfrm>
            <a:off x="9301406" y="1697572"/>
            <a:ext cx="2739540" cy="3053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7" name="7 Metin kutusu"/>
          <p:cNvSpPr txBox="1">
            <a:spLocks noChangeArrowheads="1"/>
          </p:cNvSpPr>
          <p:nvPr/>
        </p:nvSpPr>
        <p:spPr bwMode="auto">
          <a:xfrm>
            <a:off x="3074308" y="5599111"/>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tr-TR" altLang="tr-TR" sz="2400" b="1" i="1" dirty="0"/>
              <a:t>SOSYAL MEDYA…</a:t>
            </a:r>
          </a:p>
        </p:txBody>
      </p:sp>
    </p:spTree>
    <p:extLst>
      <p:ext uri="{BB962C8B-B14F-4D97-AF65-F5344CB8AC3E}">
        <p14:creationId xmlns:p14="http://schemas.microsoft.com/office/powerpoint/2010/main" val="41186071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4386</TotalTime>
  <Words>1581</Words>
  <Application>Microsoft Office PowerPoint</Application>
  <PresentationFormat>Özel</PresentationFormat>
  <Paragraphs>206</Paragraphs>
  <Slides>33</Slides>
  <Notes>9</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Teması</vt:lpstr>
      <vt:lpstr>11. Sınıf Öğrenci ve Velilerine Yönelik Temel Rehberlik Sunumu</vt:lpstr>
      <vt:lpstr>Temel Okul Kuralları</vt:lpstr>
      <vt:lpstr>Temel Okul Kuralları </vt:lpstr>
      <vt:lpstr>Zaman…</vt:lpstr>
      <vt:lpstr>Zamanı yönetemediğimizde neler oluyor?</vt:lpstr>
      <vt:lpstr>Zamanı Nasıl  yönetiriz?</vt:lpstr>
      <vt:lpstr>Neden erteleriz?</vt:lpstr>
      <vt:lpstr>İç Disiplin?</vt:lpstr>
      <vt:lpstr>Zaman Haydutları?</vt:lpstr>
      <vt:lpstr>Zaman Yönetimi için 5 kural…</vt:lpstr>
      <vt:lpstr>Önem ve Aciliyet?</vt:lpstr>
      <vt:lpstr>Pomodoro Tekniği</vt:lpstr>
      <vt:lpstr>Kan Ban Tekniği</vt:lpstr>
      <vt:lpstr>Kendini yönetmeyi öğrenmek…</vt:lpstr>
      <vt:lpstr>Beslenme…</vt:lpstr>
      <vt:lpstr>Vücut Sağlığı…</vt:lpstr>
      <vt:lpstr>Uyku…</vt:lpstr>
      <vt:lpstr>Ders Çalışırken Aklımıza Gelen Düşünceler…</vt:lpstr>
      <vt:lpstr> “Sınavda uzun süre kalmak bana zor geliyor” </vt:lpstr>
      <vt:lpstr> “ O soru da yanlış yapılır mıydı? ”  </vt:lpstr>
      <vt:lpstr> “ Çok fazla işlem hatası yapıyorum.” </vt:lpstr>
      <vt:lpstr> “ Yanımda oturanın kitapçıkta benden ilerdeki sayfada olması, sınav gözetmeninin davranışları v.s dikkatimi dağıtıyor.” </vt:lpstr>
      <vt:lpstr>“Sınav sırasında bir soruya takıldığımda, başka soruya geçsem de dikkatimi toplayamıyorum”  </vt:lpstr>
      <vt:lpstr> “ Sınav sırasında iki üç soru yapamadığımda moralim bozuluyor.” </vt:lpstr>
      <vt:lpstr>Psikososyal Gelişim Dönemi Hakkında Kısa Bilgilendirmeler</vt:lpstr>
      <vt:lpstr>Zorbalık…</vt:lpstr>
      <vt:lpstr>Doğru Bilinen Yanlışlar…</vt:lpstr>
      <vt:lpstr>Siber zorbalık nedir?</vt:lpstr>
      <vt:lpstr>PowerPoint Sunusu</vt:lpstr>
      <vt:lpstr>HEDEF BELİRLEME</vt:lpstr>
      <vt:lpstr>HEDEF BELİRLERKEN DİKKAT EDİLECEK NOKTALAR</vt:lpstr>
      <vt:lpstr>HEDEF BELİRLERKEN DİKKAT EDİLECEK NOKTALAR</vt:lpstr>
      <vt:lpstr>HEDEF BELİRLERKEN DİKKAT EDİLECEK NOKTALAR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ATILGAN</cp:lastModifiedBy>
  <cp:revision>203</cp:revision>
  <cp:lastPrinted>2018-08-03T07:00:55Z</cp:lastPrinted>
  <dcterms:created xsi:type="dcterms:W3CDTF">2018-06-13T07:52:44Z</dcterms:created>
  <dcterms:modified xsi:type="dcterms:W3CDTF">2022-12-14T21:08:47Z</dcterms:modified>
</cp:coreProperties>
</file>