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5" r:id="rId5"/>
    <p:sldId id="259" r:id="rId6"/>
    <p:sldId id="260" r:id="rId7"/>
    <p:sldId id="261" r:id="rId8"/>
    <p:sldId id="262" r:id="rId9"/>
    <p:sldId id="263" r:id="rId10"/>
    <p:sldId id="264" r:id="rId11"/>
    <p:sldId id="266" r:id="rId12"/>
    <p:sldId id="267" r:id="rId13"/>
    <p:sldId id="270" r:id="rId14"/>
    <p:sldId id="268" r:id="rId15"/>
    <p:sldId id="269" r:id="rId16"/>
    <p:sldId id="271" r:id="rId17"/>
    <p:sldId id="272" r:id="rId18"/>
    <p:sldId id="273"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21.09.2020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t>21.09.2020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tr-TR" smtClean="0"/>
              <a:t>Asıl başlık stili için tıklatın</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t>21.09.2020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23720DD-5B6D-40BF-8493-A6B52D484E6B}" type="datetimeFigureOut">
              <a:rPr lang="tr-TR" smtClean="0"/>
              <a:t>21.09.2020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tr-TR" smtClean="0"/>
              <a:t>Asıl başlık stili için tıklatın</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t>21.09.2020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23720DD-5B6D-40BF-8493-A6B52D484E6B}" type="datetimeFigureOut">
              <a:rPr lang="tr-TR" smtClean="0"/>
              <a:t>21.09.2020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8" name="Title 7"/>
          <p:cNvSpPr>
            <a:spLocks noGrp="1"/>
          </p:cNvSpPr>
          <p:nvPr>
            <p:ph type="title"/>
          </p:nvPr>
        </p:nvSpPr>
        <p:spPr/>
        <p:txBody>
          <a:bodyPr/>
          <a:lstStyle/>
          <a:p>
            <a:r>
              <a:rPr lang="tr-TR" smtClean="0"/>
              <a:t>Asıl başlık stili için tıklatın</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tr-TR" smtClean="0"/>
              <a:t>Asıl metin stillerini düzenlemek için tıklatın</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t>21.09.2020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F302176B-0E47-46AC-8F43-DAB4B8A37D06}" type="slidenum">
              <a:rPr lang="tr-TR" smtClean="0"/>
              <a:t>‹#›</a:t>
            </a:fld>
            <a:endParaRPr lang="tr-TR"/>
          </a:p>
        </p:txBody>
      </p:sp>
      <p:sp>
        <p:nvSpPr>
          <p:cNvPr id="10" name="Title 9"/>
          <p:cNvSpPr>
            <a:spLocks noGrp="1"/>
          </p:cNvSpPr>
          <p:nvPr>
            <p:ph type="title"/>
          </p:nvPr>
        </p:nvSpPr>
        <p:spPr/>
        <p:txBody>
          <a:body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23720DD-5B6D-40BF-8493-A6B52D484E6B}" type="datetimeFigureOut">
              <a:rPr lang="tr-TR" smtClean="0"/>
              <a:t>21.09.2020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3720DD-5B6D-40BF-8493-A6B52D484E6B}" type="datetimeFigureOut">
              <a:rPr lang="tr-TR" smtClean="0"/>
              <a:t>21.09.2020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21.09.2020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t>21.09.2020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F302176B-0E47-46AC-8F43-DAB4B8A37D06}" type="slidenum">
              <a:rPr lang="tr-TR" smtClean="0"/>
              <a:t>‹#›</a:t>
            </a:fld>
            <a:endParaRPr lang="tr-TR"/>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tr-TR" smtClean="0"/>
              <a:t>Asıl başlık stili için tıklatın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A23720DD-5B6D-40BF-8493-A6B52D484E6B}" type="datetimeFigureOut">
              <a:rPr lang="tr-TR" smtClean="0"/>
              <a:t>21.09.2020</a:t>
            </a:fld>
            <a:endParaRPr lang="tr-TR"/>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tr-T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99592" y="3789040"/>
            <a:ext cx="7175351" cy="1793167"/>
          </a:xfrm>
        </p:spPr>
        <p:txBody>
          <a:bodyPr/>
          <a:lstStyle/>
          <a:p>
            <a:pPr marL="182880" indent="0" algn="ctr">
              <a:buNone/>
            </a:pPr>
            <a:r>
              <a:rPr lang="tr-TR" dirty="0" smtClean="0"/>
              <a:t>Çocuklarda Eleştirel Düşünme </a:t>
            </a:r>
            <a:endParaRPr lang="tr-T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87897" y="836712"/>
            <a:ext cx="2894931" cy="2837090"/>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890454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95764" y="4221088"/>
            <a:ext cx="6512511" cy="1143000"/>
          </a:xfrm>
        </p:spPr>
        <p:txBody>
          <a:bodyPr/>
          <a:lstStyle/>
          <a:p>
            <a:pPr marL="0" indent="0" algn="ctr">
              <a:buNone/>
            </a:pPr>
            <a:r>
              <a:rPr lang="tr-TR" dirty="0" smtClean="0"/>
              <a:t>Eleştirel Düşünmenin Desteklenmesi için Öneriler</a:t>
            </a:r>
            <a:endParaRPr lang="tr-TR" dirty="0"/>
          </a:p>
        </p:txBody>
      </p:sp>
      <p:pic>
        <p:nvPicPr>
          <p:cNvPr id="4" name="Picture 2" descr="Critical thinking is essential — here's how to help kids learn i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620688"/>
            <a:ext cx="5688632" cy="3413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588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971600" y="836712"/>
            <a:ext cx="6400800" cy="5433784"/>
          </a:xfrm>
        </p:spPr>
        <p:txBody>
          <a:bodyPr>
            <a:normAutofit/>
          </a:bodyPr>
          <a:lstStyle/>
          <a:p>
            <a:pPr marL="45720" indent="0">
              <a:buNone/>
            </a:pPr>
            <a:r>
              <a:rPr lang="tr-TR" b="1" i="1" u="sng" dirty="0" smtClean="0">
                <a:solidFill>
                  <a:schemeClr val="accent6"/>
                </a:solidFill>
              </a:rPr>
              <a:t>Yargılamayın, dinleyin. </a:t>
            </a:r>
            <a:endParaRPr lang="tr-TR" b="1" i="1" u="sng" dirty="0">
              <a:solidFill>
                <a:schemeClr val="accent6"/>
              </a:solidFill>
            </a:endParaRPr>
          </a:p>
          <a:p>
            <a:pPr marL="45720" indent="0">
              <a:buNone/>
            </a:pPr>
            <a:r>
              <a:rPr lang="tr-TR" dirty="0" smtClean="0"/>
              <a:t>Eleştirel düşünme çocukların görüşlerini özgürce dile getirebildikleri ortamlarda oluşur. Bu nedenle çocuklara kendilerini rahatça ifade edebilecekleri ortamların oluşturulması önemlidir. </a:t>
            </a:r>
          </a:p>
          <a:p>
            <a:pPr marL="45720" indent="0">
              <a:buNone/>
            </a:pPr>
            <a:endParaRPr lang="tr-TR" dirty="0" smtClean="0"/>
          </a:p>
          <a:p>
            <a:pPr marL="45720" indent="0">
              <a:buNone/>
            </a:pPr>
            <a:endParaRPr lang="tr-TR" dirty="0"/>
          </a:p>
        </p:txBody>
      </p:sp>
      <p:pic>
        <p:nvPicPr>
          <p:cNvPr id="10242" name="Picture 2" descr="How to Get Your Child to Listen to Yo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2852936"/>
            <a:ext cx="3522340" cy="3830015"/>
          </a:xfrm>
          <a:prstGeom prst="rect">
            <a:avLst/>
          </a:prstGeom>
          <a:noFill/>
          <a:ln w="19050" cmpd="sng">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6879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043608" y="527318"/>
            <a:ext cx="6912768" cy="3474720"/>
          </a:xfrm>
        </p:spPr>
        <p:txBody>
          <a:bodyPr/>
          <a:lstStyle/>
          <a:p>
            <a:pPr marL="45720" indent="0">
              <a:buNone/>
            </a:pPr>
            <a:r>
              <a:rPr lang="tr-TR" b="1" i="1" u="sng" dirty="0" smtClean="0">
                <a:solidFill>
                  <a:schemeClr val="accent6"/>
                </a:solidFill>
              </a:rPr>
              <a:t>Problemlere farklı bakış açıları geliştirmelerini destekleyin. </a:t>
            </a:r>
          </a:p>
          <a:p>
            <a:pPr marL="45720" indent="0">
              <a:buNone/>
            </a:pPr>
            <a:r>
              <a:rPr lang="tr-TR" dirty="0" smtClean="0"/>
              <a:t>Çocukların </a:t>
            </a:r>
            <a:r>
              <a:rPr lang="tr-TR" dirty="0"/>
              <a:t>alışılmadık problem durumlarına maruz bırakılmaları düşünme sürecini destekler ve çocukları derin ve çok boyutlu düşünmeye zorlar. Olaylara başkalarının bakış açısından bakabilmeyi sağlamak ve başkalarının duyguları üzerine konuşmak da çocukların olaylara çok yönlü yaklaşabilmelerini sağlayan </a:t>
            </a:r>
            <a:r>
              <a:rPr lang="tr-TR" dirty="0" smtClean="0"/>
              <a:t>unsurlardandı.  </a:t>
            </a:r>
            <a:endParaRPr lang="tr-TR" dirty="0"/>
          </a:p>
        </p:txBody>
      </p:sp>
      <p:pic>
        <p:nvPicPr>
          <p:cNvPr id="11266" name="Picture 2" descr="How it looks like when most people debate : ent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3933056"/>
            <a:ext cx="4968553" cy="2772370"/>
          </a:xfrm>
          <a:prstGeom prst="rect">
            <a:avLst/>
          </a:prstGeom>
          <a:noFill/>
          <a:ln w="19050" cmpd="sng">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6138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899592" y="312738"/>
            <a:ext cx="6400800" cy="3474720"/>
          </a:xfrm>
        </p:spPr>
        <p:txBody>
          <a:bodyPr/>
          <a:lstStyle/>
          <a:p>
            <a:pPr marL="45720" indent="0">
              <a:buNone/>
            </a:pPr>
            <a:r>
              <a:rPr lang="tr-TR" b="1" i="1" u="sng" dirty="0">
                <a:solidFill>
                  <a:schemeClr val="accent6"/>
                </a:solidFill>
              </a:rPr>
              <a:t>Korkutmayın, güven verin. </a:t>
            </a:r>
          </a:p>
          <a:p>
            <a:pPr marL="45720" indent="0">
              <a:buNone/>
            </a:pPr>
            <a:r>
              <a:rPr lang="tr-TR" dirty="0"/>
              <a:t>Korkunun egemen olduğu yerde düşünmenin gerçekleştiği beyin bölgesi olan </a:t>
            </a:r>
            <a:r>
              <a:rPr lang="tr-TR" dirty="0" err="1"/>
              <a:t>prefrontal</a:t>
            </a:r>
            <a:r>
              <a:rPr lang="tr-TR" dirty="0"/>
              <a:t> korteks devre dışı kalır. Beynin üst kısmı olan </a:t>
            </a:r>
            <a:r>
              <a:rPr lang="tr-TR" dirty="0" err="1"/>
              <a:t>prefrontal</a:t>
            </a:r>
            <a:r>
              <a:rPr lang="tr-TR" dirty="0"/>
              <a:t> korteks devre dışı kaldığında planlama, yaratıcı düşünme ve uzun dönemli sonuçları düşünmenin gerçekleşmesi mümkün olmaz</a:t>
            </a:r>
          </a:p>
          <a:p>
            <a:endParaRPr lang="tr-TR" dirty="0"/>
          </a:p>
        </p:txBody>
      </p:sp>
      <p:sp>
        <p:nvSpPr>
          <p:cNvPr id="4" name="AutoShape 2" descr="Central Goldfields' campaign to keep children feeling loved and safe |  Bendigo Advertiser | Bendigo, V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Central Goldfields' campaign to keep children feeling loved and safe |  Bendigo Advertiser | Bendigo, VIC"/>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2294" name="Picture 6" descr="cropped-Feeling-safe.jpg | AMFERIA"/>
          <p:cNvPicPr>
            <a:picLocks noChangeAspect="1" noChangeArrowheads="1"/>
          </p:cNvPicPr>
          <p:nvPr/>
        </p:nvPicPr>
        <p:blipFill>
          <a:blip r:embed="rId2">
            <a:extLst>
              <a:ext uri="{BEBA8EAE-BF5A-486C-A8C5-ECC9F3942E4B}">
                <a14:imgProps xmlns:a14="http://schemas.microsoft.com/office/drawing/2010/main">
                  <a14:imgLayer r:embed="rId3">
                    <a14:imgEffect>
                      <a14:saturation sat="95000"/>
                    </a14:imgEffect>
                  </a14:imgLayer>
                </a14:imgProps>
              </a:ext>
              <a:ext uri="{28A0092B-C50C-407E-A947-70E740481C1C}">
                <a14:useLocalDpi xmlns:a14="http://schemas.microsoft.com/office/drawing/2010/main" val="0"/>
              </a:ext>
            </a:extLst>
          </a:blip>
          <a:srcRect/>
          <a:stretch>
            <a:fillRect/>
          </a:stretch>
        </p:blipFill>
        <p:spPr bwMode="auto">
          <a:xfrm>
            <a:off x="2699792" y="3212976"/>
            <a:ext cx="5364088" cy="3218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632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259632" y="548680"/>
            <a:ext cx="6400800" cy="3474720"/>
          </a:xfrm>
        </p:spPr>
        <p:txBody>
          <a:bodyPr/>
          <a:lstStyle/>
          <a:p>
            <a:pPr marL="45720" indent="0">
              <a:buNone/>
            </a:pPr>
            <a:r>
              <a:rPr lang="tr-TR" b="1" i="1" u="sng" dirty="0" smtClean="0">
                <a:solidFill>
                  <a:schemeClr val="accent6"/>
                </a:solidFill>
              </a:rPr>
              <a:t>Merak ettikleri konuları birlikte araştırın. </a:t>
            </a:r>
          </a:p>
          <a:p>
            <a:pPr marL="45720" indent="0">
              <a:buNone/>
            </a:pPr>
            <a:r>
              <a:rPr lang="tr-TR" dirty="0" smtClean="0"/>
              <a:t>Çocukların </a:t>
            </a:r>
            <a:r>
              <a:rPr lang="tr-TR" dirty="0"/>
              <a:t>problem çözerken verilen bilginin gerekliliğini ve uygunluğunu araştırmalarını sağlama, </a:t>
            </a:r>
            <a:r>
              <a:rPr lang="tr-TR" dirty="0" smtClean="0"/>
              <a:t>aynı bilgiyi birkaç kaynaktan tarama ve sonuçları birleştirme çocukların bilgiyi kavramasını ve bütünleştirmesini kolaylaştıracaktır. </a:t>
            </a:r>
            <a:endParaRPr lang="tr-TR" b="1" i="1" u="sng" dirty="0" smtClean="0">
              <a:solidFill>
                <a:schemeClr val="accent6"/>
              </a:solidFill>
            </a:endParaRPr>
          </a:p>
          <a:p>
            <a:pPr marL="45720" indent="0">
              <a:buNone/>
            </a:pPr>
            <a:endParaRPr lang="tr-TR" dirty="0"/>
          </a:p>
        </p:txBody>
      </p:sp>
      <p:sp>
        <p:nvSpPr>
          <p:cNvPr id="4" name="AutoShape 2" descr="Embrace the Wonder | LSS Touching Lives Blo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Embrace the Wonder | LSS Touching Lives Blo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13318" name="Picture 6" descr="8 awkward questions your kids ask (and what to tell them) - Netmu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564" y="3717032"/>
            <a:ext cx="5422743" cy="2846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60119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4 Effective Ways To Teach Your Kids Critical Thinking Skills - ICAN  Education Tutoring Services"/>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3000"/>
                    </a14:imgEffect>
                    <a14:imgEffect>
                      <a14:saturation sat="140000"/>
                    </a14:imgEffect>
                    <a14:imgEffect>
                      <a14:brightnessContrast bright="-5000"/>
                    </a14:imgEffect>
                  </a14:imgLayer>
                </a14:imgProps>
              </a:ext>
              <a:ext uri="{28A0092B-C50C-407E-A947-70E740481C1C}">
                <a14:useLocalDpi xmlns:a14="http://schemas.microsoft.com/office/drawing/2010/main" val="0"/>
              </a:ext>
            </a:extLst>
          </a:blip>
          <a:srcRect/>
          <a:stretch>
            <a:fillRect/>
          </a:stretch>
        </p:blipFill>
        <p:spPr bwMode="auto">
          <a:xfrm>
            <a:off x="-542932" y="0"/>
            <a:ext cx="9684731" cy="6858000"/>
          </a:xfrm>
          <a:prstGeom prst="rect">
            <a:avLst/>
          </a:prstGeom>
          <a:noFill/>
          <a:effectLst>
            <a:outerShdw blurRad="457200" dist="800100" dir="5400000" algn="ctr" rotWithShape="0">
              <a:srgbClr val="000000">
                <a:alpha val="49000"/>
              </a:srgbClr>
            </a:outerShdw>
          </a:effectLst>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sz="quarter" idx="13"/>
          </p:nvPr>
        </p:nvSpPr>
        <p:spPr>
          <a:xfrm>
            <a:off x="35318" y="1124744"/>
            <a:ext cx="3923928" cy="5328592"/>
          </a:xfrm>
        </p:spPr>
        <p:txBody>
          <a:bodyPr>
            <a:normAutofit fontScale="92500" lnSpcReduction="10000"/>
          </a:bodyPr>
          <a:lstStyle/>
          <a:p>
            <a:pPr marL="45720" indent="0">
              <a:buNone/>
            </a:pPr>
            <a:r>
              <a:rPr lang="tr-TR" b="1" i="1" u="sng" dirty="0" smtClean="0">
                <a:solidFill>
                  <a:schemeClr val="accent6"/>
                </a:solidFill>
              </a:rPr>
              <a:t>Okul öncesi dönemindeki çocuklarda.. </a:t>
            </a:r>
          </a:p>
          <a:p>
            <a:pPr marL="45720" indent="0">
              <a:buNone/>
            </a:pPr>
            <a:r>
              <a:rPr lang="tr-TR" dirty="0">
                <a:solidFill>
                  <a:schemeClr val="tx1"/>
                </a:solidFill>
              </a:rPr>
              <a:t>Okul öncesi çocukların düşünme becerilerini geliştirmek isteyen yetişkinler, bu dönem çocuklarının benmerkezci ve somut düşünce biçimleriyle karşı karşıya kalırlar. Buradaki problem, çocukların kendileri için düşüncelerinin görünmez olmasıdır. Burada yetişkinin görevi, çocuğun düşüncesini kendisi ve diğerleri için görünür hale getirmektir. Düşünceyi görünür hale getirmek ise, onu sorular, konular ve problemler aracılığıyla ortaya çıkarmaktır. </a:t>
            </a:r>
            <a:endParaRPr lang="tr-TR" b="1" i="1" u="sng" dirty="0">
              <a:solidFill>
                <a:schemeClr val="tx1"/>
              </a:solidFill>
            </a:endParaRPr>
          </a:p>
        </p:txBody>
      </p:sp>
    </p:spTree>
    <p:extLst>
      <p:ext uri="{BB962C8B-B14F-4D97-AF65-F5344CB8AC3E}">
        <p14:creationId xmlns:p14="http://schemas.microsoft.com/office/powerpoint/2010/main" val="2381371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Books That Explain Addiction to Children | Willingway"/>
          <p:cNvPicPr>
            <a:picLocks noChangeAspect="1" noChangeArrowheads="1"/>
          </p:cNvPicPr>
          <p:nvPr/>
        </p:nvPicPr>
        <p:blipFill>
          <a:blip r:embed="rId2">
            <a:extLst>
              <a:ext uri="{BEBA8EAE-BF5A-486C-A8C5-ECC9F3942E4B}">
                <a14:imgProps xmlns:a14="http://schemas.microsoft.com/office/drawing/2010/main">
                  <a14:imgLayer r:embed="rId3">
                    <a14:imgEffect>
                      <a14:saturation sat="70000"/>
                    </a14:imgEffect>
                    <a14:imgEffect>
                      <a14:brightnessContrast bright="61000"/>
                    </a14:imgEffect>
                  </a14:imgLayer>
                </a14:imgProps>
              </a:ext>
              <a:ext uri="{28A0092B-C50C-407E-A947-70E740481C1C}">
                <a14:useLocalDpi xmlns:a14="http://schemas.microsoft.com/office/drawing/2010/main" val="0"/>
              </a:ext>
            </a:extLst>
          </a:blip>
          <a:srcRect/>
          <a:stretch>
            <a:fillRect/>
          </a:stretch>
        </p:blipFill>
        <p:spPr bwMode="auto">
          <a:xfrm>
            <a:off x="-468560" y="0"/>
            <a:ext cx="10230504"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sz="quarter" idx="13"/>
          </p:nvPr>
        </p:nvSpPr>
        <p:spPr>
          <a:xfrm>
            <a:off x="323528" y="1340768"/>
            <a:ext cx="6400800" cy="3474720"/>
          </a:xfrm>
        </p:spPr>
        <p:txBody>
          <a:bodyPr>
            <a:normAutofit/>
          </a:bodyPr>
          <a:lstStyle/>
          <a:p>
            <a:pPr marL="45720" indent="0">
              <a:buNone/>
            </a:pPr>
            <a:r>
              <a:rPr lang="tr-TR" b="1" i="1" u="sng" dirty="0" smtClean="0">
                <a:solidFill>
                  <a:schemeClr val="accent6"/>
                </a:solidFill>
              </a:rPr>
              <a:t>Çocuklarınıza açıklama yapın. </a:t>
            </a:r>
          </a:p>
          <a:p>
            <a:pPr marL="45720" indent="0">
              <a:buNone/>
            </a:pPr>
            <a:r>
              <a:rPr lang="tr-TR" sz="2000" dirty="0" smtClean="0"/>
              <a:t>Eleştirel </a:t>
            </a:r>
            <a:r>
              <a:rPr lang="tr-TR" sz="2000" dirty="0"/>
              <a:t>düşünmenin geliştirilmesi için yetişkinler tarafından çocuklara yapılan açıklamaların önemi büyüktür. Yetişkin hem kendi yaptığı, hem çocuktan beklediği davranışın nedenini çocuğa açıklamalıdır. Çocuklardan beklenen davranışın nedeni “Çünkü ben böyle istiyorum” şeklinde bir yaklaşım değil, “O makası öyle tutmamalısın çünkü sivri tarafı elini kesebilir” gibi bir ifadeyle açıklanmalıdır.</a:t>
            </a:r>
          </a:p>
        </p:txBody>
      </p:sp>
    </p:spTree>
    <p:extLst>
      <p:ext uri="{BB962C8B-B14F-4D97-AF65-F5344CB8AC3E}">
        <p14:creationId xmlns:p14="http://schemas.microsoft.com/office/powerpoint/2010/main" val="18282360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1115616" y="692696"/>
            <a:ext cx="6400800" cy="3474720"/>
          </a:xfrm>
        </p:spPr>
        <p:txBody>
          <a:bodyPr>
            <a:normAutofit fontScale="92500" lnSpcReduction="10000"/>
          </a:bodyPr>
          <a:lstStyle/>
          <a:p>
            <a:pPr marL="45720" indent="0">
              <a:buNone/>
            </a:pPr>
            <a:r>
              <a:rPr lang="tr-TR" b="1" i="1" u="sng" dirty="0" smtClean="0">
                <a:solidFill>
                  <a:schemeClr val="accent6"/>
                </a:solidFill>
              </a:rPr>
              <a:t>Çocuklarınızın gerçekleri takip etmelerinde öncü olun. </a:t>
            </a:r>
          </a:p>
          <a:p>
            <a:pPr marL="45720" indent="0">
              <a:buNone/>
            </a:pPr>
            <a:r>
              <a:rPr lang="tr-TR" dirty="0" smtClean="0"/>
              <a:t>Ebeveynler </a:t>
            </a:r>
            <a:r>
              <a:rPr lang="tr-TR" dirty="0"/>
              <a:t>çocuklarının eleştirel/bilimsel düşünmelerine yardımcı olmak için bilim müzesi gibi ortamlarda çocukların kanıtlara odaklanmasına, yeni kanıt toplamalarına, kanıtları yorumlamalarına yardım etmek gibi yollar izleyebilirler </a:t>
            </a:r>
            <a:r>
              <a:rPr lang="tr-TR" dirty="0" smtClean="0"/>
              <a:t>. </a:t>
            </a:r>
            <a:r>
              <a:rPr lang="tr-TR" dirty="0"/>
              <a:t>Yapılan çalışmalar </a:t>
            </a:r>
            <a:r>
              <a:rPr lang="tr-TR" dirty="0" smtClean="0"/>
              <a:t>çocukların </a:t>
            </a:r>
            <a:r>
              <a:rPr lang="tr-TR" dirty="0"/>
              <a:t>başkaları/başka şeyler tarafından yanlış yönlendirilebilecekleri konusunda farkındalıklarını arttırmada sosyal deneyimlerin önemini göstermektedir.</a:t>
            </a:r>
          </a:p>
        </p:txBody>
      </p:sp>
      <p:pic>
        <p:nvPicPr>
          <p:cNvPr id="15362" name="Picture 2" descr="3 Ways to help your child develop critical thinking skills – SheKnow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80" y="3865548"/>
            <a:ext cx="5112568" cy="2875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6804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403648" y="4149080"/>
            <a:ext cx="6512511" cy="1143000"/>
          </a:xfrm>
        </p:spPr>
        <p:txBody>
          <a:bodyPr/>
          <a:lstStyle/>
          <a:p>
            <a:pPr marL="0" indent="0" algn="ctr">
              <a:buNone/>
            </a:pPr>
            <a:r>
              <a:rPr lang="tr-TR" sz="2800" dirty="0" smtClean="0">
                <a:ln>
                  <a:solidFill>
                    <a:schemeClr val="bg2">
                      <a:lumMod val="25000"/>
                    </a:schemeClr>
                  </a:solidFill>
                </a:ln>
                <a:solidFill>
                  <a:schemeClr val="bg2">
                    <a:lumMod val="25000"/>
                  </a:schemeClr>
                </a:solidFill>
              </a:rPr>
              <a:t>Esra KONT</a:t>
            </a:r>
            <a:br>
              <a:rPr lang="tr-TR" sz="2800" dirty="0" smtClean="0">
                <a:ln>
                  <a:solidFill>
                    <a:schemeClr val="bg2">
                      <a:lumMod val="25000"/>
                    </a:schemeClr>
                  </a:solidFill>
                </a:ln>
                <a:solidFill>
                  <a:schemeClr val="bg2">
                    <a:lumMod val="25000"/>
                  </a:schemeClr>
                </a:solidFill>
              </a:rPr>
            </a:br>
            <a:r>
              <a:rPr lang="tr-TR" sz="2800" dirty="0" smtClean="0">
                <a:ln>
                  <a:solidFill>
                    <a:schemeClr val="bg2">
                      <a:lumMod val="25000"/>
                    </a:schemeClr>
                  </a:solidFill>
                </a:ln>
                <a:solidFill>
                  <a:schemeClr val="bg2">
                    <a:lumMod val="25000"/>
                  </a:schemeClr>
                </a:solidFill>
              </a:rPr>
              <a:t>Psikolojik Danışman </a:t>
            </a:r>
            <a:br>
              <a:rPr lang="tr-TR" sz="2800" dirty="0" smtClean="0">
                <a:ln>
                  <a:solidFill>
                    <a:schemeClr val="bg2">
                      <a:lumMod val="25000"/>
                    </a:schemeClr>
                  </a:solidFill>
                </a:ln>
                <a:solidFill>
                  <a:schemeClr val="bg2">
                    <a:lumMod val="25000"/>
                  </a:schemeClr>
                </a:solidFill>
              </a:rPr>
            </a:br>
            <a:r>
              <a:rPr lang="tr-TR" sz="2800" dirty="0" smtClean="0">
                <a:ln>
                  <a:solidFill>
                    <a:schemeClr val="bg2">
                      <a:lumMod val="25000"/>
                    </a:schemeClr>
                  </a:solidFill>
                </a:ln>
                <a:solidFill>
                  <a:schemeClr val="bg2">
                    <a:lumMod val="25000"/>
                  </a:schemeClr>
                </a:solidFill>
              </a:rPr>
              <a:t>Çorlu Rehberlik ve Araştırma Merkezi</a:t>
            </a:r>
            <a:endParaRPr lang="tr-TR" sz="2800" dirty="0">
              <a:ln>
                <a:solidFill>
                  <a:schemeClr val="bg2">
                    <a:lumMod val="25000"/>
                  </a:schemeClr>
                </a:solidFill>
              </a:ln>
              <a:solidFill>
                <a:schemeClr val="bg2">
                  <a:lumMod val="25000"/>
                </a:schemeClr>
              </a:solidFill>
            </a:endParaRPr>
          </a:p>
        </p:txBody>
      </p:sp>
      <p:sp>
        <p:nvSpPr>
          <p:cNvPr id="4" name="Dikdörtgen 3"/>
          <p:cNvSpPr/>
          <p:nvPr/>
        </p:nvSpPr>
        <p:spPr>
          <a:xfrm>
            <a:off x="1475655" y="1772816"/>
            <a:ext cx="6093335" cy="1754326"/>
          </a:xfrm>
          <a:prstGeom prst="rect">
            <a:avLst/>
          </a:prstGeom>
          <a:noFill/>
        </p:spPr>
        <p:txBody>
          <a:bodyPr wrap="none" lIns="91440" tIns="45720" rIns="91440" bIns="45720">
            <a:spAutoFit/>
          </a:bodyPr>
          <a:lstStyle/>
          <a:p>
            <a:pPr algn="ctr"/>
            <a:r>
              <a:rPr lang="tr-TR" sz="5400" b="1" i="1"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DİNLEDİĞİNİZ İÇİN </a:t>
            </a:r>
          </a:p>
          <a:p>
            <a:pPr algn="ctr"/>
            <a:r>
              <a:rPr lang="tr-TR" sz="5400" b="1" i="1" cap="none" spc="0" dirty="0" smtClean="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TEŞEKKÜRLER..</a:t>
            </a:r>
            <a:endParaRPr lang="tr-TR" sz="5400" b="1" cap="none" spc="0" dirty="0">
              <a:ln w="17780" cmpd="sng">
                <a:solidFill>
                  <a:schemeClr val="tx1"/>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37268207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392415"/>
            <a:ext cx="6512511" cy="1143000"/>
          </a:xfrm>
        </p:spPr>
        <p:txBody>
          <a:bodyPr/>
          <a:lstStyle/>
          <a:p>
            <a:pPr marL="0" indent="0" algn="l">
              <a:buNone/>
            </a:pPr>
            <a:r>
              <a:rPr lang="tr-TR" dirty="0" smtClean="0"/>
              <a:t>Eleştirel Düşünme Nedir?</a:t>
            </a:r>
            <a:endParaRPr lang="tr-TR" dirty="0"/>
          </a:p>
        </p:txBody>
      </p:sp>
      <p:sp>
        <p:nvSpPr>
          <p:cNvPr id="3" name="İçerik Yer Tutucusu 2"/>
          <p:cNvSpPr>
            <a:spLocks noGrp="1"/>
          </p:cNvSpPr>
          <p:nvPr>
            <p:ph sz="quarter" idx="13"/>
          </p:nvPr>
        </p:nvSpPr>
        <p:spPr>
          <a:xfrm>
            <a:off x="1043608" y="2420888"/>
            <a:ext cx="6400800" cy="3474720"/>
          </a:xfrm>
        </p:spPr>
        <p:txBody>
          <a:bodyPr>
            <a:normAutofit/>
          </a:bodyPr>
          <a:lstStyle/>
          <a:p>
            <a:pPr marL="45720" indent="0" algn="just">
              <a:buNone/>
            </a:pPr>
            <a:r>
              <a:rPr lang="tr-TR" sz="2400" dirty="0"/>
              <a:t>Eleştirel düşünme üst düzey düşünme becerilerinden biridir. Eleştirel düşünme en genel ifade ile iddiaların </a:t>
            </a:r>
            <a:r>
              <a:rPr lang="tr-TR" sz="2400" dirty="0" smtClean="0"/>
              <a:t>değerlendirilmesidir. Bireyin </a:t>
            </a:r>
            <a:r>
              <a:rPr lang="tr-TR" sz="2400" dirty="0"/>
              <a:t>kararlarını, inançlarını ve davranışlarını yönlendirmesinde geçerli ve güvenilir bilgi arayışıdır (</a:t>
            </a:r>
            <a:r>
              <a:rPr lang="tr-TR" sz="2400" dirty="0" err="1"/>
              <a:t>Galinsky</a:t>
            </a:r>
            <a:r>
              <a:rPr lang="tr-TR" sz="2400" dirty="0"/>
              <a:t>, 2010).</a:t>
            </a:r>
          </a:p>
        </p:txBody>
      </p:sp>
      <p:pic>
        <p:nvPicPr>
          <p:cNvPr id="2050" name="Picture 2" descr="Learn Like a Kid Again - Stout Insights on Neuroplastic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7616" y="188640"/>
            <a:ext cx="3456384" cy="269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522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ritical Thinking in ELT | ETp"/>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 contrast="40000"/>
                    </a14:imgEffect>
                  </a14:imgLayer>
                </a14:imgProps>
              </a:ext>
              <a:ext uri="{28A0092B-C50C-407E-A947-70E740481C1C}">
                <a14:useLocalDpi xmlns:a14="http://schemas.microsoft.com/office/drawing/2010/main" val="0"/>
              </a:ext>
            </a:extLst>
          </a:blip>
          <a:srcRect/>
          <a:stretch>
            <a:fillRect/>
          </a:stretch>
        </p:blipFill>
        <p:spPr bwMode="auto">
          <a:xfrm>
            <a:off x="3839732" y="4535095"/>
            <a:ext cx="5304268" cy="2322905"/>
          </a:xfrm>
          <a:prstGeom prst="rect">
            <a:avLst/>
          </a:prstGeom>
          <a:noFill/>
          <a:effectLst>
            <a:glow rad="127000">
              <a:schemeClr val="accent1">
                <a:alpha val="61000"/>
              </a:schemeClr>
            </a:glow>
            <a:reflection stA="14000" endPos="65000" dist="50800" dir="5400000" sy="-100000" algn="bl" rotWithShape="0"/>
            <a:softEdge rad="139700"/>
          </a:effectLst>
          <a:extLst>
            <a:ext uri="{909E8E84-426E-40DD-AFC4-6F175D3DCCD1}">
              <a14:hiddenFill xmlns:a14="http://schemas.microsoft.com/office/drawing/2010/main">
                <a:solidFill>
                  <a:srgbClr val="FFFFFF"/>
                </a:solidFill>
              </a14:hiddenFill>
            </a:ext>
          </a:extLst>
        </p:spPr>
      </p:pic>
      <p:sp>
        <p:nvSpPr>
          <p:cNvPr id="3" name="İçerik Yer Tutucusu 2"/>
          <p:cNvSpPr>
            <a:spLocks noGrp="1"/>
          </p:cNvSpPr>
          <p:nvPr>
            <p:ph sz="quarter" idx="13"/>
          </p:nvPr>
        </p:nvSpPr>
        <p:spPr>
          <a:xfrm>
            <a:off x="431288" y="476672"/>
            <a:ext cx="6400800" cy="3474720"/>
          </a:xfrm>
        </p:spPr>
        <p:txBody>
          <a:bodyPr>
            <a:noAutofit/>
          </a:bodyPr>
          <a:lstStyle/>
          <a:p>
            <a:pPr marL="45720" indent="0" algn="just">
              <a:buNone/>
            </a:pPr>
            <a:r>
              <a:rPr lang="tr-TR" dirty="0"/>
              <a:t>Eleştirel düşünme her bireyin sahip olduğu bir beceri değildir ancak desteklendiğinde geliştirilebilen bir </a:t>
            </a:r>
            <a:r>
              <a:rPr lang="tr-TR" dirty="0" smtClean="0"/>
              <a:t>beceridir. Eleştirel </a:t>
            </a:r>
            <a:r>
              <a:rPr lang="tr-TR" dirty="0"/>
              <a:t>düşünmenin gelişimi erken çocukluktan ergenlik ve yetişkinliğe kadar gelişen birtakım öncü beceri üzerine kuruludur. Dolayısıyla eleştirel düşünmenin gelişmesini etkileyen pek çok faktör </a:t>
            </a:r>
            <a:r>
              <a:rPr lang="tr-TR" dirty="0" smtClean="0"/>
              <a:t>vardır. Sosyal </a:t>
            </a:r>
            <a:r>
              <a:rPr lang="tr-TR" dirty="0"/>
              <a:t>ve duygusal gelişim, deneyim, oyun, iletişim, çevrenin zihinsel temsilleri, soyut düşünme becerileri gibi öncü beceriler çocuklardaki eleştirel düşünme becerilerinin temelini </a:t>
            </a:r>
            <a:r>
              <a:rPr lang="tr-TR" dirty="0" smtClean="0"/>
              <a:t>oluşturmaktadır.</a:t>
            </a:r>
            <a:endParaRPr lang="tr-TR" dirty="0"/>
          </a:p>
        </p:txBody>
      </p:sp>
    </p:spTree>
    <p:extLst>
      <p:ext uri="{BB962C8B-B14F-4D97-AF65-F5344CB8AC3E}">
        <p14:creationId xmlns:p14="http://schemas.microsoft.com/office/powerpoint/2010/main" val="3590573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p:txBody>
          <a:bodyPr/>
          <a:lstStyle/>
          <a:p>
            <a:endParaRPr lang="tr-TR" dirty="0" smtClean="0"/>
          </a:p>
          <a:p>
            <a:endParaRPr lang="tr-TR"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3638" y="322637"/>
            <a:ext cx="4788024" cy="45907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aşlık 1"/>
          <p:cNvSpPr txBox="1">
            <a:spLocks/>
          </p:cNvSpPr>
          <p:nvPr/>
        </p:nvSpPr>
        <p:spPr>
          <a:xfrm>
            <a:off x="1291394" y="4913939"/>
            <a:ext cx="6512511"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tr-TR" dirty="0" smtClean="0"/>
              <a:t>Eleştirel Düşünme Neden Önemlidir?</a:t>
            </a:r>
            <a:endParaRPr lang="tr-TR" dirty="0"/>
          </a:p>
        </p:txBody>
      </p:sp>
    </p:spTree>
    <p:extLst>
      <p:ext uri="{BB962C8B-B14F-4D97-AF65-F5344CB8AC3E}">
        <p14:creationId xmlns:p14="http://schemas.microsoft.com/office/powerpoint/2010/main" val="34201994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63688" y="620688"/>
            <a:ext cx="6512511" cy="1143000"/>
          </a:xfrm>
        </p:spPr>
        <p:txBody>
          <a:bodyPr/>
          <a:lstStyle/>
          <a:p>
            <a:pPr marL="0" indent="0">
              <a:buNone/>
            </a:pPr>
            <a:r>
              <a:rPr lang="tr-TR" dirty="0" smtClean="0"/>
              <a:t>Eleştirel Düşünme Neden Önemlidir?</a:t>
            </a:r>
            <a:endParaRPr lang="tr-TR" dirty="0"/>
          </a:p>
        </p:txBody>
      </p:sp>
      <p:sp>
        <p:nvSpPr>
          <p:cNvPr id="3" name="İçerik Yer Tutucusu 2"/>
          <p:cNvSpPr>
            <a:spLocks noGrp="1"/>
          </p:cNvSpPr>
          <p:nvPr>
            <p:ph sz="quarter" idx="13"/>
          </p:nvPr>
        </p:nvSpPr>
        <p:spPr>
          <a:xfrm>
            <a:off x="899592" y="2420888"/>
            <a:ext cx="6400800" cy="3474720"/>
          </a:xfrm>
        </p:spPr>
        <p:txBody>
          <a:bodyPr>
            <a:normAutofit/>
          </a:bodyPr>
          <a:lstStyle/>
          <a:p>
            <a:pPr marL="45720" indent="0" algn="just">
              <a:buNone/>
            </a:pPr>
            <a:r>
              <a:rPr lang="tr-TR" dirty="0"/>
              <a:t>Eleştirel düşünme, fikirlerin ya da durumların doğruluğunu/açıklığını değerlendirmek için durumun ya da fikrin tanımlanmasını, farklı görüşlerin analiz edilmesini ve kanıtların değerlendirilmesini </a:t>
            </a:r>
            <a:r>
              <a:rPr lang="tr-TR" dirty="0" smtClean="0"/>
              <a:t>gerektirir. Tüm </a:t>
            </a:r>
            <a:r>
              <a:rPr lang="tr-TR" dirty="0"/>
              <a:t>bireylerin özellikle de çocukların, hızla ulaşılan bilginin hangisinin güvenilir olup olmadığını ayırt etmeleri için bilgiyi eleştirel bir yolla değerlendirme becerisine sahip olmaları </a:t>
            </a:r>
            <a:r>
              <a:rPr lang="tr-TR" dirty="0" smtClean="0"/>
              <a:t>gerekmektedir. </a:t>
            </a:r>
            <a:endParaRPr lang="tr-TR" dirty="0"/>
          </a:p>
        </p:txBody>
      </p:sp>
    </p:spTree>
    <p:extLst>
      <p:ext uri="{BB962C8B-B14F-4D97-AF65-F5344CB8AC3E}">
        <p14:creationId xmlns:p14="http://schemas.microsoft.com/office/powerpoint/2010/main" val="16833973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763688" y="620688"/>
            <a:ext cx="6512511" cy="1143000"/>
          </a:xfrm>
        </p:spPr>
        <p:txBody>
          <a:bodyPr/>
          <a:lstStyle/>
          <a:p>
            <a:pPr marL="0" indent="0">
              <a:buNone/>
            </a:pPr>
            <a:r>
              <a:rPr lang="tr-TR" dirty="0"/>
              <a:t>Eleştirel Düşünme Neden Önemlidir?</a:t>
            </a:r>
          </a:p>
        </p:txBody>
      </p:sp>
      <p:sp>
        <p:nvSpPr>
          <p:cNvPr id="3" name="İçerik Yer Tutucusu 2"/>
          <p:cNvSpPr>
            <a:spLocks noGrp="1"/>
          </p:cNvSpPr>
          <p:nvPr>
            <p:ph sz="quarter" idx="13"/>
          </p:nvPr>
        </p:nvSpPr>
        <p:spPr>
          <a:xfrm>
            <a:off x="827584" y="2564904"/>
            <a:ext cx="6400800" cy="3474720"/>
          </a:xfrm>
        </p:spPr>
        <p:txBody>
          <a:bodyPr/>
          <a:lstStyle/>
          <a:p>
            <a:pPr marL="45720" indent="0" algn="just">
              <a:buNone/>
            </a:pPr>
            <a:r>
              <a:rPr lang="tr-TR" dirty="0"/>
              <a:t>Eleştirel düşünme; yaratıcı düşünme, problem çözme ve karar verme gibi diğer düşünme becerileri için gerekliliktir. Ayrıca, odaklanma (bilgiyi takip etme), öz denetim (amaçlı davranma), bağlantılar kurma (alternatif çözümler üretme), bakış açısı alma (başkalarının çözümlerden nasıl etkilendiğini anlama) ve iletişim (ifade etme) gibi birtakım becerilere sahip olmayı gerektirir. </a:t>
            </a:r>
          </a:p>
          <a:p>
            <a:endParaRPr lang="tr-TR" dirty="0"/>
          </a:p>
        </p:txBody>
      </p:sp>
    </p:spTree>
    <p:extLst>
      <p:ext uri="{BB962C8B-B14F-4D97-AF65-F5344CB8AC3E}">
        <p14:creationId xmlns:p14="http://schemas.microsoft.com/office/powerpoint/2010/main" val="8795869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5368" y="2319924"/>
            <a:ext cx="3468644"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Başlık 1"/>
          <p:cNvSpPr>
            <a:spLocks noGrp="1"/>
          </p:cNvSpPr>
          <p:nvPr>
            <p:ph type="title"/>
          </p:nvPr>
        </p:nvSpPr>
        <p:spPr>
          <a:xfrm>
            <a:off x="2267744" y="620688"/>
            <a:ext cx="6512511" cy="1143000"/>
          </a:xfrm>
        </p:spPr>
        <p:txBody>
          <a:bodyPr/>
          <a:lstStyle/>
          <a:p>
            <a:pPr marL="0" indent="0">
              <a:buNone/>
            </a:pPr>
            <a:r>
              <a:rPr lang="tr-TR" dirty="0"/>
              <a:t>Eleştirel Düşünmenin Gelişimi</a:t>
            </a:r>
          </a:p>
        </p:txBody>
      </p:sp>
      <p:sp>
        <p:nvSpPr>
          <p:cNvPr id="3" name="İçerik Yer Tutucusu 2"/>
          <p:cNvSpPr>
            <a:spLocks noGrp="1"/>
          </p:cNvSpPr>
          <p:nvPr>
            <p:ph sz="quarter" idx="13"/>
          </p:nvPr>
        </p:nvSpPr>
        <p:spPr>
          <a:xfrm>
            <a:off x="539552" y="2060848"/>
            <a:ext cx="6400800" cy="3474720"/>
          </a:xfrm>
        </p:spPr>
        <p:txBody>
          <a:bodyPr>
            <a:noAutofit/>
          </a:bodyPr>
          <a:lstStyle/>
          <a:p>
            <a:pPr marL="45720" indent="0">
              <a:buNone/>
            </a:pPr>
            <a:r>
              <a:rPr lang="tr-TR" sz="1800" i="1" u="sng" dirty="0"/>
              <a:t>2 ve 3 </a:t>
            </a:r>
            <a:r>
              <a:rPr lang="tr-TR" sz="1800" i="1" u="sng" dirty="0" smtClean="0"/>
              <a:t>yaşlar:</a:t>
            </a:r>
          </a:p>
          <a:p>
            <a:r>
              <a:rPr lang="tr-TR" sz="1800" dirty="0" smtClean="0"/>
              <a:t> </a:t>
            </a:r>
            <a:r>
              <a:rPr lang="tr-TR" sz="1800" dirty="0"/>
              <a:t>Tekrarlanan destekleyici deneyimler yoluyla çeşitli farklılıklarla rahat olmayı öğrenme </a:t>
            </a:r>
          </a:p>
          <a:p>
            <a:r>
              <a:rPr lang="tr-TR" sz="1800" dirty="0" smtClean="0"/>
              <a:t>Bir </a:t>
            </a:r>
            <a:r>
              <a:rPr lang="tr-TR" sz="1800" dirty="0"/>
              <a:t>şey istediğinde ya da incindiğinde duygularını ifade edebilmeyi öğrenme </a:t>
            </a:r>
            <a:endParaRPr lang="tr-TR" sz="1800" dirty="0" smtClean="0"/>
          </a:p>
          <a:p>
            <a:endParaRPr lang="tr-TR" sz="1800" dirty="0"/>
          </a:p>
          <a:p>
            <a:pPr marL="45720" indent="0">
              <a:buNone/>
            </a:pPr>
            <a:r>
              <a:rPr lang="tr-TR" sz="1800" i="1" u="sng" dirty="0" smtClean="0"/>
              <a:t>4 yaşlar: </a:t>
            </a:r>
          </a:p>
          <a:p>
            <a:r>
              <a:rPr lang="tr-TR" sz="1800" dirty="0" smtClean="0"/>
              <a:t>Haklı </a:t>
            </a:r>
            <a:r>
              <a:rPr lang="tr-TR" sz="1800" dirty="0"/>
              <a:t>veya haksız davranış imgeleri karşılaştırarak eleştirel düşünmenin temelini geliştirmeye </a:t>
            </a:r>
            <a:r>
              <a:rPr lang="tr-TR" sz="1800" dirty="0" smtClean="0"/>
              <a:t>başlama</a:t>
            </a:r>
          </a:p>
          <a:p>
            <a:r>
              <a:rPr lang="tr-TR" sz="1800" dirty="0" smtClean="0"/>
              <a:t>Kimlikleri </a:t>
            </a:r>
            <a:r>
              <a:rPr lang="tr-TR" sz="1800" dirty="0"/>
              <a:t>sebebiyle başkalarıyla alay etme ve onları ve reddetmenin acıtıcı olması </a:t>
            </a:r>
          </a:p>
          <a:p>
            <a:r>
              <a:rPr lang="tr-TR" sz="1800" dirty="0" smtClean="0"/>
              <a:t>Alay </a:t>
            </a:r>
            <a:r>
              <a:rPr lang="tr-TR" sz="1800" dirty="0"/>
              <a:t>ve başkalarının reddi ile başa çıkmak için basit problem çözme ve çatışma </a:t>
            </a:r>
            <a:r>
              <a:rPr lang="tr-TR" sz="1800" dirty="0" smtClean="0"/>
              <a:t>çözümüyle uğraşma</a:t>
            </a:r>
            <a:endParaRPr lang="tr-TR" sz="1800" dirty="0"/>
          </a:p>
        </p:txBody>
      </p:sp>
    </p:spTree>
    <p:extLst>
      <p:ext uri="{BB962C8B-B14F-4D97-AF65-F5344CB8AC3E}">
        <p14:creationId xmlns:p14="http://schemas.microsoft.com/office/powerpoint/2010/main" val="14291303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051720" y="692696"/>
            <a:ext cx="6512511" cy="1143000"/>
          </a:xfrm>
        </p:spPr>
        <p:txBody>
          <a:bodyPr/>
          <a:lstStyle/>
          <a:p>
            <a:pPr marL="0" indent="0">
              <a:buNone/>
            </a:pPr>
            <a:r>
              <a:rPr lang="tr-TR" dirty="0"/>
              <a:t>Eleştirel Düşünmenin Gelişimi</a:t>
            </a:r>
          </a:p>
        </p:txBody>
      </p:sp>
      <p:sp>
        <p:nvSpPr>
          <p:cNvPr id="3" name="İçerik Yer Tutucusu 2"/>
          <p:cNvSpPr>
            <a:spLocks noGrp="1"/>
          </p:cNvSpPr>
          <p:nvPr>
            <p:ph sz="quarter" idx="13"/>
          </p:nvPr>
        </p:nvSpPr>
        <p:spPr>
          <a:xfrm>
            <a:off x="251520" y="1844824"/>
            <a:ext cx="6768752" cy="4680520"/>
          </a:xfrm>
        </p:spPr>
        <p:txBody>
          <a:bodyPr>
            <a:normAutofit fontScale="85000" lnSpcReduction="20000"/>
          </a:bodyPr>
          <a:lstStyle/>
          <a:p>
            <a:pPr marL="45720" indent="0">
              <a:buNone/>
            </a:pPr>
            <a:r>
              <a:rPr lang="tr-TR" i="1" u="sng" dirty="0"/>
              <a:t>5 </a:t>
            </a:r>
            <a:r>
              <a:rPr lang="tr-TR" i="1" u="sng" dirty="0" smtClean="0"/>
              <a:t>yaşlar:</a:t>
            </a:r>
          </a:p>
          <a:p>
            <a:r>
              <a:rPr lang="tr-TR" dirty="0" smtClean="0"/>
              <a:t>Kalıp </a:t>
            </a:r>
            <a:r>
              <a:rPr lang="tr-TR" dirty="0"/>
              <a:t>yargılar hakkında eleştirel düşünmeye </a:t>
            </a:r>
            <a:r>
              <a:rPr lang="tr-TR" dirty="0" smtClean="0"/>
              <a:t>başlama</a:t>
            </a:r>
          </a:p>
          <a:p>
            <a:r>
              <a:rPr lang="tr-TR" dirty="0" smtClean="0"/>
              <a:t>Haksız </a:t>
            </a:r>
            <a:r>
              <a:rPr lang="tr-TR" dirty="0"/>
              <a:t>ve acıtıcı davranışlar hakkında düşünmeye </a:t>
            </a:r>
            <a:r>
              <a:rPr lang="tr-TR" dirty="0" smtClean="0"/>
              <a:t>başlama</a:t>
            </a:r>
          </a:p>
          <a:p>
            <a:r>
              <a:rPr lang="tr-TR" dirty="0" smtClean="0"/>
              <a:t>Bazı </a:t>
            </a:r>
            <a:r>
              <a:rPr lang="tr-TR" dirty="0"/>
              <a:t>haksız davranış ve yorumları nasıl ele alması konusunda çözüm </a:t>
            </a:r>
            <a:r>
              <a:rPr lang="tr-TR" dirty="0" smtClean="0"/>
              <a:t>üretme</a:t>
            </a:r>
          </a:p>
          <a:p>
            <a:r>
              <a:rPr lang="tr-TR" dirty="0" smtClean="0"/>
              <a:t>Yetişkinlerin </a:t>
            </a:r>
            <a:r>
              <a:rPr lang="tr-TR" dirty="0"/>
              <a:t>yardımıyla, günlük hayatta karşılaştığı ön yargılara karşı koymada diğer çocuklarla birlikte çalışma (Birlikte arkadaşları için tekerlekli sandalye rampası yapılmasını talep eden bir dilekçe düzenleme vb.). </a:t>
            </a:r>
            <a:endParaRPr lang="tr-TR" dirty="0" smtClean="0"/>
          </a:p>
          <a:p>
            <a:endParaRPr lang="tr-TR" dirty="0"/>
          </a:p>
          <a:p>
            <a:pPr marL="45720" indent="0">
              <a:buNone/>
            </a:pPr>
            <a:r>
              <a:rPr lang="tr-TR" i="1" u="sng" dirty="0" smtClean="0"/>
              <a:t>6 yaşlar:</a:t>
            </a:r>
          </a:p>
          <a:p>
            <a:r>
              <a:rPr lang="tr-TR" dirty="0" smtClean="0"/>
              <a:t>Gruplar </a:t>
            </a:r>
            <a:r>
              <a:rPr lang="tr-TR" dirty="0"/>
              <a:t>hakkındaki doğru ve yanlış inanışları karşılaştırmaya başlama (“Bazı insanlar ‘Erkekler öğretmen olamaz’ diyor ama Bay </a:t>
            </a:r>
            <a:r>
              <a:rPr lang="tr-TR" dirty="0" err="1"/>
              <a:t>Clement</a:t>
            </a:r>
            <a:r>
              <a:rPr lang="tr-TR" dirty="0"/>
              <a:t> olmuş</a:t>
            </a:r>
            <a:r>
              <a:rPr lang="tr-TR" dirty="0" smtClean="0"/>
              <a:t>”).</a:t>
            </a:r>
          </a:p>
          <a:p>
            <a:r>
              <a:rPr lang="tr-TR" dirty="0" smtClean="0"/>
              <a:t>Farklılıklar </a:t>
            </a:r>
            <a:r>
              <a:rPr lang="tr-TR" dirty="0"/>
              <a:t>konusunda soru sorarken saygılı </a:t>
            </a:r>
            <a:r>
              <a:rPr lang="tr-TR" dirty="0" smtClean="0"/>
              <a:t>davranma</a:t>
            </a:r>
          </a:p>
          <a:p>
            <a:r>
              <a:rPr lang="tr-TR" dirty="0" smtClean="0"/>
              <a:t>Problem </a:t>
            </a:r>
            <a:r>
              <a:rPr lang="tr-TR" dirty="0"/>
              <a:t>çözme anlaşmazlıklarının ön yargıları da </a:t>
            </a:r>
            <a:r>
              <a:rPr lang="tr-TR" dirty="0" smtClean="0"/>
              <a:t>içermesi</a:t>
            </a:r>
            <a:endParaRPr lang="tr-TR" dirty="0"/>
          </a:p>
        </p:txBody>
      </p:sp>
    </p:spTree>
    <p:extLst>
      <p:ext uri="{BB962C8B-B14F-4D97-AF65-F5344CB8AC3E}">
        <p14:creationId xmlns:p14="http://schemas.microsoft.com/office/powerpoint/2010/main" val="12053643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quarter" idx="13"/>
          </p:nvPr>
        </p:nvSpPr>
        <p:spPr>
          <a:xfrm>
            <a:off x="467544" y="1844824"/>
            <a:ext cx="6400800" cy="3474720"/>
          </a:xfrm>
        </p:spPr>
        <p:txBody>
          <a:bodyPr>
            <a:normAutofit lnSpcReduction="10000"/>
          </a:bodyPr>
          <a:lstStyle/>
          <a:p>
            <a:pPr marL="45720" indent="0">
              <a:buNone/>
            </a:pPr>
            <a:r>
              <a:rPr lang="tr-TR" i="1" u="sng" dirty="0"/>
              <a:t>7 ve 8 </a:t>
            </a:r>
            <a:r>
              <a:rPr lang="tr-TR" i="1" u="sng" dirty="0" smtClean="0"/>
              <a:t>yaşlar:</a:t>
            </a:r>
          </a:p>
          <a:p>
            <a:r>
              <a:rPr lang="tr-TR" dirty="0" smtClean="0"/>
              <a:t>Kendi </a:t>
            </a:r>
            <a:r>
              <a:rPr lang="tr-TR" dirty="0"/>
              <a:t>fikirlerine nasıl ön yargıların hakim olduğunu düşünme </a:t>
            </a:r>
          </a:p>
          <a:p>
            <a:r>
              <a:rPr lang="tr-TR" dirty="0" smtClean="0"/>
              <a:t>Yeni </a:t>
            </a:r>
            <a:r>
              <a:rPr lang="tr-TR" dirty="0"/>
              <a:t>oluşan okuma becerilerini cinsiyet, ırk, etnik köken, engellilik ve sınıf konularında oluşan kalıp ve ön yargıları öğrenmede kullanma </a:t>
            </a:r>
          </a:p>
          <a:p>
            <a:r>
              <a:rPr lang="tr-TR" dirty="0" smtClean="0"/>
              <a:t>Okul </a:t>
            </a:r>
            <a:r>
              <a:rPr lang="tr-TR" dirty="0"/>
              <a:t>ve yaşadığı topluluğun içindeki ayrımcılık yapılan durumlara değinebilmek için grup eylemlerine katılma</a:t>
            </a:r>
          </a:p>
        </p:txBody>
      </p:sp>
      <p:sp>
        <p:nvSpPr>
          <p:cNvPr id="4" name="Başlık 1"/>
          <p:cNvSpPr>
            <a:spLocks noGrp="1"/>
          </p:cNvSpPr>
          <p:nvPr>
            <p:ph type="title"/>
          </p:nvPr>
        </p:nvSpPr>
        <p:spPr>
          <a:xfrm>
            <a:off x="2051720" y="620688"/>
            <a:ext cx="6512511" cy="1143000"/>
          </a:xfrm>
        </p:spPr>
        <p:txBody>
          <a:bodyPr/>
          <a:lstStyle/>
          <a:p>
            <a:pPr marL="0" indent="0">
              <a:buNone/>
            </a:pPr>
            <a:r>
              <a:rPr lang="tr-TR" dirty="0"/>
              <a:t>Eleştirel Düşünmenin Gelişimi</a:t>
            </a:r>
          </a:p>
        </p:txBody>
      </p:sp>
    </p:spTree>
    <p:extLst>
      <p:ext uri="{BB962C8B-B14F-4D97-AF65-F5344CB8AC3E}">
        <p14:creationId xmlns:p14="http://schemas.microsoft.com/office/powerpoint/2010/main" val="2405263514"/>
      </p:ext>
    </p:extLst>
  </p:cSld>
  <p:clrMapOvr>
    <a:masterClrMapping/>
  </p:clrMapOvr>
  <p:timing>
    <p:tnLst>
      <p:par>
        <p:cTn id="1" dur="indefinite" restart="never" nodeType="tmRoot"/>
      </p:par>
    </p:tnLst>
  </p:timing>
</p:sld>
</file>

<file path=ppt/theme/theme1.xml><?xml version="1.0" encoding="utf-8"?>
<a:theme xmlns:a="http://schemas.openxmlformats.org/drawingml/2006/main" name="Hava Akımı">
  <a:themeElements>
    <a:clrScheme name="Hava Akımı">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Hava Akımı">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ava Akımı">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82</TotalTime>
  <Words>784</Words>
  <Application>Microsoft Office PowerPoint</Application>
  <PresentationFormat>Ekran Gösterisi (4:3)</PresentationFormat>
  <Paragraphs>52</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Hava Akımı</vt:lpstr>
      <vt:lpstr>Çocuklarda Eleştirel Düşünme </vt:lpstr>
      <vt:lpstr>Eleştirel Düşünme Nedir?</vt:lpstr>
      <vt:lpstr>PowerPoint Sunusu</vt:lpstr>
      <vt:lpstr>PowerPoint Sunusu</vt:lpstr>
      <vt:lpstr>Eleştirel Düşünme Neden Önemlidir?</vt:lpstr>
      <vt:lpstr>Eleştirel Düşünme Neden Önemlidir?</vt:lpstr>
      <vt:lpstr>Eleştirel Düşünmenin Gelişimi</vt:lpstr>
      <vt:lpstr>Eleştirel Düşünmenin Gelişimi</vt:lpstr>
      <vt:lpstr>Eleştirel Düşünmenin Gelişimi</vt:lpstr>
      <vt:lpstr>Eleştirel Düşünmenin Desteklenmesi için Öneriler</vt:lpstr>
      <vt:lpstr>PowerPoint Sunusu</vt:lpstr>
      <vt:lpstr>PowerPoint Sunusu</vt:lpstr>
      <vt:lpstr>PowerPoint Sunusu</vt:lpstr>
      <vt:lpstr>PowerPoint Sunusu</vt:lpstr>
      <vt:lpstr>PowerPoint Sunusu</vt:lpstr>
      <vt:lpstr>PowerPoint Sunusu</vt:lpstr>
      <vt:lpstr>PowerPoint Sunusu</vt:lpstr>
      <vt:lpstr>Esra KONT Psikolojik Danışman  Çorlu Rehberlik ve Araştırma Merkezi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Çocuklarda Eleştirel Düşünme </dc:title>
  <dc:creator>fujitsi-pc</dc:creator>
  <cp:lastModifiedBy>fujitsi-pc</cp:lastModifiedBy>
  <cp:revision>9</cp:revision>
  <dcterms:created xsi:type="dcterms:W3CDTF">2020-09-21T10:09:51Z</dcterms:created>
  <dcterms:modified xsi:type="dcterms:W3CDTF">2020-09-21T11:42:58Z</dcterms:modified>
</cp:coreProperties>
</file>